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281" r:id="rId4"/>
    <p:sldId id="305" r:id="rId5"/>
    <p:sldId id="283" r:id="rId6"/>
    <p:sldId id="303" r:id="rId7"/>
    <p:sldId id="308" r:id="rId8"/>
    <p:sldId id="296" r:id="rId9"/>
    <p:sldId id="309" r:id="rId10"/>
    <p:sldId id="306" r:id="rId11"/>
    <p:sldId id="307" r:id="rId12"/>
    <p:sldId id="304" r:id="rId13"/>
    <p:sldId id="30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tte Johnson" initials="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0" autoAdjust="0"/>
    <p:restoredTop sz="94660"/>
  </p:normalViewPr>
  <p:slideViewPr>
    <p:cSldViewPr>
      <p:cViewPr varScale="1">
        <p:scale>
          <a:sx n="104" d="100"/>
          <a:sy n="104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8582E-2202-4F55-B983-17C416F890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3370B8B-BF02-4877-8EB6-C6783EF3513B}">
      <dgm:prSet phldrT="[Text]"/>
      <dgm:spPr/>
      <dgm:t>
        <a:bodyPr/>
        <a:lstStyle/>
        <a:p>
          <a:r>
            <a:rPr lang="en-US" dirty="0" smtClean="0"/>
            <a:t>Schedule is transferred to Banner	</a:t>
          </a:r>
          <a:endParaRPr lang="en-US" dirty="0"/>
        </a:p>
      </dgm:t>
    </dgm:pt>
    <dgm:pt modelId="{E293B24B-EBC9-43C4-A85D-B6436F3437BE}" type="parTrans" cxnId="{D85F7976-573F-459C-8113-B22D591E8E7B}">
      <dgm:prSet/>
      <dgm:spPr/>
      <dgm:t>
        <a:bodyPr/>
        <a:lstStyle/>
        <a:p>
          <a:endParaRPr lang="en-US"/>
        </a:p>
      </dgm:t>
    </dgm:pt>
    <dgm:pt modelId="{4ADCF128-A9D8-49F5-86C4-32C692D54E02}" type="sibTrans" cxnId="{D85F7976-573F-459C-8113-B22D591E8E7B}">
      <dgm:prSet/>
      <dgm:spPr/>
      <dgm:t>
        <a:bodyPr/>
        <a:lstStyle/>
        <a:p>
          <a:endParaRPr lang="en-US"/>
        </a:p>
      </dgm:t>
    </dgm:pt>
    <dgm:pt modelId="{61B159CF-1B36-437C-B20D-A1EF3482BADD}">
      <dgm:prSet phldrT="[Text]"/>
      <dgm:spPr/>
      <dgm:t>
        <a:bodyPr/>
        <a:lstStyle/>
        <a:p>
          <a:r>
            <a:rPr lang="en-US" dirty="0" smtClean="0"/>
            <a:t>Scheduler will initiate a workflow to request changes to days, times, and/or location</a:t>
          </a:r>
          <a:endParaRPr lang="en-US" dirty="0"/>
        </a:p>
      </dgm:t>
    </dgm:pt>
    <dgm:pt modelId="{78C55A8A-88AC-463D-87C7-7D5C5737F79C}" type="parTrans" cxnId="{42A440A1-5480-41E9-AF1C-5007CF09C38A}">
      <dgm:prSet/>
      <dgm:spPr/>
      <dgm:t>
        <a:bodyPr/>
        <a:lstStyle/>
        <a:p>
          <a:endParaRPr lang="en-US"/>
        </a:p>
      </dgm:t>
    </dgm:pt>
    <dgm:pt modelId="{5F065354-5E9C-43D6-A57A-78F4C12DDA20}" type="sibTrans" cxnId="{42A440A1-5480-41E9-AF1C-5007CF09C38A}">
      <dgm:prSet/>
      <dgm:spPr/>
      <dgm:t>
        <a:bodyPr/>
        <a:lstStyle/>
        <a:p>
          <a:endParaRPr lang="en-US"/>
        </a:p>
      </dgm:t>
    </dgm:pt>
    <dgm:pt modelId="{9FB72B64-6751-4FBC-AF25-8C5959EAA344}">
      <dgm:prSet phldrT="[Text]"/>
      <dgm:spPr/>
      <dgm:t>
        <a:bodyPr/>
        <a:lstStyle/>
        <a:p>
          <a:r>
            <a:rPr lang="en-US" dirty="0" smtClean="0"/>
            <a:t>ASC will evaluate the requested changes</a:t>
          </a:r>
          <a:endParaRPr lang="en-US" dirty="0"/>
        </a:p>
      </dgm:t>
    </dgm:pt>
    <dgm:pt modelId="{267165F6-525C-4ACB-9F0A-BC61C40F6198}" type="parTrans" cxnId="{757BA97A-862F-45B8-8816-0AD85DFBC0B1}">
      <dgm:prSet/>
      <dgm:spPr/>
      <dgm:t>
        <a:bodyPr/>
        <a:lstStyle/>
        <a:p>
          <a:endParaRPr lang="en-US"/>
        </a:p>
      </dgm:t>
    </dgm:pt>
    <dgm:pt modelId="{F87695C3-FD90-4A95-92F4-B62F074407BE}" type="sibTrans" cxnId="{757BA97A-862F-45B8-8816-0AD85DFBC0B1}">
      <dgm:prSet/>
      <dgm:spPr/>
      <dgm:t>
        <a:bodyPr/>
        <a:lstStyle/>
        <a:p>
          <a:endParaRPr lang="en-US"/>
        </a:p>
      </dgm:t>
    </dgm:pt>
    <dgm:pt modelId="{62E9A556-A5D1-4C21-B63D-FD0B09DE15F0}">
      <dgm:prSet/>
      <dgm:spPr/>
      <dgm:t>
        <a:bodyPr/>
        <a:lstStyle/>
        <a:p>
          <a:r>
            <a:rPr lang="en-US" dirty="0" smtClean="0"/>
            <a:t>If approved, ASC will update meeting record in Banner</a:t>
          </a:r>
          <a:endParaRPr lang="en-US" dirty="0"/>
        </a:p>
      </dgm:t>
    </dgm:pt>
    <dgm:pt modelId="{A0E177E2-98EA-4963-8B4C-948805C0CF8A}" type="parTrans" cxnId="{D7FFA75E-D17D-4DAC-91BA-B8269ECB679B}">
      <dgm:prSet/>
      <dgm:spPr/>
      <dgm:t>
        <a:bodyPr/>
        <a:lstStyle/>
        <a:p>
          <a:endParaRPr lang="en-US"/>
        </a:p>
      </dgm:t>
    </dgm:pt>
    <dgm:pt modelId="{5C15FB62-5861-4849-9CCE-C27FAF39E2DC}" type="sibTrans" cxnId="{D7FFA75E-D17D-4DAC-91BA-B8269ECB679B}">
      <dgm:prSet/>
      <dgm:spPr/>
      <dgm:t>
        <a:bodyPr/>
        <a:lstStyle/>
        <a:p>
          <a:endParaRPr lang="en-US"/>
        </a:p>
      </dgm:t>
    </dgm:pt>
    <dgm:pt modelId="{A0F28692-212D-4170-97F2-52098B7830F5}" type="pres">
      <dgm:prSet presAssocID="{7E88582E-2202-4F55-B983-17C416F890BC}" presName="CompostProcess" presStyleCnt="0">
        <dgm:presLayoutVars>
          <dgm:dir/>
          <dgm:resizeHandles val="exact"/>
        </dgm:presLayoutVars>
      </dgm:prSet>
      <dgm:spPr/>
    </dgm:pt>
    <dgm:pt modelId="{21CF6253-CBE6-48A7-878F-912667123BD2}" type="pres">
      <dgm:prSet presAssocID="{7E88582E-2202-4F55-B983-17C416F890BC}" presName="arrow" presStyleLbl="bgShp" presStyleIdx="0" presStyleCnt="1"/>
      <dgm:spPr/>
    </dgm:pt>
    <dgm:pt modelId="{57EC853F-DA8E-49F2-B8AE-037E455CDD85}" type="pres">
      <dgm:prSet presAssocID="{7E88582E-2202-4F55-B983-17C416F890BC}" presName="linearProcess" presStyleCnt="0"/>
      <dgm:spPr/>
    </dgm:pt>
    <dgm:pt modelId="{C8BC8C68-DC07-4614-9CB7-57D56FE164D9}" type="pres">
      <dgm:prSet presAssocID="{63370B8B-BF02-4877-8EB6-C6783EF3513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6DF8D-A3C2-4DD1-97F3-F950F221C118}" type="pres">
      <dgm:prSet presAssocID="{4ADCF128-A9D8-49F5-86C4-32C692D54E02}" presName="sibTrans" presStyleCnt="0"/>
      <dgm:spPr/>
    </dgm:pt>
    <dgm:pt modelId="{F2A3B809-4F07-4FF4-977C-E5FEE13DF840}" type="pres">
      <dgm:prSet presAssocID="{61B159CF-1B36-437C-B20D-A1EF3482BAD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62DA9-E79F-4195-82DD-FD1DFBCB216B}" type="pres">
      <dgm:prSet presAssocID="{5F065354-5E9C-43D6-A57A-78F4C12DDA20}" presName="sibTrans" presStyleCnt="0"/>
      <dgm:spPr/>
    </dgm:pt>
    <dgm:pt modelId="{C255A3AD-005B-4099-BD10-CA93D15E3668}" type="pres">
      <dgm:prSet presAssocID="{9FB72B64-6751-4FBC-AF25-8C5959EAA34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4692F-630C-4B70-AD61-E42BD4111168}" type="pres">
      <dgm:prSet presAssocID="{F87695C3-FD90-4A95-92F4-B62F074407BE}" presName="sibTrans" presStyleCnt="0"/>
      <dgm:spPr/>
    </dgm:pt>
    <dgm:pt modelId="{595B6B92-327B-4435-AAED-6B049D9A9823}" type="pres">
      <dgm:prSet presAssocID="{62E9A556-A5D1-4C21-B63D-FD0B09DE15F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CEE596-C741-4630-98FC-1CA0B58BD840}" type="presOf" srcId="{7E88582E-2202-4F55-B983-17C416F890BC}" destId="{A0F28692-212D-4170-97F2-52098B7830F5}" srcOrd="0" destOrd="0" presId="urn:microsoft.com/office/officeart/2005/8/layout/hProcess9"/>
    <dgm:cxn modelId="{42A440A1-5480-41E9-AF1C-5007CF09C38A}" srcId="{7E88582E-2202-4F55-B983-17C416F890BC}" destId="{61B159CF-1B36-437C-B20D-A1EF3482BADD}" srcOrd="1" destOrd="0" parTransId="{78C55A8A-88AC-463D-87C7-7D5C5737F79C}" sibTransId="{5F065354-5E9C-43D6-A57A-78F4C12DDA20}"/>
    <dgm:cxn modelId="{D7FFA75E-D17D-4DAC-91BA-B8269ECB679B}" srcId="{7E88582E-2202-4F55-B983-17C416F890BC}" destId="{62E9A556-A5D1-4C21-B63D-FD0B09DE15F0}" srcOrd="3" destOrd="0" parTransId="{A0E177E2-98EA-4963-8B4C-948805C0CF8A}" sibTransId="{5C15FB62-5861-4849-9CCE-C27FAF39E2DC}"/>
    <dgm:cxn modelId="{7E0D2A52-1C7E-42CE-939C-09063371A4E7}" type="presOf" srcId="{62E9A556-A5D1-4C21-B63D-FD0B09DE15F0}" destId="{595B6B92-327B-4435-AAED-6B049D9A9823}" srcOrd="0" destOrd="0" presId="urn:microsoft.com/office/officeart/2005/8/layout/hProcess9"/>
    <dgm:cxn modelId="{2C449172-B3EF-4EA3-A4AC-6363858FDBF3}" type="presOf" srcId="{61B159CF-1B36-437C-B20D-A1EF3482BADD}" destId="{F2A3B809-4F07-4FF4-977C-E5FEE13DF840}" srcOrd="0" destOrd="0" presId="urn:microsoft.com/office/officeart/2005/8/layout/hProcess9"/>
    <dgm:cxn modelId="{AD4FCBB8-08F9-4798-B5DF-B3715BC143BA}" type="presOf" srcId="{63370B8B-BF02-4877-8EB6-C6783EF3513B}" destId="{C8BC8C68-DC07-4614-9CB7-57D56FE164D9}" srcOrd="0" destOrd="0" presId="urn:microsoft.com/office/officeart/2005/8/layout/hProcess9"/>
    <dgm:cxn modelId="{DF12F905-7324-41F3-A6BC-607622CEE7BC}" type="presOf" srcId="{9FB72B64-6751-4FBC-AF25-8C5959EAA344}" destId="{C255A3AD-005B-4099-BD10-CA93D15E3668}" srcOrd="0" destOrd="0" presId="urn:microsoft.com/office/officeart/2005/8/layout/hProcess9"/>
    <dgm:cxn modelId="{D85F7976-573F-459C-8113-B22D591E8E7B}" srcId="{7E88582E-2202-4F55-B983-17C416F890BC}" destId="{63370B8B-BF02-4877-8EB6-C6783EF3513B}" srcOrd="0" destOrd="0" parTransId="{E293B24B-EBC9-43C4-A85D-B6436F3437BE}" sibTransId="{4ADCF128-A9D8-49F5-86C4-32C692D54E02}"/>
    <dgm:cxn modelId="{757BA97A-862F-45B8-8816-0AD85DFBC0B1}" srcId="{7E88582E-2202-4F55-B983-17C416F890BC}" destId="{9FB72B64-6751-4FBC-AF25-8C5959EAA344}" srcOrd="2" destOrd="0" parTransId="{267165F6-525C-4ACB-9F0A-BC61C40F6198}" sibTransId="{F87695C3-FD90-4A95-92F4-B62F074407BE}"/>
    <dgm:cxn modelId="{AA6A0509-83DE-4DF0-891E-2029F6D5347C}" type="presParOf" srcId="{A0F28692-212D-4170-97F2-52098B7830F5}" destId="{21CF6253-CBE6-48A7-878F-912667123BD2}" srcOrd="0" destOrd="0" presId="urn:microsoft.com/office/officeart/2005/8/layout/hProcess9"/>
    <dgm:cxn modelId="{4CB14C0B-091E-4F54-85C1-41626BCA1537}" type="presParOf" srcId="{A0F28692-212D-4170-97F2-52098B7830F5}" destId="{57EC853F-DA8E-49F2-B8AE-037E455CDD85}" srcOrd="1" destOrd="0" presId="urn:microsoft.com/office/officeart/2005/8/layout/hProcess9"/>
    <dgm:cxn modelId="{7242CA9B-59A2-486D-A776-38AEB1825267}" type="presParOf" srcId="{57EC853F-DA8E-49F2-B8AE-037E455CDD85}" destId="{C8BC8C68-DC07-4614-9CB7-57D56FE164D9}" srcOrd="0" destOrd="0" presId="urn:microsoft.com/office/officeart/2005/8/layout/hProcess9"/>
    <dgm:cxn modelId="{C6494507-649B-46B6-8FFA-6545DCCBE205}" type="presParOf" srcId="{57EC853F-DA8E-49F2-B8AE-037E455CDD85}" destId="{5356DF8D-A3C2-4DD1-97F3-F950F221C118}" srcOrd="1" destOrd="0" presId="urn:microsoft.com/office/officeart/2005/8/layout/hProcess9"/>
    <dgm:cxn modelId="{9A11ECC7-2282-4B4C-947C-5AB16AC0EA70}" type="presParOf" srcId="{57EC853F-DA8E-49F2-B8AE-037E455CDD85}" destId="{F2A3B809-4F07-4FF4-977C-E5FEE13DF840}" srcOrd="2" destOrd="0" presId="urn:microsoft.com/office/officeart/2005/8/layout/hProcess9"/>
    <dgm:cxn modelId="{950D54E7-30E8-48EA-9DD7-0881DFC977C7}" type="presParOf" srcId="{57EC853F-DA8E-49F2-B8AE-037E455CDD85}" destId="{C1A62DA9-E79F-4195-82DD-FD1DFBCB216B}" srcOrd="3" destOrd="0" presId="urn:microsoft.com/office/officeart/2005/8/layout/hProcess9"/>
    <dgm:cxn modelId="{A933A0B5-606F-4136-8DCD-DF429F20158F}" type="presParOf" srcId="{57EC853F-DA8E-49F2-B8AE-037E455CDD85}" destId="{C255A3AD-005B-4099-BD10-CA93D15E3668}" srcOrd="4" destOrd="0" presId="urn:microsoft.com/office/officeart/2005/8/layout/hProcess9"/>
    <dgm:cxn modelId="{6D262E51-9E6B-451E-BC9E-04ABA4E92BD9}" type="presParOf" srcId="{57EC853F-DA8E-49F2-B8AE-037E455CDD85}" destId="{AA64692F-630C-4B70-AD61-E42BD4111168}" srcOrd="5" destOrd="0" presId="urn:microsoft.com/office/officeart/2005/8/layout/hProcess9"/>
    <dgm:cxn modelId="{5E3695C6-178B-4634-9280-DE0D4DF7DD9A}" type="presParOf" srcId="{57EC853F-DA8E-49F2-B8AE-037E455CDD85}" destId="{595B6B92-327B-4435-AAED-6B049D9A982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CF6253-CBE6-48A7-878F-912667123BD2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C8C68-DC07-4614-9CB7-57D56FE164D9}">
      <dsp:nvSpPr>
        <dsp:cNvPr id="0" name=""/>
        <dsp:cNvSpPr/>
      </dsp:nvSpPr>
      <dsp:spPr>
        <a:xfrm>
          <a:off x="4118" y="1297304"/>
          <a:ext cx="1981051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Schedule is transferred to Banner	</a:t>
          </a:r>
          <a:endParaRPr lang="en-US" sz="1800" kern="1200" dirty="0"/>
        </a:p>
      </dsp:txBody>
      <dsp:txXfrm>
        <a:off x="4118" y="1297304"/>
        <a:ext cx="1981051" cy="1729740"/>
      </dsp:txXfrm>
    </dsp:sp>
    <dsp:sp modelId="{F2A3B809-4F07-4FF4-977C-E5FEE13DF840}">
      <dsp:nvSpPr>
        <dsp:cNvPr id="0" name=""/>
        <dsp:cNvSpPr/>
      </dsp:nvSpPr>
      <dsp:spPr>
        <a:xfrm>
          <a:off x="2084222" y="1297304"/>
          <a:ext cx="1981051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Scheduler will initiate a workflow to request changes to days, times, and/or location</a:t>
          </a:r>
          <a:endParaRPr lang="en-US" sz="1800" kern="1200" dirty="0"/>
        </a:p>
      </dsp:txBody>
      <dsp:txXfrm>
        <a:off x="2084222" y="1297304"/>
        <a:ext cx="1981051" cy="1729740"/>
      </dsp:txXfrm>
    </dsp:sp>
    <dsp:sp modelId="{C255A3AD-005B-4099-BD10-CA93D15E3668}">
      <dsp:nvSpPr>
        <dsp:cNvPr id="0" name=""/>
        <dsp:cNvSpPr/>
      </dsp:nvSpPr>
      <dsp:spPr>
        <a:xfrm>
          <a:off x="4164326" y="1297304"/>
          <a:ext cx="1981051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ASC will evaluate the requested changes</a:t>
          </a:r>
          <a:endParaRPr lang="en-US" sz="1800" kern="1200" dirty="0"/>
        </a:p>
      </dsp:txBody>
      <dsp:txXfrm>
        <a:off x="4164326" y="1297304"/>
        <a:ext cx="1981051" cy="1729740"/>
      </dsp:txXfrm>
    </dsp:sp>
    <dsp:sp modelId="{595B6B92-327B-4435-AAED-6B049D9A9823}">
      <dsp:nvSpPr>
        <dsp:cNvPr id="0" name=""/>
        <dsp:cNvSpPr/>
      </dsp:nvSpPr>
      <dsp:spPr>
        <a:xfrm>
          <a:off x="6244430" y="1297304"/>
          <a:ext cx="1981051" cy="17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If approved, ASC will update meeting record in Banner</a:t>
          </a:r>
          <a:endParaRPr lang="en-US" sz="1800" kern="1200" dirty="0"/>
        </a:p>
      </dsp:txBody>
      <dsp:txXfrm>
        <a:off x="6244430" y="1297304"/>
        <a:ext cx="1981051" cy="172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C43247-685E-4FF9-A4AD-6B8663D67867}" type="datetimeFigureOut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289241-6881-44B0-B8F6-E6438D43A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CEF18C-06B5-4DA3-BBE6-F169DD5E597E}" type="datetimeFigureOut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F8CE12-9A37-4495-8BAD-F72A06173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BEF275-1655-4CC5-88DF-DABB70367C1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4ED95A-DB92-4A47-92BD-D5D1C005AD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17297-F6E1-4390-A84B-8AB11EEDF3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8E0D0-B7C2-4BDC-AD63-F32752A27E8F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0ACB718-5846-44F8-96C5-4726DD9D5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8906-813F-44DB-88C4-B8B824755384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AC3C-80A8-4470-9589-E92D2FB71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4C93-EB0F-4B06-AFD7-A7B337A49B8E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884D-D698-4586-B3D9-F7BEFFA002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1561-CF32-44CA-8773-80E819A7AFB9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044D-F519-4222-ADC2-B42C1A1FC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4440-8AC3-4184-8B33-5DF49AD02858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1492-5D06-4E10-8391-B2BD6BD15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F0DA-EF19-4A61-8ECE-5BCF4844ED8F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CC65-8DA4-4847-8318-7692C2002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tx2">
              <a:lumMod val="7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bg1"/>
                </a:solidFill>
                <a:latin typeface="+mn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tx2">
              <a:lumMod val="7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bg1"/>
                </a:solidFill>
                <a:latin typeface="+mn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/>
            </a:solidFill>
          </a:ln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  <a:gradFill>
            <a:gsLst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2"/>
            </a:solidFill>
          </a:ln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0E4B21-7DF5-4F54-A411-DDADD5B2A951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91D1D0-3F5F-44C6-8302-3351710E6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7EC31-4862-4F54-8132-028B0B939E50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1687-E4CF-4BCA-BC26-C6C5BE5C0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37C1-D12E-425D-BAFA-FAD46A77A557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D168E-78E0-44BC-9CF1-A972F8ECB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ED69-CD97-464E-BAED-13C648909CC8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CDE48-7DA8-4815-85BC-DB4529407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5453-617C-4353-AE6B-FC810224B3CE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FFBF6-B603-40A3-9E2C-C9AE7A1B9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8682CF70-4470-49E1-8F70-43722B6EF029}" type="datetime1">
              <a:rPr lang="en-US"/>
              <a:pPr>
                <a:defRPr/>
              </a:pPr>
              <a:t>8/8/2011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5D6ADD2-F28A-4E5A-9928-13E331F6A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Timetabling</a:t>
            </a: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dirty="0" smtClean="0">
                <a:latin typeface="Calibri" pitchFamily="34" charset="0"/>
              </a:rPr>
              <a:t>Banner Scheduling Changes to Support Full Timetabling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Workflow cont’d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ASC receives request, it is evaluated for impact on student schedules</a:t>
            </a:r>
          </a:p>
          <a:p>
            <a:r>
              <a:rPr lang="en-US" dirty="0" smtClean="0"/>
              <a:t>Turnaround time depends on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ype of change request</a:t>
            </a:r>
            <a:endParaRPr lang="en-US" dirty="0" smtClean="0"/>
          </a:p>
          <a:p>
            <a:pPr lvl="1"/>
            <a:r>
              <a:rPr lang="en-US" dirty="0" smtClean="0"/>
              <a:t>course </a:t>
            </a:r>
            <a:r>
              <a:rPr lang="en-US" dirty="0" smtClean="0"/>
              <a:t>combinations where it appears</a:t>
            </a:r>
          </a:p>
          <a:p>
            <a:pPr lvl="1"/>
            <a:r>
              <a:rPr lang="en-US" dirty="0" smtClean="0"/>
              <a:t>when the change is requested</a:t>
            </a:r>
          </a:p>
          <a:p>
            <a:pPr lvl="1"/>
            <a:r>
              <a:rPr lang="en-US" dirty="0" smtClean="0"/>
              <a:t>volume of changes submitted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You are encouraged to submit changes during feedback before sections are in Banner</a:t>
            </a:r>
            <a:r>
              <a:rPr lang="en-US" dirty="0" smtClean="0"/>
              <a:t>!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94E1C0-887C-4961-BF1E-508B9569D6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Workflow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0044D-F519-4222-ADC2-B42C1A1FC28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Experience Available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Open labs for hands on training will be available </a:t>
            </a:r>
            <a:r>
              <a:rPr lang="en-US" dirty="0" smtClean="0"/>
              <a:t>on the following days: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</a:t>
            </a:r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CEAB83-77C0-4D4D-A9A0-23BA42BC09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352800"/>
          <a:ext cx="7848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371600"/>
                <a:gridCol w="2103417"/>
                <a:gridCol w="2163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Afternoon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 6, 2011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MOU 038</a:t>
                      </a:r>
                      <a:endParaRPr lang="en-US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9:00AM-12:00PM</a:t>
                      </a:r>
                      <a:endParaRPr lang="en-US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1:00PM-4:00PM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r>
                        <a:rPr lang="en-US" baseline="0" dirty="0" smtClean="0"/>
                        <a:t> 7, 2011 (W)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MOU</a:t>
                      </a:r>
                      <a:r>
                        <a:rPr lang="en-US" baseline="0" dirty="0" smtClean="0"/>
                        <a:t> 038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 9, 2011 (F)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</a:t>
                      </a:r>
                      <a:r>
                        <a:rPr lang="en-US" baseline="0" dirty="0" smtClean="0"/>
                        <a:t> 0333</a:t>
                      </a:r>
                      <a:endParaRPr 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 13, 2011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</a:t>
                      </a:r>
                      <a:r>
                        <a:rPr lang="en-US" baseline="0" dirty="0" smtClean="0"/>
                        <a:t> 0333</a:t>
                      </a:r>
                      <a:endParaRPr 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 14, 2011 (W)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LIB</a:t>
                      </a:r>
                      <a:r>
                        <a:rPr lang="en-US" baseline="0" dirty="0" smtClean="0"/>
                        <a:t> 0333</a:t>
                      </a:r>
                      <a:endParaRPr 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r>
                        <a:rPr lang="en-US" baseline="0" dirty="0" smtClean="0"/>
                        <a:t> 16, 2011 (F)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MOU 038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0044D-F519-4222-ADC2-B42C1A1FC28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Banner process is…</a:t>
            </a:r>
            <a:endParaRPr lang="en-US" dirty="0" smtClean="0"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94E1C0-887C-4961-BF1E-508B9569D6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being implemented because…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Academic Scheduling Cente</a:t>
            </a:r>
            <a:r>
              <a:rPr lang="en-US" dirty="0" smtClean="0"/>
              <a:t>r must continue to ensure that course combinations and student plans remain conflict free after the schedule has been transferred back to </a:t>
            </a:r>
            <a:r>
              <a:rPr lang="en-US" dirty="0" smtClean="0"/>
              <a:t>Banner</a:t>
            </a:r>
          </a:p>
          <a:p>
            <a:r>
              <a:rPr lang="en-US" dirty="0" smtClean="0"/>
              <a:t>ASC uses scheduling tool “Move Screen” 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BDBB14-66CD-49E1-A87F-79967A2E95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being implemented in…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0044D-F519-4222-ADC2-B42C1A1FC2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r>
              <a:rPr lang="en-US" dirty="0" smtClean="0"/>
              <a:t>Banner – SSASECT security implementation to protect time and location on meeting records</a:t>
            </a:r>
          </a:p>
          <a:p>
            <a:r>
              <a:rPr lang="en-US" dirty="0" smtClean="0">
                <a:latin typeface="Calibri" pitchFamily="34" charset="0"/>
              </a:rPr>
              <a:t>Workflow – New Meeting Time and Location Change workflow to request changes 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This will be implemented </a:t>
            </a:r>
            <a:r>
              <a:rPr lang="en-US" dirty="0" smtClean="0"/>
              <a:t>on…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new process will go live in September with the Spring 2012 schedule when the sections are transferred into Banner</a:t>
            </a:r>
          </a:p>
          <a:p>
            <a:r>
              <a:rPr lang="en-US" dirty="0" smtClean="0"/>
              <a:t>No impact to Fall 2011 schedule 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CEAB83-77C0-4D4D-A9A0-23BA42BC09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is will be implemented - Banner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0044D-F519-4222-ADC2-B42C1A1FC2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324350"/>
          </a:xfrm>
        </p:spPr>
        <p:txBody>
          <a:bodyPr/>
          <a:lstStyle/>
          <a:p>
            <a:r>
              <a:rPr lang="en-US" dirty="0" smtClean="0"/>
              <a:t>The following fields are protected from update in Banner on fall/spring KC sections (201210 and later)</a:t>
            </a:r>
          </a:p>
          <a:p>
            <a:pPr lvl="1"/>
            <a:r>
              <a:rPr lang="en-US" dirty="0" smtClean="0"/>
              <a:t>Days (Monday, Tuesday, etc) checkboxes </a:t>
            </a:r>
          </a:p>
          <a:p>
            <a:pPr lvl="1"/>
            <a:r>
              <a:rPr lang="en-US" dirty="0" smtClean="0"/>
              <a:t>Start Time, End </a:t>
            </a:r>
            <a:r>
              <a:rPr lang="en-US" dirty="0" smtClean="0"/>
              <a:t>Time, Building and Room</a:t>
            </a:r>
            <a:endParaRPr lang="en-US" dirty="0" smtClean="0"/>
          </a:p>
          <a:p>
            <a:r>
              <a:rPr lang="en-US" dirty="0" smtClean="0"/>
              <a:t>Summer </a:t>
            </a:r>
            <a:r>
              <a:rPr lang="en-US" dirty="0" smtClean="0"/>
              <a:t>is exempt</a:t>
            </a:r>
          </a:p>
          <a:p>
            <a:r>
              <a:rPr lang="en-US" dirty="0" smtClean="0"/>
              <a:t>Changes to these fields must be submitted via workflow to ASC</a:t>
            </a:r>
          </a:p>
          <a:p>
            <a:r>
              <a:rPr lang="en-US" dirty="0" smtClean="0"/>
              <a:t>All other fields may be updated as usual including attaching instructors, enrollment max updates, </a:t>
            </a:r>
            <a:r>
              <a:rPr lang="en-US" dirty="0" smtClean="0"/>
              <a:t>etc.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0044D-F519-4222-ADC2-B42C1A1FC2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927848" cy="254851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7927848" cy="25535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Banner cont’d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Blank Meeting record requires – </a:t>
            </a:r>
          </a:p>
          <a:p>
            <a:pPr lvl="1"/>
            <a:r>
              <a:rPr lang="en-US" dirty="0" smtClean="0"/>
              <a:t>Meeting Type, Start Date, End Date, Session, Schedule Type, Hours Per Week and Session Credit Hours</a:t>
            </a:r>
            <a:endParaRPr lang="en-US" dirty="0" smtClean="0"/>
          </a:p>
          <a:p>
            <a:r>
              <a:rPr lang="en-US" dirty="0" smtClean="0"/>
              <a:t>Cancel unwanted sections as soon as possible</a:t>
            </a:r>
          </a:p>
          <a:p>
            <a:r>
              <a:rPr lang="en-US" dirty="0" smtClean="0"/>
              <a:t>Refer to Principles of Timetabling for guidelines on acceptable changes to the schedule.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94E1C0-887C-4961-BF1E-508B9569D6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 this will be implemented - Workflow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active, KC, fall/spring sections may be accessed via the workflow (201210 and later</a:t>
            </a:r>
            <a:r>
              <a:rPr lang="en-US" dirty="0" smtClean="0"/>
              <a:t>); summer is exempt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cannot create </a:t>
            </a:r>
            <a:r>
              <a:rPr lang="en-US" dirty="0" smtClean="0"/>
              <a:t>a section or </a:t>
            </a:r>
            <a:r>
              <a:rPr lang="en-US" dirty="0" smtClean="0"/>
              <a:t>meeting </a:t>
            </a:r>
            <a:r>
              <a:rPr lang="en-US" dirty="0" smtClean="0"/>
              <a:t>record using </a:t>
            </a:r>
            <a:r>
              <a:rPr lang="en-US" dirty="0" smtClean="0"/>
              <a:t>the workflow.  It must exist in Banner first</a:t>
            </a:r>
          </a:p>
          <a:p>
            <a:r>
              <a:rPr lang="en-US" dirty="0" smtClean="0"/>
              <a:t>You must submit a room change request </a:t>
            </a:r>
            <a:r>
              <a:rPr lang="en-US" dirty="0" smtClean="0"/>
              <a:t>before </a:t>
            </a:r>
            <a:r>
              <a:rPr lang="en-US" dirty="0" smtClean="0"/>
              <a:t>increasing the enrollment max beyond the capacity of the currently assigned </a:t>
            </a:r>
            <a:r>
              <a:rPr lang="en-US" dirty="0" smtClean="0"/>
              <a:t>room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must submit a separate change reason for each </a:t>
            </a:r>
            <a:r>
              <a:rPr lang="en-US" dirty="0" smtClean="0"/>
              <a:t>edited meeting record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94E1C0-887C-4961-BF1E-508B9569D6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7070</TotalTime>
  <Words>509</Words>
  <Application>Microsoft Office PowerPoint</Application>
  <PresentationFormat>On-screen Show (4:3)</PresentationFormat>
  <Paragraphs>88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Timetabling</vt:lpstr>
      <vt:lpstr>The new Banner process is…</vt:lpstr>
      <vt:lpstr>This is being implemented because…</vt:lpstr>
      <vt:lpstr>This is being implemented in…</vt:lpstr>
      <vt:lpstr>This will be implemented on…</vt:lpstr>
      <vt:lpstr>How this is will be implemented - Banner</vt:lpstr>
      <vt:lpstr>Slide 7</vt:lpstr>
      <vt:lpstr>Banner cont’d</vt:lpstr>
      <vt:lpstr>How this will be implemented - Workflow</vt:lpstr>
      <vt:lpstr>Workflow cont’d</vt:lpstr>
      <vt:lpstr>Workflow Demo</vt:lpstr>
      <vt:lpstr>Hands on Experience Available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Timetabling</dc:title>
  <dc:creator/>
  <cp:lastModifiedBy>Lynette Johnson</cp:lastModifiedBy>
  <cp:revision>409</cp:revision>
  <dcterms:created xsi:type="dcterms:W3CDTF">2006-08-16T00:00:00Z</dcterms:created>
  <dcterms:modified xsi:type="dcterms:W3CDTF">2011-08-08T13:59:33Z</dcterms:modified>
</cp:coreProperties>
</file>