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2" r:id="rId2"/>
    <p:sldId id="270" r:id="rId3"/>
    <p:sldId id="271" r:id="rId4"/>
    <p:sldId id="393" r:id="rId5"/>
    <p:sldId id="380" r:id="rId6"/>
    <p:sldId id="392" r:id="rId7"/>
    <p:sldId id="383" r:id="rId8"/>
    <p:sldId id="280" r:id="rId9"/>
    <p:sldId id="384" r:id="rId10"/>
    <p:sldId id="385" r:id="rId11"/>
    <p:sldId id="386" r:id="rId12"/>
    <p:sldId id="387" r:id="rId13"/>
    <p:sldId id="375" r:id="rId14"/>
    <p:sldId id="388" r:id="rId15"/>
    <p:sldId id="389" r:id="rId16"/>
    <p:sldId id="390" r:id="rId17"/>
    <p:sldId id="381" r:id="rId18"/>
    <p:sldId id="262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305D"/>
    <a:srgbClr val="CCECFF"/>
    <a:srgbClr val="99CCFF"/>
    <a:srgbClr val="FFFFCC"/>
    <a:srgbClr val="E1A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5441" autoAdjust="0"/>
  </p:normalViewPr>
  <p:slideViewPr>
    <p:cSldViewPr snapToGrid="0" snapToObjects="1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19" d="100"/>
          <a:sy n="119" d="100"/>
        </p:scale>
        <p:origin x="505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DEFB4C9A-8023-2D40-A6E6-BD016CB1E7D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DBDA876C-D639-D148-8687-D84C95E0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73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3EE7BA9C-C13B-C941-82A5-2AA33B4473CE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933CE1D9-36F2-B84D-A38F-999A8359D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51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84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12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1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59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3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1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20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98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71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CE1D9-36F2-B84D-A38F-999A8359DF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927" y="758283"/>
            <a:ext cx="4767239" cy="47700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807" y="5751174"/>
            <a:ext cx="2485668" cy="76606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77"/>
            <a:ext cx="12193683" cy="5893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8364" cy="68580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-1" y="6723193"/>
            <a:ext cx="12192001" cy="1449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589782"/>
            <a:ext cx="9144000" cy="1088528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78310"/>
            <a:ext cx="9144000" cy="1035407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166290"/>
            <a:ext cx="2491740" cy="2414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01B3-EA4D-144B-B2F9-039945D70569}" type="datetime1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344B-EC26-5744-AC76-D8CA586C9B04}" type="datetime1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6F515-9089-4647-A15F-41AF70C5A341}" type="datetime1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F18E-BC0A-FA47-B948-E7696B7A692B}" type="datetime1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1" y="0"/>
            <a:ext cx="11938658" cy="59842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9805" y="6244525"/>
            <a:ext cx="7757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047" y="6051790"/>
            <a:ext cx="1769350" cy="520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44525"/>
            <a:ext cx="12216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9CEB8D-B9A4-7249-A618-1FFCB6E3C71A}" type="datetime1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" y="6675062"/>
            <a:ext cx="10209790" cy="188163"/>
          </a:xfrm>
          <a:prstGeom prst="rect">
            <a:avLst/>
          </a:prstGeom>
          <a:solidFill>
            <a:srgbClr val="073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9817768" y="6675062"/>
            <a:ext cx="2374232" cy="188163"/>
          </a:xfrm>
          <a:custGeom>
            <a:avLst/>
            <a:gdLst>
              <a:gd name="connsiteX0" fmla="*/ 2670314 w 2683566"/>
              <a:gd name="connsiteY0" fmla="*/ 165653 h 165653"/>
              <a:gd name="connsiteX1" fmla="*/ 165653 w 2683566"/>
              <a:gd name="connsiteY1" fmla="*/ 165653 h 165653"/>
              <a:gd name="connsiteX2" fmla="*/ 0 w 2683566"/>
              <a:gd name="connsiteY2" fmla="*/ 0 h 165653"/>
              <a:gd name="connsiteX3" fmla="*/ 2683566 w 2683566"/>
              <a:gd name="connsiteY3" fmla="*/ 0 h 165653"/>
              <a:gd name="connsiteX4" fmla="*/ 2670314 w 2683566"/>
              <a:gd name="connsiteY4" fmla="*/ 165653 h 16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3566" h="165653">
                <a:moveTo>
                  <a:pt x="2670314" y="165653"/>
                </a:moveTo>
                <a:lnTo>
                  <a:pt x="165653" y="165653"/>
                </a:lnTo>
                <a:lnTo>
                  <a:pt x="0" y="0"/>
                </a:lnTo>
                <a:lnTo>
                  <a:pt x="2683566" y="0"/>
                </a:lnTo>
                <a:lnTo>
                  <a:pt x="2670314" y="16565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0" y="0"/>
            <a:ext cx="253341" cy="2042556"/>
          </a:xfrm>
          <a:custGeom>
            <a:avLst/>
            <a:gdLst>
              <a:gd name="connsiteX0" fmla="*/ 0 w 253341"/>
              <a:gd name="connsiteY0" fmla="*/ 0 h 2042556"/>
              <a:gd name="connsiteX1" fmla="*/ 253341 w 253341"/>
              <a:gd name="connsiteY1" fmla="*/ 0 h 2042556"/>
              <a:gd name="connsiteX2" fmla="*/ 253341 w 253341"/>
              <a:gd name="connsiteY2" fmla="*/ 2042556 h 2042556"/>
              <a:gd name="connsiteX3" fmla="*/ 0 w 253341"/>
              <a:gd name="connsiteY3" fmla="*/ 1975262 h 2042556"/>
              <a:gd name="connsiteX4" fmla="*/ 0 w 253341"/>
              <a:gd name="connsiteY4" fmla="*/ 0 h 204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41" h="2042556">
                <a:moveTo>
                  <a:pt x="0" y="0"/>
                </a:moveTo>
                <a:lnTo>
                  <a:pt x="253341" y="0"/>
                </a:lnTo>
                <a:lnTo>
                  <a:pt x="253341" y="2042556"/>
                </a:lnTo>
                <a:lnTo>
                  <a:pt x="0" y="197526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ADD57-E8E8-6F45-AC05-E272920E2EB0}"/>
              </a:ext>
            </a:extLst>
          </p:cNvPr>
          <p:cNvSpPr txBox="1"/>
          <p:nvPr userDrawn="1"/>
        </p:nvSpPr>
        <p:spPr>
          <a:xfrm>
            <a:off x="149629" y="6244525"/>
            <a:ext cx="688571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fld id="{479BDA1F-085D-3742-BB72-CE0249E0F669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2" r:id="rId4"/>
    <p:sldLayoutId id="2147483652" r:id="rId5"/>
    <p:sldLayoutId id="2147483654" r:id="rId6"/>
    <p:sldLayoutId id="2147483655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7305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b="1" kern="1200">
          <a:solidFill>
            <a:srgbClr val="07305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hermon@kent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bbiltz@kent.edu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.edu/accountspayable/vendor-managem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.edu/accountspayable/vendor-manage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644062"/>
            <a:ext cx="9144000" cy="1655762"/>
          </a:xfrm>
        </p:spPr>
        <p:txBody>
          <a:bodyPr/>
          <a:lstStyle/>
          <a:p>
            <a:r>
              <a:rPr lang="en-US" dirty="0"/>
              <a:t>PaymentWorks</a:t>
            </a:r>
            <a:br>
              <a:rPr lang="en-US" dirty="0"/>
            </a:br>
            <a:r>
              <a:rPr lang="en-US" sz="3200" dirty="0"/>
              <a:t>Vendor Management Portal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2855742"/>
            <a:ext cx="9144000" cy="2036298"/>
          </a:xfrm>
        </p:spPr>
        <p:txBody>
          <a:bodyPr>
            <a:normAutofit/>
          </a:bodyPr>
          <a:lstStyle/>
          <a:p>
            <a:r>
              <a:rPr lang="en-US" dirty="0"/>
              <a:t>Presented by</a:t>
            </a:r>
          </a:p>
          <a:p>
            <a:r>
              <a:rPr lang="en-US" dirty="0"/>
              <a:t> Emily Hermon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07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8610" y="365126"/>
            <a:ext cx="11281410" cy="707000"/>
          </a:xfrm>
        </p:spPr>
        <p:txBody>
          <a:bodyPr anchor="t">
            <a:noAutofit/>
          </a:bodyPr>
          <a:lstStyle/>
          <a:p>
            <a:pPr algn="ctr"/>
            <a:r>
              <a:rPr lang="en-US" sz="2600" dirty="0"/>
              <a:t>Has my vendor completed the PaymentWorks onboarding process?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9411" y="942535"/>
            <a:ext cx="10515600" cy="502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D39A9B6-5C6C-4D8A-B7AC-C7153E9DC944}"/>
              </a:ext>
            </a:extLst>
          </p:cNvPr>
          <p:cNvSpPr txBox="1">
            <a:spLocks/>
          </p:cNvSpPr>
          <p:nvPr/>
        </p:nvSpPr>
        <p:spPr>
          <a:xfrm>
            <a:off x="1623060" y="1257300"/>
            <a:ext cx="8926830" cy="424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0" dirty="0"/>
              <a:t>Login to PaymentWorks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Click on </a:t>
            </a:r>
            <a:r>
              <a:rPr lang="en-US" dirty="0"/>
              <a:t>Setup and Manage Supplier Portal</a:t>
            </a:r>
            <a:r>
              <a:rPr lang="en-US" b="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Click on the </a:t>
            </a:r>
            <a:r>
              <a:rPr lang="en-US" dirty="0"/>
              <a:t>Suppliers</a:t>
            </a:r>
            <a:r>
              <a:rPr lang="en-US" b="0" dirty="0"/>
              <a:t> tab.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Search for your vendor using the gray search section on the left.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Vendors that have a </a:t>
            </a:r>
            <a:r>
              <a:rPr lang="en-US" dirty="0"/>
              <a:t>green dot </a:t>
            </a:r>
            <a:r>
              <a:rPr lang="en-US" b="0" dirty="0"/>
              <a:t>in the </a:t>
            </a:r>
            <a:r>
              <a:rPr lang="en-US" dirty="0"/>
              <a:t>CONNECTED</a:t>
            </a:r>
            <a:r>
              <a:rPr lang="en-US" b="0" dirty="0"/>
              <a:t> column have completed the PaymentWorks onboarding process.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If your vendor has not completed the PaymentWorks onboarding process, check to see if they have been invited to register.</a:t>
            </a:r>
            <a:endParaRPr lang="en-US" sz="22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2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8610" y="365126"/>
            <a:ext cx="11281410" cy="707000"/>
          </a:xfrm>
        </p:spPr>
        <p:txBody>
          <a:bodyPr anchor="t">
            <a:noAutofit/>
          </a:bodyPr>
          <a:lstStyle/>
          <a:p>
            <a:pPr algn="ctr"/>
            <a:r>
              <a:rPr lang="en-US" sz="2600" dirty="0"/>
              <a:t>Has my vendor been invited to PaymentWorks?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9411" y="942535"/>
            <a:ext cx="10515600" cy="502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D39A9B6-5C6C-4D8A-B7AC-C7153E9DC944}"/>
              </a:ext>
            </a:extLst>
          </p:cNvPr>
          <p:cNvSpPr txBox="1">
            <a:spLocks/>
          </p:cNvSpPr>
          <p:nvPr/>
        </p:nvSpPr>
        <p:spPr>
          <a:xfrm>
            <a:off x="1623060" y="1257300"/>
            <a:ext cx="8926830" cy="4240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0" dirty="0"/>
              <a:t>Within PaymentWorks, go to </a:t>
            </a:r>
            <a:r>
              <a:rPr lang="en-US" dirty="0"/>
              <a:t>Vendor Master Updates</a:t>
            </a:r>
            <a:r>
              <a:rPr lang="en-US" b="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Click on the </a:t>
            </a:r>
            <a:r>
              <a:rPr lang="en-US" dirty="0"/>
              <a:t>New Vendors </a:t>
            </a:r>
            <a:r>
              <a:rPr lang="en-US" b="0" dirty="0"/>
              <a:t>tab.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Search for your vendor using the gray search section on the left.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Vendors that appear in the search results have been invited to register.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If your vendor does not appear in the search results, you must invite them.</a:t>
            </a:r>
            <a:endParaRPr lang="en-US" sz="22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5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8610" y="365126"/>
            <a:ext cx="11281410" cy="707000"/>
          </a:xfrm>
        </p:spPr>
        <p:txBody>
          <a:bodyPr anchor="t">
            <a:noAutofit/>
          </a:bodyPr>
          <a:lstStyle/>
          <a:p>
            <a:pPr algn="ctr"/>
            <a:r>
              <a:rPr lang="en-US" sz="2600" dirty="0"/>
              <a:t>How do I invite a vendor to PaymentWorks?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9411" y="942535"/>
            <a:ext cx="10515600" cy="502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D39A9B6-5C6C-4D8A-B7AC-C7153E9DC944}"/>
              </a:ext>
            </a:extLst>
          </p:cNvPr>
          <p:cNvSpPr txBox="1">
            <a:spLocks/>
          </p:cNvSpPr>
          <p:nvPr/>
        </p:nvSpPr>
        <p:spPr>
          <a:xfrm>
            <a:off x="1623060" y="1257299"/>
            <a:ext cx="8926830" cy="4658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0" dirty="0"/>
              <a:t>Click on the </a:t>
            </a:r>
            <a:r>
              <a:rPr lang="en-US" dirty="0"/>
              <a:t>Send Invitation </a:t>
            </a:r>
            <a:r>
              <a:rPr lang="en-US" b="0" dirty="0"/>
              <a:t>button that is beneath the gray search section.</a:t>
            </a:r>
          </a:p>
          <a:p>
            <a:pPr marL="457200" indent="-457200">
              <a:buFont typeface="+mj-lt"/>
              <a:buAutoNum type="arabicPeriod"/>
            </a:pPr>
            <a:endParaRPr lang="en-US" sz="1200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Complete the </a:t>
            </a:r>
            <a:r>
              <a:rPr lang="en-US" dirty="0"/>
              <a:t>Invite New Vendor</a:t>
            </a:r>
            <a:r>
              <a:rPr lang="en-US" b="0" dirty="0"/>
              <a:t> form.</a:t>
            </a:r>
          </a:p>
          <a:p>
            <a:pPr lvl="1"/>
            <a:r>
              <a:rPr lang="en-US" sz="1800" b="0" dirty="0"/>
              <a:t>Company/Individual Name – </a:t>
            </a:r>
            <a:r>
              <a:rPr lang="en-US" sz="1800" b="1" dirty="0"/>
              <a:t>vendor’s</a:t>
            </a:r>
            <a:r>
              <a:rPr lang="en-US" sz="1800" b="0" dirty="0"/>
              <a:t> name</a:t>
            </a:r>
          </a:p>
          <a:p>
            <a:pPr lvl="1"/>
            <a:r>
              <a:rPr lang="en-US" sz="1800" dirty="0"/>
              <a:t>Contact E-mail – </a:t>
            </a:r>
            <a:r>
              <a:rPr lang="en-US" sz="1800" b="1" dirty="0"/>
              <a:t>vendor’s</a:t>
            </a:r>
            <a:r>
              <a:rPr lang="en-US" sz="1800" dirty="0"/>
              <a:t> contact email address</a:t>
            </a:r>
          </a:p>
          <a:p>
            <a:pPr lvl="1"/>
            <a:r>
              <a:rPr lang="en-US" sz="1800" b="0" dirty="0"/>
              <a:t>Initiator Phone – </a:t>
            </a:r>
            <a:r>
              <a:rPr lang="en-US" sz="1800" b="1" dirty="0"/>
              <a:t>your</a:t>
            </a:r>
            <a:r>
              <a:rPr lang="en-US" sz="1800" b="0" dirty="0"/>
              <a:t> phone number</a:t>
            </a:r>
          </a:p>
          <a:p>
            <a:pPr lvl="1"/>
            <a:r>
              <a:rPr lang="en-US" sz="1800" dirty="0"/>
              <a:t>Reason for Inviting the Supplier – pick one</a:t>
            </a:r>
          </a:p>
          <a:p>
            <a:pPr lvl="1"/>
            <a:r>
              <a:rPr lang="en-US" sz="1800" b="0" dirty="0"/>
              <a:t>Independent Contractor - complete </a:t>
            </a:r>
            <a:r>
              <a:rPr lang="en-US" sz="1800" b="1" dirty="0"/>
              <a:t>only</a:t>
            </a:r>
            <a:r>
              <a:rPr lang="en-US" sz="1800" b="0" dirty="0"/>
              <a:t> for independent contractors</a:t>
            </a:r>
          </a:p>
          <a:p>
            <a:pPr lvl="1"/>
            <a:r>
              <a:rPr lang="en-US" sz="1800" dirty="0"/>
              <a:t>Description of Goods and Services – </a:t>
            </a:r>
            <a:r>
              <a:rPr lang="en-US" sz="1800" b="1" dirty="0"/>
              <a:t>brief</a:t>
            </a:r>
            <a:r>
              <a:rPr lang="en-US" sz="1800" dirty="0"/>
              <a:t> description</a:t>
            </a:r>
          </a:p>
          <a:p>
            <a:pPr lvl="1"/>
            <a:r>
              <a:rPr lang="en-US" sz="1800" b="0" dirty="0"/>
              <a:t>Personalized Message – </a:t>
            </a:r>
            <a:r>
              <a:rPr lang="en-US" sz="1800" b="1" dirty="0"/>
              <a:t>280-character max </a:t>
            </a:r>
            <a:r>
              <a:rPr lang="en-US" sz="1800" b="0" dirty="0"/>
              <a:t>(includes spaces)</a:t>
            </a:r>
          </a:p>
          <a:p>
            <a:pPr lvl="1"/>
            <a:endParaRPr lang="en-US" sz="1200" b="0" dirty="0"/>
          </a:p>
          <a:p>
            <a:pPr marL="457200" indent="-457200">
              <a:buFont typeface="+mj-lt"/>
              <a:buAutoNum type="arabicPeriod"/>
            </a:pPr>
            <a:r>
              <a:rPr lang="en-US" sz="2200" b="0" dirty="0"/>
              <a:t>Click </a:t>
            </a:r>
            <a:r>
              <a:rPr lang="en-US" sz="2200" dirty="0"/>
              <a:t>Send</a:t>
            </a:r>
            <a:r>
              <a:rPr lang="en-US" sz="2200" b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5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45021"/>
            <a:ext cx="10515600" cy="4631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264A2A1-85C7-48C7-8FA0-2C33DFCDD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407" y="736080"/>
            <a:ext cx="8717186" cy="5385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6D981ED6-D31B-4C72-B0AF-C8352D0ECF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750" y="127708"/>
            <a:ext cx="11704320" cy="697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730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What does the invitation email that the vendor receives look like?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8D859D-A123-4935-BD03-B0CB5D12E48F}"/>
              </a:ext>
            </a:extLst>
          </p:cNvPr>
          <p:cNvSpPr/>
          <p:nvPr/>
        </p:nvSpPr>
        <p:spPr>
          <a:xfrm>
            <a:off x="1908810" y="3558097"/>
            <a:ext cx="8355330" cy="6057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810675-44C8-4CE3-88B3-ECC7A48D3CA7}"/>
              </a:ext>
            </a:extLst>
          </p:cNvPr>
          <p:cNvCxnSpPr>
            <a:cxnSpLocks/>
          </p:cNvCxnSpPr>
          <p:nvPr/>
        </p:nvCxnSpPr>
        <p:spPr>
          <a:xfrm flipV="1">
            <a:off x="6972300" y="3325204"/>
            <a:ext cx="800100" cy="2226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2A4AAD-A943-4202-99E1-DDA112203B21}"/>
              </a:ext>
            </a:extLst>
          </p:cNvPr>
          <p:cNvSpPr txBox="1"/>
          <p:nvPr/>
        </p:nvSpPr>
        <p:spPr>
          <a:xfrm>
            <a:off x="7669530" y="3069245"/>
            <a:ext cx="385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Your personalized message</a:t>
            </a:r>
          </a:p>
        </p:txBody>
      </p:sp>
    </p:spTree>
    <p:extLst>
      <p:ext uri="{BB962C8B-B14F-4D97-AF65-F5344CB8AC3E}">
        <p14:creationId xmlns:p14="http://schemas.microsoft.com/office/powerpoint/2010/main" val="2107769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8610" y="365126"/>
            <a:ext cx="11658600" cy="707000"/>
          </a:xfrm>
        </p:spPr>
        <p:txBody>
          <a:bodyPr anchor="t">
            <a:noAutofit/>
          </a:bodyPr>
          <a:lstStyle/>
          <a:p>
            <a:pPr algn="ctr"/>
            <a:r>
              <a:rPr lang="en-US" sz="2600" dirty="0"/>
              <a:t>How do I check the status of my invitation and my vendor’s registration?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9411" y="942535"/>
            <a:ext cx="10515600" cy="502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D39A9B6-5C6C-4D8A-B7AC-C7153E9DC944}"/>
              </a:ext>
            </a:extLst>
          </p:cNvPr>
          <p:cNvSpPr txBox="1">
            <a:spLocks/>
          </p:cNvSpPr>
          <p:nvPr/>
        </p:nvSpPr>
        <p:spPr>
          <a:xfrm>
            <a:off x="726989" y="1257299"/>
            <a:ext cx="10515600" cy="4658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0" dirty="0"/>
              <a:t>Search for your vendor using the gray search section on the left.</a:t>
            </a:r>
          </a:p>
          <a:p>
            <a:pPr marL="457200" indent="-457200">
              <a:buFont typeface="+mj-lt"/>
              <a:buAutoNum type="arabicPeriod"/>
            </a:pPr>
            <a:endParaRPr lang="en-US" sz="1200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As your invitation and the vendor's registration are processed, the statuses listed in the </a:t>
            </a:r>
            <a:r>
              <a:rPr lang="en-US" dirty="0"/>
              <a:t>Invitation</a:t>
            </a:r>
            <a:r>
              <a:rPr lang="en-US" b="0" dirty="0"/>
              <a:t>, </a:t>
            </a:r>
            <a:r>
              <a:rPr lang="en-US" dirty="0"/>
              <a:t>Vendor Account</a:t>
            </a:r>
            <a:r>
              <a:rPr lang="en-US" b="0" dirty="0"/>
              <a:t>, and </a:t>
            </a:r>
            <a:r>
              <a:rPr lang="en-US" dirty="0"/>
              <a:t>New Vendor Registration</a:t>
            </a:r>
            <a:r>
              <a:rPr lang="en-US" b="0" dirty="0"/>
              <a:t> columns will change.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Once your vendor has completed the PaymentWorks onboarding process, their </a:t>
            </a:r>
            <a:r>
              <a:rPr lang="en-US" dirty="0"/>
              <a:t>vendor number </a:t>
            </a:r>
            <a:r>
              <a:rPr lang="en-US" b="0" dirty="0"/>
              <a:t>will appear in the New Vendor Registration column. You can then initiate a purchase or payment request for the vendor. </a:t>
            </a:r>
            <a:r>
              <a:rPr lang="en-US" b="0" dirty="0">
                <a:solidFill>
                  <a:srgbClr val="FF0000"/>
                </a:solidFill>
              </a:rPr>
              <a:t>List the vendor number on your payment request.</a:t>
            </a:r>
            <a:endParaRPr lang="en-US" b="0" dirty="0"/>
          </a:p>
          <a:p>
            <a:pPr marL="0" indent="0">
              <a:buNone/>
            </a:pPr>
            <a:r>
              <a:rPr lang="en-US" b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442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8610" y="365126"/>
            <a:ext cx="11658600" cy="707000"/>
          </a:xfrm>
        </p:spPr>
        <p:txBody>
          <a:bodyPr anchor="t">
            <a:noAutofit/>
          </a:bodyPr>
          <a:lstStyle/>
          <a:p>
            <a:pPr algn="ctr"/>
            <a:r>
              <a:rPr lang="en-US" sz="2600" dirty="0"/>
              <a:t>How do I view payments in PaymentWorks?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9411" y="942535"/>
            <a:ext cx="10515600" cy="502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D39A9B6-5C6C-4D8A-B7AC-C7153E9DC944}"/>
              </a:ext>
            </a:extLst>
          </p:cNvPr>
          <p:cNvSpPr txBox="1">
            <a:spLocks/>
          </p:cNvSpPr>
          <p:nvPr/>
        </p:nvSpPr>
        <p:spPr>
          <a:xfrm>
            <a:off x="726989" y="1257299"/>
            <a:ext cx="10515600" cy="4658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0" dirty="0"/>
              <a:t>Navigate to the </a:t>
            </a:r>
            <a:r>
              <a:rPr lang="en-US" dirty="0"/>
              <a:t>Setup and Manage Portal </a:t>
            </a:r>
            <a:r>
              <a:rPr lang="en-US" b="0" dirty="0"/>
              <a:t>section and click on the </a:t>
            </a:r>
            <a:r>
              <a:rPr lang="en-US" dirty="0"/>
              <a:t>Invoices</a:t>
            </a:r>
            <a:r>
              <a:rPr lang="en-US" b="0" dirty="0"/>
              <a:t> tab.</a:t>
            </a:r>
          </a:p>
          <a:p>
            <a:pPr marL="457200" indent="-457200">
              <a:buFont typeface="+mj-lt"/>
              <a:buAutoNum type="arabicPeriod"/>
            </a:pPr>
            <a:endParaRPr lang="en-US" sz="1200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Search for your vendor using the gray search section on the left.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Invoices that have been keyed will appear, along with a status: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lvl="1"/>
            <a:r>
              <a:rPr lang="en-US" u="sng" dirty="0"/>
              <a:t>Approved</a:t>
            </a:r>
            <a:r>
              <a:rPr lang="en-US" dirty="0"/>
              <a:t> – Invoice has been keyed and will be processed on the date that is in the </a:t>
            </a:r>
            <a:r>
              <a:rPr lang="en-US" b="1" dirty="0"/>
              <a:t>Scheduled Pay Date </a:t>
            </a:r>
            <a:r>
              <a:rPr lang="en-US" dirty="0"/>
              <a:t>column.</a:t>
            </a:r>
          </a:p>
          <a:p>
            <a:pPr lvl="1"/>
            <a:endParaRPr lang="en-US" dirty="0"/>
          </a:p>
          <a:p>
            <a:pPr lvl="1"/>
            <a:r>
              <a:rPr lang="en-US" b="0" u="sng" dirty="0"/>
              <a:t>Paid</a:t>
            </a:r>
          </a:p>
          <a:p>
            <a:pPr lvl="2"/>
            <a:r>
              <a:rPr lang="en-US" dirty="0"/>
              <a:t>Invoice has been paid as of the date listed in the </a:t>
            </a:r>
            <a:r>
              <a:rPr lang="en-US" b="1" dirty="0"/>
              <a:t>Actual Pay Date</a:t>
            </a:r>
            <a:r>
              <a:rPr lang="en-US" dirty="0"/>
              <a:t> column.</a:t>
            </a:r>
          </a:p>
          <a:p>
            <a:pPr lvl="2"/>
            <a:r>
              <a:rPr lang="en-US" b="0" dirty="0"/>
              <a:t>Click on Paid invoices to view check numbers (</a:t>
            </a:r>
            <a:r>
              <a:rPr lang="en-US" b="1" dirty="0"/>
              <a:t>Payment Document </a:t>
            </a:r>
            <a:r>
              <a:rPr lang="en-US" b="0" dirty="0"/>
              <a:t>#.)</a:t>
            </a:r>
          </a:p>
          <a:p>
            <a:pPr marL="0" indent="0">
              <a:buNone/>
            </a:pPr>
            <a:r>
              <a:rPr lang="en-US" b="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724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8610" y="365126"/>
            <a:ext cx="11658600" cy="707000"/>
          </a:xfrm>
        </p:spPr>
        <p:txBody>
          <a:bodyPr anchor="t">
            <a:noAutofit/>
          </a:bodyPr>
          <a:lstStyle/>
          <a:p>
            <a:pPr algn="ctr"/>
            <a:r>
              <a:rPr lang="en-US" sz="2600" dirty="0"/>
              <a:t>How do I view a vendor’s profile in PaymentWorks?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9411" y="942535"/>
            <a:ext cx="10515600" cy="502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D39A9B6-5C6C-4D8A-B7AC-C7153E9DC944}"/>
              </a:ext>
            </a:extLst>
          </p:cNvPr>
          <p:cNvSpPr txBox="1">
            <a:spLocks/>
          </p:cNvSpPr>
          <p:nvPr/>
        </p:nvSpPr>
        <p:spPr>
          <a:xfrm>
            <a:off x="726989" y="1257299"/>
            <a:ext cx="10515600" cy="4658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b="0" dirty="0"/>
              <a:t>Navigate to </a:t>
            </a:r>
            <a:r>
              <a:rPr lang="en-US" dirty="0"/>
              <a:t>Vendor Master Updates </a:t>
            </a:r>
            <a:r>
              <a:rPr lang="en-US" b="0" dirty="0"/>
              <a:t>and then click on the </a:t>
            </a:r>
            <a:r>
              <a:rPr lang="en-US" dirty="0"/>
              <a:t>Vendor Profiles</a:t>
            </a:r>
            <a:r>
              <a:rPr lang="en-US" b="0" dirty="0"/>
              <a:t> tab.</a:t>
            </a:r>
          </a:p>
          <a:p>
            <a:pPr marL="457200" indent="-457200">
              <a:buFont typeface="+mj-lt"/>
              <a:buAutoNum type="arabicPeriod"/>
            </a:pPr>
            <a:endParaRPr lang="en-US" sz="1200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Search for your vendor using the box in the upper right.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marL="457200" indent="-457200">
              <a:buFont typeface="+mj-lt"/>
              <a:buAutoNum type="arabicPeriod"/>
            </a:pPr>
            <a:r>
              <a:rPr lang="en-US" b="0" dirty="0"/>
              <a:t>The vendor profile that appears will have two tabs: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lvl="1"/>
            <a:r>
              <a:rPr lang="en-US" u="sng" dirty="0"/>
              <a:t>Company Info</a:t>
            </a:r>
            <a:r>
              <a:rPr lang="en-US" dirty="0"/>
              <a:t> – Name, address, tax classification, etc.</a:t>
            </a:r>
          </a:p>
          <a:p>
            <a:pPr lvl="1"/>
            <a:endParaRPr lang="en-US" dirty="0"/>
          </a:p>
          <a:p>
            <a:pPr lvl="1"/>
            <a:r>
              <a:rPr lang="en-US" b="0" u="sng" dirty="0"/>
              <a:t>Paid</a:t>
            </a:r>
            <a:r>
              <a:rPr lang="en-US" b="0" dirty="0"/>
              <a:t> – KSU-specific questions such as whether the vendor accepts credit cards and whether it charges a fee for credit card payments.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1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45021"/>
            <a:ext cx="10515600" cy="4631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CC459E9-088D-425A-9919-7474C4672B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07012" y="189434"/>
            <a:ext cx="10515600" cy="8466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730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Thank You!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B3A22F41-CDC1-4A83-9B51-0B0AD0D8CEB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Contact us with your questions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lvl="1"/>
            <a:r>
              <a:rPr lang="en-US" sz="2400" dirty="0"/>
              <a:t>Emily Hermon – x28649, </a:t>
            </a:r>
            <a:r>
              <a:rPr lang="en-US" sz="2400" dirty="0">
                <a:hlinkClick r:id="rId3"/>
              </a:rPr>
              <a:t>ehermon@kent.edu</a:t>
            </a:r>
            <a:endParaRPr lang="en-US" sz="2400" dirty="0"/>
          </a:p>
          <a:p>
            <a:pPr lvl="1"/>
            <a:r>
              <a:rPr lang="en-US" sz="2400" dirty="0"/>
              <a:t>Barb Biltz – x28644, </a:t>
            </a:r>
            <a:r>
              <a:rPr lang="en-US" sz="2400" dirty="0">
                <a:hlinkClick r:id="rId4"/>
              </a:rPr>
              <a:t>bbiltz@kent.edu</a:t>
            </a:r>
            <a:r>
              <a:rPr lang="en-US" sz="2400" dirty="0"/>
              <a:t> 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8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88008" y="4589782"/>
            <a:ext cx="9144000" cy="1088528"/>
          </a:xfrm>
        </p:spPr>
        <p:txBody>
          <a:bodyPr/>
          <a:lstStyle/>
          <a:p>
            <a:r>
              <a:rPr lang="en-US" dirty="0"/>
              <a:t>Thank You.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www.kent.edu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1222375" cy="365125"/>
          </a:xfrm>
        </p:spPr>
        <p:txBody>
          <a:bodyPr/>
          <a:lstStyle/>
          <a:p>
            <a:fld id="{3B6ABA31-734C-9645-AC11-784F18DD3D6B}" type="datetime1">
              <a:rPr lang="en-US" smtClean="0"/>
              <a:t>3/12/2020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3719"/>
          </a:xfrm>
        </p:spPr>
        <p:txBody>
          <a:bodyPr/>
          <a:lstStyle/>
          <a:p>
            <a:pPr algn="ctr"/>
            <a:r>
              <a:rPr lang="en-US" dirty="0"/>
              <a:t>What is PaymentWorks?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516137" y="1545021"/>
            <a:ext cx="5096107" cy="3411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lvl="2"/>
            <a:endParaRPr lang="en-US" sz="2000" dirty="0"/>
          </a:p>
          <a:p>
            <a:pPr marL="0" indent="0">
              <a:buFont typeface="Arial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125416" y="2259410"/>
            <a:ext cx="3094892" cy="521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Vendor Onboarding</a:t>
            </a:r>
          </a:p>
          <a:p>
            <a:pPr lvl="1"/>
            <a:endParaRPr lang="en-US" sz="1400" dirty="0"/>
          </a:p>
          <a:p>
            <a:pPr lvl="1"/>
            <a:endParaRPr lang="en-US" sz="22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69F8F9-A978-4379-950B-724B6985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90" y="3291585"/>
            <a:ext cx="2921619" cy="451849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4DD52C8-20D2-480A-A196-C0A29C916A2D}"/>
              </a:ext>
            </a:extLst>
          </p:cNvPr>
          <p:cNvSpPr txBox="1">
            <a:spLocks/>
          </p:cNvSpPr>
          <p:nvPr/>
        </p:nvSpPr>
        <p:spPr>
          <a:xfrm>
            <a:off x="7664548" y="2259410"/>
            <a:ext cx="3402035" cy="737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Vendor Maintenance</a:t>
            </a:r>
          </a:p>
          <a:p>
            <a:pPr lvl="1"/>
            <a:endParaRPr lang="en-US" sz="1400" dirty="0"/>
          </a:p>
          <a:p>
            <a:pPr lvl="1"/>
            <a:endParaRPr lang="en-US" sz="2200" dirty="0"/>
          </a:p>
          <a:p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5C809F5-082E-4A95-BEF9-9A4095E6DE58}"/>
              </a:ext>
            </a:extLst>
          </p:cNvPr>
          <p:cNvSpPr txBox="1">
            <a:spLocks/>
          </p:cNvSpPr>
          <p:nvPr/>
        </p:nvSpPr>
        <p:spPr>
          <a:xfrm>
            <a:off x="1125416" y="4251967"/>
            <a:ext cx="3094892" cy="52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Payment Status</a:t>
            </a:r>
          </a:p>
          <a:p>
            <a:pPr lvl="1"/>
            <a:endParaRPr lang="en-US" sz="1400" dirty="0"/>
          </a:p>
          <a:p>
            <a:pPr lvl="1"/>
            <a:endParaRPr lang="en-US" sz="2200" dirty="0"/>
          </a:p>
          <a:p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1AAB5F9-E67F-4FDE-A7EC-72BDE5CBC4AD}"/>
              </a:ext>
            </a:extLst>
          </p:cNvPr>
          <p:cNvSpPr txBox="1">
            <a:spLocks/>
          </p:cNvSpPr>
          <p:nvPr/>
        </p:nvSpPr>
        <p:spPr>
          <a:xfrm>
            <a:off x="7664548" y="4253946"/>
            <a:ext cx="3094892" cy="521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Vendor Profiles</a:t>
            </a:r>
          </a:p>
          <a:p>
            <a:pPr lvl="1"/>
            <a:endParaRPr lang="en-US" sz="1400" dirty="0"/>
          </a:p>
          <a:p>
            <a:pPr lvl="1"/>
            <a:endParaRPr lang="en-US" sz="2200" dirty="0"/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D494525-0072-4715-98F0-E8F8965F922A}"/>
              </a:ext>
            </a:extLst>
          </p:cNvPr>
          <p:cNvCxnSpPr/>
          <p:nvPr/>
        </p:nvCxnSpPr>
        <p:spPr>
          <a:xfrm>
            <a:off x="3826412" y="2780714"/>
            <a:ext cx="590843" cy="35638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90C1C7-E58C-4D22-9CD1-14D9DDD07954}"/>
              </a:ext>
            </a:extLst>
          </p:cNvPr>
          <p:cNvCxnSpPr>
            <a:cxnSpLocks/>
          </p:cNvCxnSpPr>
          <p:nvPr/>
        </p:nvCxnSpPr>
        <p:spPr>
          <a:xfrm flipV="1">
            <a:off x="3670266" y="3743434"/>
            <a:ext cx="746989" cy="51051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1B6CF9-4520-4C14-96D2-5A2F2F48716D}"/>
              </a:ext>
            </a:extLst>
          </p:cNvPr>
          <p:cNvCxnSpPr/>
          <p:nvPr/>
        </p:nvCxnSpPr>
        <p:spPr>
          <a:xfrm>
            <a:off x="7664548" y="3766065"/>
            <a:ext cx="590843" cy="35638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65A6E0-369D-4EAB-A1F6-82A2B2791879}"/>
              </a:ext>
            </a:extLst>
          </p:cNvPr>
          <p:cNvCxnSpPr>
            <a:cxnSpLocks/>
          </p:cNvCxnSpPr>
          <p:nvPr/>
        </p:nvCxnSpPr>
        <p:spPr>
          <a:xfrm flipH="1">
            <a:off x="7503940" y="2819027"/>
            <a:ext cx="288338" cy="35638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23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436626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Who is involved in the PaymentWorks onboarding process?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516137" y="1545021"/>
            <a:ext cx="5096107" cy="3411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lvl="2"/>
            <a:endParaRPr lang="en-US" sz="2000" dirty="0"/>
          </a:p>
          <a:p>
            <a:pPr marL="0" indent="0">
              <a:buFont typeface="Arial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838200" y="158160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sz="1400" dirty="0"/>
          </a:p>
          <a:p>
            <a:pPr lvl="1"/>
            <a:r>
              <a:rPr lang="en-US" sz="2400" b="1" dirty="0">
                <a:solidFill>
                  <a:srgbClr val="07305D"/>
                </a:solidFill>
              </a:rPr>
              <a:t>Department</a:t>
            </a:r>
            <a:r>
              <a:rPr lang="en-US" dirty="0"/>
              <a:t> – initiates vendor invitation</a:t>
            </a:r>
          </a:p>
          <a:p>
            <a:pPr marL="457200" lvl="1" indent="0">
              <a:buNone/>
            </a:pPr>
            <a:endParaRPr lang="en-US" sz="1200" dirty="0"/>
          </a:p>
          <a:p>
            <a:pPr lvl="1"/>
            <a:r>
              <a:rPr lang="en-US" sz="2400" b="1" dirty="0">
                <a:solidFill>
                  <a:srgbClr val="07305D"/>
                </a:solidFill>
              </a:rPr>
              <a:t>Accounts Payable </a:t>
            </a:r>
            <a:r>
              <a:rPr lang="en-US" dirty="0"/>
              <a:t>– reviews and approves vendor invitation and registration</a:t>
            </a:r>
          </a:p>
          <a:p>
            <a:pPr marL="457200" lvl="1" indent="0">
              <a:buNone/>
            </a:pPr>
            <a:endParaRPr lang="en-US" sz="1200" dirty="0"/>
          </a:p>
          <a:p>
            <a:pPr lvl="1"/>
            <a:r>
              <a:rPr lang="en-US" sz="2400" b="1" dirty="0">
                <a:solidFill>
                  <a:srgbClr val="07305D"/>
                </a:solidFill>
              </a:rPr>
              <a:t>Vendor</a:t>
            </a:r>
            <a:r>
              <a:rPr lang="en-US" dirty="0"/>
              <a:t> – completes a questionnaire to provide business information, updates when necessary</a:t>
            </a:r>
          </a:p>
          <a:p>
            <a:pPr marL="457200" lvl="1" indent="0">
              <a:buNone/>
            </a:pPr>
            <a:endParaRPr lang="en-US" sz="1200" dirty="0"/>
          </a:p>
          <a:p>
            <a:pPr lvl="1"/>
            <a:r>
              <a:rPr lang="en-US" sz="2400" b="1" dirty="0">
                <a:solidFill>
                  <a:srgbClr val="07305D"/>
                </a:solidFill>
              </a:rPr>
              <a:t>PaymentWorks</a:t>
            </a:r>
            <a:r>
              <a:rPr lang="en-US" dirty="0"/>
              <a:t> – provides technical support for vendors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26" y="5340595"/>
            <a:ext cx="2921619" cy="4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561"/>
          </a:xfrm>
        </p:spPr>
        <p:txBody>
          <a:bodyPr/>
          <a:lstStyle/>
          <a:p>
            <a:pPr algn="ctr"/>
            <a:r>
              <a:rPr lang="en-US" dirty="0"/>
              <a:t>Who should be invited to PaymentWorks?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516137" y="1545021"/>
            <a:ext cx="5096107" cy="3411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lvl="2"/>
            <a:endParaRPr lang="en-US" sz="2000" dirty="0"/>
          </a:p>
          <a:p>
            <a:pPr marL="0" indent="0">
              <a:buFont typeface="Arial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DA6D876-585C-4984-929F-E9FCC5A9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96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All individuals and entities who are to be paid through Accounts Payable EXCEPT…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2000" b="0" dirty="0">
                <a:solidFill>
                  <a:schemeClr val="tx1"/>
                </a:solidFill>
              </a:rPr>
              <a:t>Current faculty, staff, and students who are being paid for something connected to their work or studies at Kent State</a:t>
            </a:r>
          </a:p>
          <a:p>
            <a:endParaRPr lang="en-US" sz="1200" b="0" dirty="0">
              <a:solidFill>
                <a:schemeClr val="tx1"/>
              </a:solidFill>
            </a:endParaRPr>
          </a:p>
          <a:p>
            <a:r>
              <a:rPr lang="en-US" sz="2000" b="0" dirty="0">
                <a:solidFill>
                  <a:schemeClr val="tx1"/>
                </a:solidFill>
              </a:rPr>
              <a:t>Prospective employees and students who are being reimbursed for travel expenses related to interviews or campus visit</a:t>
            </a:r>
          </a:p>
          <a:p>
            <a:endParaRPr lang="en-US" sz="1200" b="0" dirty="0">
              <a:solidFill>
                <a:schemeClr val="tx1"/>
              </a:solidFill>
            </a:endParaRPr>
          </a:p>
          <a:p>
            <a:r>
              <a:rPr lang="en-US" sz="2000" b="0" dirty="0">
                <a:solidFill>
                  <a:schemeClr val="tx1"/>
                </a:solidFill>
              </a:rPr>
              <a:t>Individuals and entities whose payments will be charged in full to agency indexes</a:t>
            </a:r>
          </a:p>
          <a:p>
            <a:endParaRPr lang="en-US" sz="1200" b="0" dirty="0">
              <a:solidFill>
                <a:schemeClr val="tx1"/>
              </a:solidFill>
            </a:endParaRPr>
          </a:p>
          <a:p>
            <a:r>
              <a:rPr lang="en-US" sz="2000" b="0" dirty="0">
                <a:solidFill>
                  <a:schemeClr val="tx1"/>
                </a:solidFill>
              </a:rPr>
              <a:t>Individuals and entities who are being sent refunds for such things as conference fees, rental space,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6561"/>
          </a:xfrm>
        </p:spPr>
        <p:txBody>
          <a:bodyPr/>
          <a:lstStyle/>
          <a:p>
            <a:pPr algn="ctr"/>
            <a:r>
              <a:rPr lang="en-US" dirty="0"/>
              <a:t>When should vendors be invited to PaymentWorks?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516137" y="1545021"/>
            <a:ext cx="5096107" cy="3411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lvl="2"/>
            <a:endParaRPr lang="en-US" sz="2000" dirty="0"/>
          </a:p>
          <a:p>
            <a:pPr marL="0" indent="0">
              <a:buFont typeface="Arial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DA6D876-585C-4984-929F-E9FCC5A9D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996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Goal</a:t>
            </a:r>
          </a:p>
          <a:p>
            <a:pPr lvl="1"/>
            <a:r>
              <a:rPr lang="en-US" sz="2200" dirty="0"/>
              <a:t>Vendor completes PaymentWorks onboarding process before goods are purchased/services are provided</a:t>
            </a:r>
          </a:p>
          <a:p>
            <a:endParaRPr lang="en-US" sz="1400" dirty="0"/>
          </a:p>
          <a:p>
            <a:r>
              <a:rPr lang="en-US" sz="2600" dirty="0"/>
              <a:t>Required</a:t>
            </a:r>
          </a:p>
          <a:p>
            <a:pPr lvl="1"/>
            <a:r>
              <a:rPr lang="en-US" sz="2200" dirty="0"/>
              <a:t>Vendor completes PaymentWorks onboarding process before department submits payment request to Accounts Payable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2600"/>
              <a:t>April 15, 2020</a:t>
            </a:r>
            <a:endParaRPr lang="en-US" sz="2600" dirty="0"/>
          </a:p>
          <a:p>
            <a:pPr lvl="1"/>
            <a:r>
              <a:rPr lang="en-US" sz="2200" dirty="0"/>
              <a:t>Payment requests submitted for vendors that have not completed PaymentWorks onboarding process will be returned to requesters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0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the benefits of using PaymentWorks?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516137" y="1545021"/>
            <a:ext cx="5096107" cy="3411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lvl="2"/>
            <a:endParaRPr lang="en-US" sz="2000" dirty="0"/>
          </a:p>
          <a:p>
            <a:pPr marL="0" indent="0">
              <a:buFont typeface="Arial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059806" y="1738106"/>
            <a:ext cx="7762461" cy="3265388"/>
          </a:xfrm>
        </p:spPr>
        <p:txBody>
          <a:bodyPr>
            <a:normAutofit/>
          </a:bodyPr>
          <a:lstStyle/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Information provided in a secure environment</a:t>
            </a:r>
          </a:p>
          <a:p>
            <a:pPr lvl="1"/>
            <a:r>
              <a:rPr lang="en-US" dirty="0"/>
              <a:t>Vendor is responsible for safeguarding its login info</a:t>
            </a:r>
          </a:p>
          <a:p>
            <a:pPr lvl="1"/>
            <a:endParaRPr lang="en-US" dirty="0"/>
          </a:p>
          <a:p>
            <a:r>
              <a:rPr lang="en-US" sz="2200" dirty="0"/>
              <a:t>Compliance</a:t>
            </a:r>
          </a:p>
          <a:p>
            <a:pPr lvl="1"/>
            <a:r>
              <a:rPr lang="en-US" sz="1800" dirty="0"/>
              <a:t>TIN verification</a:t>
            </a:r>
          </a:p>
          <a:p>
            <a:pPr lvl="1"/>
            <a:r>
              <a:rPr lang="en-US" sz="1800" dirty="0"/>
              <a:t>Sanction list alerts</a:t>
            </a:r>
          </a:p>
          <a:p>
            <a:pPr lvl="1"/>
            <a:r>
              <a:rPr lang="en-US" sz="1800" dirty="0"/>
              <a:t>EEOC, ADA, etc.</a:t>
            </a:r>
          </a:p>
          <a:p>
            <a:pPr lvl="1"/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1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the benefits of using PaymentWorks?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516137" y="1545021"/>
            <a:ext cx="5096107" cy="3411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b="1" kern="1200">
                <a:solidFill>
                  <a:srgbClr val="07305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pPr lvl="2"/>
            <a:endParaRPr lang="en-US" sz="2000" dirty="0"/>
          </a:p>
          <a:p>
            <a:pPr marL="0" indent="0">
              <a:buFont typeface="Arial"/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059805" y="1512237"/>
            <a:ext cx="8369655" cy="362229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2200" dirty="0"/>
          </a:p>
          <a:p>
            <a:r>
              <a:rPr lang="en-US" sz="2200" dirty="0"/>
              <a:t>Improved information gathering</a:t>
            </a:r>
          </a:p>
          <a:p>
            <a:endParaRPr lang="en-US" sz="2200" dirty="0"/>
          </a:p>
          <a:p>
            <a:r>
              <a:rPr lang="en-US" sz="2200" dirty="0"/>
              <a:t>Reduction in vendor setup time</a:t>
            </a:r>
          </a:p>
          <a:p>
            <a:endParaRPr lang="en-US" sz="2200" dirty="0"/>
          </a:p>
          <a:p>
            <a:r>
              <a:rPr lang="en-US" sz="2200" dirty="0"/>
              <a:t>Vendors (and you!) can check payment status</a:t>
            </a:r>
          </a:p>
          <a:p>
            <a:endParaRPr lang="en-US" sz="2200" dirty="0"/>
          </a:p>
          <a:p>
            <a:r>
              <a:rPr lang="en-US" sz="2200" dirty="0"/>
              <a:t>Departments can view vendor profile information (tax status, credit card acceptance,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0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PaymentWorks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9411" y="942535"/>
            <a:ext cx="10515600" cy="502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hlinkClick r:id="rId3"/>
              </a:rPr>
              <a:t>www.kent.edu/accountspayable/vendor-management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80DE9E-A1B8-4E0F-B927-3A324B89E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72" y="1404655"/>
            <a:ext cx="9897856" cy="4048690"/>
          </a:xfrm>
          <a:prstGeom prst="rect">
            <a:avLst/>
          </a:prstGeom>
          <a:ln>
            <a:solidFill>
              <a:srgbClr val="07305D"/>
            </a:solidFill>
          </a:ln>
        </p:spPr>
      </p:pic>
    </p:spTree>
    <p:extLst>
      <p:ext uri="{BB962C8B-B14F-4D97-AF65-F5344CB8AC3E}">
        <p14:creationId xmlns:p14="http://schemas.microsoft.com/office/powerpoint/2010/main" val="3941322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dirty="0"/>
              <a:t>PaymentWorks Resources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49411" y="942535"/>
            <a:ext cx="10515600" cy="502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hlinkClick r:id="rId3"/>
              </a:rPr>
              <a:t>www.kent.edu/accountspayable/vendor-management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2CC82-9411-0E4F-9B87-055E59185509}" type="datetime1">
              <a:rPr lang="en-US" smtClean="0"/>
              <a:t>3/12/2020</a:t>
            </a:fld>
            <a:endParaRPr lang="en-US"/>
          </a:p>
        </p:txBody>
      </p:sp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D476F33-4197-45DC-8C5A-19050DE8A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179" y="1611954"/>
            <a:ext cx="7135221" cy="4115374"/>
          </a:xfrm>
          <a:prstGeom prst="rect">
            <a:avLst/>
          </a:prstGeom>
          <a:noFill/>
          <a:ln>
            <a:solidFill>
              <a:srgbClr val="07305D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1CF026-D7D2-4D3A-8E2B-9F95B4B9758E}"/>
              </a:ext>
            </a:extLst>
          </p:cNvPr>
          <p:cNvSpPr txBox="1"/>
          <p:nvPr/>
        </p:nvSpPr>
        <p:spPr>
          <a:xfrm>
            <a:off x="6355080" y="2799769"/>
            <a:ext cx="4887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Link is also on Flashline in Employee Workflows section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C9839A-227D-4B70-8CC0-CAA42D6E42B0}"/>
              </a:ext>
            </a:extLst>
          </p:cNvPr>
          <p:cNvCxnSpPr>
            <a:cxnSpLocks/>
          </p:cNvCxnSpPr>
          <p:nvPr/>
        </p:nvCxnSpPr>
        <p:spPr>
          <a:xfrm flipH="1">
            <a:off x="5162551" y="3122229"/>
            <a:ext cx="1348740" cy="3183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2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10019</TotalTime>
  <Words>923</Words>
  <Application>Microsoft Office PowerPoint</Application>
  <PresentationFormat>Widescreen</PresentationFormat>
  <Paragraphs>177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PaymentWorks Vendor Management Portal</vt:lpstr>
      <vt:lpstr>What is PaymentWorks?</vt:lpstr>
      <vt:lpstr>Who is involved in the PaymentWorks onboarding process?</vt:lpstr>
      <vt:lpstr>Who should be invited to PaymentWorks?</vt:lpstr>
      <vt:lpstr>When should vendors be invited to PaymentWorks?</vt:lpstr>
      <vt:lpstr>What are the benefits of using PaymentWorks?</vt:lpstr>
      <vt:lpstr>What are the benefits of using PaymentWorks?</vt:lpstr>
      <vt:lpstr>PaymentWorks Resources</vt:lpstr>
      <vt:lpstr>PaymentWorks Resources</vt:lpstr>
      <vt:lpstr>Has my vendor completed the PaymentWorks onboarding process?</vt:lpstr>
      <vt:lpstr>Has my vendor been invited to PaymentWorks?</vt:lpstr>
      <vt:lpstr>How do I invite a vendor to PaymentWorks?</vt:lpstr>
      <vt:lpstr>What does the invitation email that the vendor receives look like?</vt:lpstr>
      <vt:lpstr>How do I check the status of my invitation and my vendor’s registration?</vt:lpstr>
      <vt:lpstr>How do I view payments in PaymentWorks?</vt:lpstr>
      <vt:lpstr>How do I view a vendor’s profile in PaymentWorks?</vt:lpstr>
      <vt:lpstr>Thank You!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Louis, Robert</dc:creator>
  <cp:lastModifiedBy>Hermon, Emily</cp:lastModifiedBy>
  <cp:revision>221</cp:revision>
  <cp:lastPrinted>2019-10-30T13:23:41Z</cp:lastPrinted>
  <dcterms:created xsi:type="dcterms:W3CDTF">2017-12-13T15:54:12Z</dcterms:created>
  <dcterms:modified xsi:type="dcterms:W3CDTF">2020-03-12T16:32:08Z</dcterms:modified>
</cp:coreProperties>
</file>