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7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411" r:id="rId4"/>
    <p:sldId id="414" r:id="rId5"/>
    <p:sldId id="412" r:id="rId6"/>
    <p:sldId id="416" r:id="rId7"/>
    <p:sldId id="452" r:id="rId8"/>
    <p:sldId id="393" r:id="rId9"/>
    <p:sldId id="333" r:id="rId10"/>
    <p:sldId id="444" r:id="rId11"/>
    <p:sldId id="407" r:id="rId12"/>
    <p:sldId id="456" r:id="rId13"/>
    <p:sldId id="410" r:id="rId14"/>
    <p:sldId id="408" r:id="rId15"/>
    <p:sldId id="453" r:id="rId16"/>
    <p:sldId id="415" r:id="rId17"/>
    <p:sldId id="341" r:id="rId18"/>
    <p:sldId id="342" r:id="rId19"/>
    <p:sldId id="441" r:id="rId20"/>
    <p:sldId id="451" r:id="rId21"/>
    <p:sldId id="448" r:id="rId22"/>
    <p:sldId id="447" r:id="rId23"/>
    <p:sldId id="442" r:id="rId24"/>
    <p:sldId id="346" r:id="rId25"/>
    <p:sldId id="454" r:id="rId26"/>
    <p:sldId id="261" r:id="rId27"/>
    <p:sldId id="445" r:id="rId28"/>
    <p:sldId id="449" r:id="rId29"/>
    <p:sldId id="413" r:id="rId30"/>
    <p:sldId id="26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05D"/>
    <a:srgbClr val="E1A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72544" autoAdjust="0"/>
  </p:normalViewPr>
  <p:slideViewPr>
    <p:cSldViewPr snapToGrid="0" snapToObjects="1">
      <p:cViewPr varScale="1">
        <p:scale>
          <a:sx n="85" d="100"/>
          <a:sy n="85" d="100"/>
        </p:scale>
        <p:origin x="504" y="72"/>
      </p:cViewPr>
      <p:guideLst/>
    </p:cSldViewPr>
  </p:slideViewPr>
  <p:outlineViewPr>
    <p:cViewPr>
      <p:scale>
        <a:sx n="33" d="100"/>
        <a:sy n="33" d="100"/>
      </p:scale>
      <p:origin x="0" y="-83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50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017985955253695E-2"/>
          <c:y val="0.1755229469532063"/>
          <c:w val="0.84945018859259636"/>
          <c:h val="0.8220957868857673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Fiscal Year 2020 Budgeted Revenues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106-45A0-953E-E2D720E360E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106-45A0-953E-E2D720E360E5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106-45A0-953E-E2D720E360E5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106-45A0-953E-E2D720E360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106-45A0-953E-E2D720E360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99D2-4E0F-9390-75BEC5E76A7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309-4702-B7D1-47B551DDCF47}"/>
              </c:ext>
            </c:extLst>
          </c:dPt>
          <c:dLbls>
            <c:dLbl>
              <c:idx val="0"/>
              <c:layout>
                <c:manualLayout>
                  <c:x val="0.13181414034339783"/>
                  <c:y val="2.70534822988004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815E260-244F-9147-8622-DC93C3A2DB22}" type="CATEGORYNAME">
                      <a:rPr lang="en-US" sz="16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1CCB1877-9307-CB4E-9CDB-0A03F5072C71}" type="VALUE">
                      <a:rPr lang="en-US" sz="160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60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6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D5A39932-61C5-EB45-96C2-9E07AB26AC39}" type="PERCENTAGE">
                      <a:rPr lang="en-US" sz="16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60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553210527533456"/>
                      <c:h val="0.177951171925296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106-45A0-953E-E2D720E360E5}"/>
                </c:ext>
              </c:extLst>
            </c:dLbl>
            <c:dLbl>
              <c:idx val="1"/>
              <c:layout>
                <c:manualLayout>
                  <c:x val="-0.28581423562959346"/>
                  <c:y val="-0.114563025541048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1B96C42-53C9-C646-801E-C4535E31EBAF}" type="CATEGORYNAME">
                      <a:rPr lang="en-US" sz="1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$</a:t>
                    </a:r>
                    <a:fld id="{14971C7D-3811-D34A-863B-625C5D6A2BEB}" type="VALUE">
                      <a:rPr lang="en-US" sz="160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A2641841-DEAB-EB4B-907B-5B24151174BF}" type="PERCENTAGE">
                      <a:rPr lang="en-US" sz="16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60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06-45A0-953E-E2D720E360E5}"/>
                </c:ext>
              </c:extLst>
            </c:dLbl>
            <c:dLbl>
              <c:idx val="2"/>
              <c:layout>
                <c:manualLayout>
                  <c:x val="4.5722742592755671E-8"/>
                  <c:y val="-5.87387507138497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1D822DE-7256-BB46-BCF7-89E2B0E1C0BC}" type="CATEGORYNAME"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$</a:t>
                    </a:r>
                    <a:fld id="{BD5FF6C7-736E-4B4B-A152-C607C776AB75}" type="VALUE">
                      <a:rPr lang="en-US" sz="160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70683291-34CC-7B49-B0F9-5E374B54576B}" type="PERCENTAGE">
                      <a: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60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16541138879379"/>
                      <c:h val="0.17986076712519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06-45A0-953E-E2D720E360E5}"/>
                </c:ext>
              </c:extLst>
            </c:dLbl>
            <c:dLbl>
              <c:idx val="3"/>
              <c:layout>
                <c:manualLayout>
                  <c:x val="0.21427483227297717"/>
                  <c:y val="4.63020504337630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8C7BD4D-3743-2D4E-8CB9-F2E3D73A971E}" type="CATEGORYNAME">
                      <a:rPr lang="en-US" sz="16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25F8A419-D4F4-174D-BEA2-5759038828A8}" type="VALUE">
                      <a:rPr lang="en-US" sz="160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>
                      <a:defRPr sz="16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DDFF2029-7D22-E749-93D9-45D152671ED5}" type="PERCENTAGE">
                      <a:rPr lang="en-US" sz="160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365567958306707"/>
                      <c:h val="0.223521100411571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106-45A0-953E-E2D720E360E5}"/>
                </c:ext>
              </c:extLst>
            </c:dLbl>
            <c:dLbl>
              <c:idx val="4"/>
              <c:layout>
                <c:manualLayout>
                  <c:x val="-3.9933008866462776E-2"/>
                  <c:y val="-1.3149413848001902E-2"/>
                </c:manualLayout>
              </c:layout>
              <c:tx>
                <c:rich>
                  <a:bodyPr/>
                  <a:lstStyle/>
                  <a:p>
                    <a:fld id="{8943B72F-A93F-4EA1-9AFC-F64AD6821F17}" type="CATEGORYNAME">
                      <a:rPr lang="en-US" b="1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1BBA9789-8C2F-44B1-9444-26B3D8B582BC}" type="VALUE">
                      <a:rPr lang="en-US" b="1" baseline="0" smtClean="0"/>
                      <a:pPr/>
                      <a:t>[VALUE]</a:t>
                    </a:fld>
                    <a:r>
                      <a:rPr lang="en-US" b="1" baseline="0" dirty="0"/>
                      <a:t>      </a:t>
                    </a:r>
                  </a:p>
                  <a:p>
                    <a:r>
                      <a:rPr lang="en-US" baseline="0" dirty="0"/>
                      <a:t> </a:t>
                    </a:r>
                    <a:fld id="{C38A7602-7A87-47B1-B08D-6DF0576F5EE5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106-45A0-953E-E2D720E360E5}"/>
                </c:ext>
              </c:extLst>
            </c:dLbl>
            <c:dLbl>
              <c:idx val="5"/>
              <c:layout>
                <c:manualLayout>
                  <c:x val="7.4478004023052671E-2"/>
                  <c:y val="-4.7132823754493278E-2"/>
                </c:manualLayout>
              </c:layout>
              <c:tx>
                <c:rich>
                  <a:bodyPr/>
                  <a:lstStyle/>
                  <a:p>
                    <a:fld id="{4BF00973-6CAD-4A85-96E0-F7731026194D}" type="CATEGORYNAME">
                      <a:rPr lang="en-US" b="1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A9B34892-6CBE-433C-8A74-5833FF4E66D6}" type="VALUE">
                      <a:rPr lang="en-US" b="1" baseline="0" smtClean="0"/>
                      <a:pPr/>
                      <a:t>[VALUE]</a:t>
                    </a:fld>
                    <a:endParaRPr lang="en-US" b="1" baseline="0" dirty="0"/>
                  </a:p>
                  <a:p>
                    <a:r>
                      <a:rPr lang="en-US" baseline="0" dirty="0"/>
                      <a:t> </a:t>
                    </a:r>
                    <a:fld id="{360641C5-0143-4C29-AA0F-F6DC0AE97AC7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9D2-4E0F-9390-75BEC5E76A7C}"/>
                </c:ext>
              </c:extLst>
            </c:dLbl>
            <c:dLbl>
              <c:idx val="6"/>
              <c:layout>
                <c:manualLayout>
                  <c:x val="-5.2459897268313037E-2"/>
                  <c:y val="6.01186391639513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Other Income
$</a:t>
                    </a:r>
                    <a:fld id="{875667B7-BB79-DC47-8A93-41574DD9129A}" type="VALUE">
                      <a:rPr lang="en-US" sz="160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A953AC22-3E37-B643-9F7A-779A01F64873}" type="PERCENTAGE">
                      <a:rPr lang="en-US" sz="16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60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838850376622803"/>
                      <c:h val="0.211813587153281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309-4702-B7D1-47B551DDCF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Recovery of Indirect Costs</c:v>
                </c:pt>
                <c:pt idx="1">
                  <c:v>Tuition and Fees</c:v>
                </c:pt>
                <c:pt idx="2">
                  <c:v>Investment Income</c:v>
                </c:pt>
                <c:pt idx="3">
                  <c:v>State Appropriation</c:v>
                </c:pt>
                <c:pt idx="4">
                  <c:v>Other Income</c:v>
                </c:pt>
                <c:pt idx="5">
                  <c:v>Auxiliary Enterprises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 formatCode="_(&quot;$&quot;* #,##0_);_(&quot;$&quot;* \(#,##0\);_(&quot;$&quot;* &quot;-&quot;_);_(@_)">
                  <c:v>3700000</c:v>
                </c:pt>
                <c:pt idx="1">
                  <c:v>383439160</c:v>
                </c:pt>
                <c:pt idx="2">
                  <c:v>2000000</c:v>
                </c:pt>
                <c:pt idx="3" formatCode="_(&quot;$&quot;* #,##0_);_(&quot;$&quot;* \(#,##0\);_(&quot;$&quot;* &quot;-&quot;_);_(@_)">
                  <c:v>145281885</c:v>
                </c:pt>
                <c:pt idx="4" formatCode="_(* #,##0_);_(* \(#,##0\);_(* &quot;-&quot;_);_(@_)">
                  <c:v>12272581</c:v>
                </c:pt>
                <c:pt idx="5" formatCode="#,##0">
                  <c:v>48457013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6-45A0-953E-E2D720E360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309-4702-B7D1-47B551DDCF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309-4702-B7D1-47B551DDCF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309-4702-B7D1-47B551DDCF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B309-4702-B7D1-47B551DDCF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B309-4702-B7D1-47B551DDCF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B309-4702-B7D1-47B551DDCF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B309-4702-B7D1-47B551DDCF47}"/>
              </c:ext>
            </c:extLst>
          </c:dPt>
          <c:cat>
            <c:strRef>
              <c:f>Sheet1!$A$2:$A$8</c:f>
              <c:strCache>
                <c:ptCount val="6"/>
                <c:pt idx="0">
                  <c:v>Recovery of Indirect Costs</c:v>
                </c:pt>
                <c:pt idx="1">
                  <c:v>Tuition and Fees</c:v>
                </c:pt>
                <c:pt idx="2">
                  <c:v>Investment Income</c:v>
                </c:pt>
                <c:pt idx="3">
                  <c:v>State Appropriation</c:v>
                </c:pt>
                <c:pt idx="4">
                  <c:v>Other Income</c:v>
                </c:pt>
                <c:pt idx="5">
                  <c:v>Auxiliary Enterprises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C-1C22-4B92-8874-7FB5B0B0A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FY 2020</a:t>
            </a:r>
            <a:r>
              <a:rPr lang="en-US" baseline="0"/>
              <a:t> Budget </a:t>
            </a:r>
            <a:r>
              <a:rPr lang="en-US"/>
              <a:t>(millions)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66404199475067E-2"/>
          <c:y val="0.13028519905437477"/>
          <c:w val="0.92924084217733649"/>
          <c:h val="0.798508060039656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9F-4804-A6A9-56D41ACDED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9F-4804-A6A9-56D41ACDED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9F-4804-A6A9-56D41ACDED8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9F-4804-A6A9-56D41ACDED8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9F-4804-A6A9-56D41ACDED8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9F-4804-A6A9-56D41ACDED8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59F-4804-A6A9-56D41ACDED8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59F-4804-A6A9-56D41ACDED8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59F-4804-A6A9-56D41ACDED8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59F-4804-A6A9-56D41ACDED8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59F-4804-A6A9-56D41ACDED84}"/>
              </c:ext>
            </c:extLst>
          </c:dPt>
          <c:dLbls>
            <c:dLbl>
              <c:idx val="1"/>
              <c:layout>
                <c:manualLayout>
                  <c:x val="-3.623093308988553E-3"/>
                  <c:y val="-1.1079841819990572E-2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83816425120772"/>
                      <c:h val="6.15485213100473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59F-4804-A6A9-56D41ACDED84}"/>
                </c:ext>
              </c:extLst>
            </c:dLbl>
            <c:dLbl>
              <c:idx val="2"/>
              <c:layout>
                <c:manualLayout>
                  <c:x val="4.8309654228003889E-3"/>
                  <c:y val="-4.154940682496445E-3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5543953744912"/>
                      <c:h val="6.43184817650449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59F-4804-A6A9-56D41ACDED84}"/>
                </c:ext>
              </c:extLst>
            </c:dLbl>
            <c:dLbl>
              <c:idx val="3"/>
              <c:layout>
                <c:manualLayout>
                  <c:x val="-3.6231884057970573E-3"/>
                  <c:y val="-1.015640434067502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9F-4804-A6A9-56D41ACDED84}"/>
                </c:ext>
              </c:extLst>
            </c:dLbl>
            <c:dLbl>
              <c:idx val="4"/>
              <c:layout>
                <c:manualLayout>
                  <c:x val="-1.2077294685990338E-3"/>
                  <c:y val="1.134375143814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9F-4804-A6A9-56D41ACDED84}"/>
                </c:ext>
              </c:extLst>
            </c:dLbl>
            <c:dLbl>
              <c:idx val="5"/>
              <c:layout>
                <c:manualLayout>
                  <c:x val="1.2076819201947582E-3"/>
                  <c:y val="7.4178232342100876E-3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6666666666661"/>
                      <c:h val="5.60086004000520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59F-4804-A6A9-56D41ACDED84}"/>
                </c:ext>
              </c:extLst>
            </c:dLbl>
            <c:dLbl>
              <c:idx val="6"/>
              <c:layout>
                <c:manualLayout>
                  <c:x val="-1.7713160915506076E-16"/>
                  <c:y val="-6.72947715578715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rgbClr val="002060"/>
                        </a:solidFill>
                      </a:rPr>
                      <a:t>               </a:t>
                    </a:r>
                    <a:fld id="{9D811E96-B714-4905-897F-A929E4ECEA08}" type="VALUE">
                      <a:rPr lang="en-US" b="1" smtClean="0">
                        <a:solidFill>
                          <a:srgbClr val="002060"/>
                        </a:solidFill>
                      </a:rPr>
                      <a:pPr>
                        <a:defRPr b="1">
                          <a:solidFill>
                            <a:srgbClr val="002060"/>
                          </a:solidFill>
                        </a:defRPr>
                      </a:pPr>
                      <a:t>[VALUE]</a:t>
                    </a:fld>
                    <a:endParaRPr lang="en-US" b="1">
                      <a:solidFill>
                        <a:srgbClr val="002060"/>
                      </a:solidFill>
                    </a:endParaRPr>
                  </a:p>
                </c:rich>
              </c:tx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27420213777626"/>
                      <c:h val="5.60086004000520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59F-4804-A6A9-56D41ACDED84}"/>
                </c:ext>
              </c:extLst>
            </c:dLbl>
            <c:dLbl>
              <c:idx val="7"/>
              <c:layout>
                <c:manualLayout>
                  <c:x val="2.4154589371980675E-3"/>
                  <c:y val="-9.2019394957755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59F-4804-A6A9-56D41ACDED84}"/>
                </c:ext>
              </c:extLst>
            </c:dLbl>
            <c:dLbl>
              <c:idx val="8"/>
              <c:layout>
                <c:manualLayout>
                  <c:x val="-6.038647342995169E-3"/>
                  <c:y val="4.6478627792125591E-3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67748868347978"/>
                      <c:h val="7.26283631300378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559F-4804-A6A9-56D41ACDED84}"/>
                </c:ext>
              </c:extLst>
            </c:dLbl>
            <c:dLbl>
              <c:idx val="9"/>
              <c:layout>
                <c:manualLayout>
                  <c:x val="0"/>
                  <c:y val="-1.3849802274988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59F-4804-A6A9-56D41ACDED84}"/>
                </c:ext>
              </c:extLst>
            </c:dLbl>
            <c:dLbl>
              <c:idx val="10"/>
              <c:layout>
                <c:manualLayout>
                  <c:x val="-4.8518391722773786E-4"/>
                  <c:y val="-5.5399209099953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59F-4804-A6A9-56D41ACDED84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Stark</c:v>
                </c:pt>
                <c:pt idx="1">
                  <c:v>Tuscarawas</c:v>
                </c:pt>
                <c:pt idx="2">
                  <c:v>Trumbull</c:v>
                </c:pt>
                <c:pt idx="3">
                  <c:v>Ashtabula</c:v>
                </c:pt>
                <c:pt idx="4">
                  <c:v>Geauga</c:v>
                </c:pt>
                <c:pt idx="5">
                  <c:v>Salem</c:v>
                </c:pt>
                <c:pt idx="6">
                  <c:v>East Liverpool</c:v>
                </c:pt>
              </c:strCache>
            </c:strRef>
          </c:cat>
          <c:val>
            <c:numRef>
              <c:f>Sheet1!$B$2:$H$2</c:f>
              <c:numCache>
                <c:formatCode>"$"#,##0.0_);[Red]\("$"#,##0.0\)</c:formatCode>
                <c:ptCount val="7"/>
                <c:pt idx="0">
                  <c:v>30.46</c:v>
                </c:pt>
                <c:pt idx="1">
                  <c:v>16</c:v>
                </c:pt>
                <c:pt idx="2">
                  <c:v>14.58</c:v>
                </c:pt>
                <c:pt idx="3">
                  <c:v>13.21</c:v>
                </c:pt>
                <c:pt idx="4">
                  <c:v>13.06</c:v>
                </c:pt>
                <c:pt idx="5">
                  <c:v>11.56</c:v>
                </c:pt>
                <c:pt idx="6">
                  <c:v>6.61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59F-4804-A6A9-56D41ACDE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7146168"/>
        <c:axId val="360201192"/>
      </c:barChart>
      <c:catAx>
        <c:axId val="117146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201192"/>
        <c:crosses val="autoZero"/>
        <c:auto val="1"/>
        <c:lblAlgn val="ctr"/>
        <c:lblOffset val="100"/>
        <c:noMultiLvlLbl val="0"/>
      </c:catAx>
      <c:valAx>
        <c:axId val="36020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_);[Red]\(&quot;$&quot;#,##0.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146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State appropriations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Sheet1!$B$19:$I$19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(projected)</c:v>
                </c:pt>
              </c:strCache>
            </c:strRef>
          </c:cat>
          <c:val>
            <c:numRef>
              <c:f>Sheet1!$B$20:$I$20</c:f>
              <c:numCache>
                <c:formatCode>General</c:formatCode>
                <c:ptCount val="8"/>
                <c:pt idx="0">
                  <c:v>124108.08767000001</c:v>
                </c:pt>
                <c:pt idx="1">
                  <c:v>127275.40323000001</c:v>
                </c:pt>
                <c:pt idx="2">
                  <c:v>136773.57644</c:v>
                </c:pt>
                <c:pt idx="3">
                  <c:v>136310.87305000002</c:v>
                </c:pt>
                <c:pt idx="4">
                  <c:v>145595.02103</c:v>
                </c:pt>
                <c:pt idx="5">
                  <c:v>152229.557</c:v>
                </c:pt>
                <c:pt idx="6">
                  <c:v>156299</c:v>
                </c:pt>
                <c:pt idx="7">
                  <c:v>155339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0-2140-8F09-21385F00E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593840"/>
        <c:axId val="186594168"/>
      </c:barChart>
      <c:lineChart>
        <c:grouping val="standard"/>
        <c:varyColors val="0"/>
        <c:ser>
          <c:idx val="1"/>
          <c:order val="1"/>
          <c:tx>
            <c:strRef>
              <c:f>Sheet1!$A$21</c:f>
              <c:strCache>
                <c:ptCount val="1"/>
                <c:pt idx="0">
                  <c:v>State appropriations as a percentage of Revenues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45754136108349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8C-4319-ACEA-FCC514676F31}"/>
                </c:ext>
              </c:extLst>
            </c:dLbl>
            <c:dLbl>
              <c:idx val="1"/>
              <c:layout>
                <c:manualLayout>
                  <c:x val="9.7169424072232544E-3"/>
                  <c:y val="5.7847266363659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8C-4319-ACEA-FCC514676F31}"/>
                </c:ext>
              </c:extLst>
            </c:dLbl>
            <c:dLbl>
              <c:idx val="2"/>
              <c:layout>
                <c:manualLayout>
                  <c:x val="2.1053375215650448E-2"/>
                  <c:y val="2.8923633181828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8C-4319-ACEA-FCC514676F31}"/>
                </c:ext>
              </c:extLst>
            </c:dLbl>
            <c:dLbl>
              <c:idx val="3"/>
              <c:layout>
                <c:manualLayout>
                  <c:x val="1.61949040120388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8C-4319-ACEA-FCC514676F31}"/>
                </c:ext>
              </c:extLst>
            </c:dLbl>
            <c:dLbl>
              <c:idx val="4"/>
              <c:layout>
                <c:manualLayout>
                  <c:x val="1.2955923209630927E-2"/>
                  <c:y val="-2.8923633181829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8C-4319-ACEA-FCC514676F31}"/>
                </c:ext>
              </c:extLst>
            </c:dLbl>
            <c:dLbl>
              <c:idx val="5"/>
              <c:layout>
                <c:manualLayout>
                  <c:x val="1.29559232096309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8C-4319-ACEA-FCC514676F31}"/>
                </c:ext>
              </c:extLst>
            </c:dLbl>
            <c:dLbl>
              <c:idx val="6"/>
              <c:layout>
                <c:manualLayout>
                  <c:x val="1.94338848144465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8C-4319-ACEA-FCC514676F31}"/>
                </c:ext>
              </c:extLst>
            </c:dLbl>
            <c:dLbl>
              <c:idx val="7"/>
              <c:layout>
                <c:manualLayout>
                  <c:x val="1.2955923209631046E-2"/>
                  <c:y val="1.1569453272731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8C-4319-ACEA-FCC514676F3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Sheet1!$B$19:$H$19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Sheet1!$B$21:$I$21</c:f>
              <c:numCache>
                <c:formatCode>General</c:formatCode>
                <c:ptCount val="8"/>
                <c:pt idx="0">
                  <c:v>0.17699999999999999</c:v>
                </c:pt>
                <c:pt idx="1">
                  <c:v>0.16700000000000001</c:v>
                </c:pt>
                <c:pt idx="2">
                  <c:v>0.17100000000000001</c:v>
                </c:pt>
                <c:pt idx="3">
                  <c:v>0.17699999999999999</c:v>
                </c:pt>
                <c:pt idx="4">
                  <c:v>0.189</c:v>
                </c:pt>
                <c:pt idx="5">
                  <c:v>0.186</c:v>
                </c:pt>
                <c:pt idx="6">
                  <c:v>0.214</c:v>
                </c:pt>
                <c:pt idx="7">
                  <c:v>0.23300000000000001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C0-2140-8F09-21385F00E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230704"/>
        <c:axId val="448148144"/>
      </c:lineChart>
      <c:catAx>
        <c:axId val="18659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94168"/>
        <c:crosses val="autoZero"/>
        <c:auto val="1"/>
        <c:lblAlgn val="ctr"/>
        <c:lblOffset val="100"/>
        <c:noMultiLvlLbl val="0"/>
      </c:catAx>
      <c:valAx>
        <c:axId val="186594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93840"/>
        <c:crosses val="autoZero"/>
        <c:crossBetween val="between"/>
      </c:valAx>
      <c:valAx>
        <c:axId val="448148144"/>
        <c:scaling>
          <c:orientation val="minMax"/>
          <c:max val="0.25"/>
          <c:min val="0.15500000000000003"/>
        </c:scaling>
        <c:delete val="0"/>
        <c:axPos val="r"/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230704"/>
        <c:crosses val="max"/>
        <c:crossBetween val="between"/>
        <c:majorUnit val="1.0000000000000002E-2"/>
      </c:valAx>
      <c:catAx>
        <c:axId val="442230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8148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909438867129149E-2"/>
          <c:y val="0.17653243460965223"/>
          <c:w val="0.84842995169082125"/>
          <c:h val="0.8225582701788783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6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106-45A0-953E-E2D720E360E5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106-45A0-953E-E2D720E360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106-45A0-953E-E2D720E360E5}"/>
              </c:ext>
            </c:extLst>
          </c:dPt>
          <c:dLbls>
            <c:dLbl>
              <c:idx val="0"/>
              <c:layout>
                <c:manualLayout>
                  <c:x val="0.14663414355814219"/>
                  <c:y val="-9.23163544857137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289255962569896"/>
                      <c:h val="0.261799355214216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106-45A0-953E-E2D720E360E5}"/>
                </c:ext>
              </c:extLst>
            </c:dLbl>
            <c:dLbl>
              <c:idx val="1"/>
              <c:layout>
                <c:manualLayout>
                  <c:x val="-3.0122579786222389E-2"/>
                  <c:y val="1.66839756747620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4CC6C5-0B07-43CC-9ADC-F964BB0C11DB}" type="CATEGORYNAME">
                      <a:rPr lang="en-US"/>
                      <a:pPr>
                        <a:defRPr sz="1800" b="1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C29561DE-2321-4F23-A70E-724924325B4E}" type="VALUE">
                      <a:rPr lang="en-US" baseline="0" smtClean="0"/>
                      <a:pPr>
                        <a:defRPr sz="1800" b="1"/>
                      </a:pPr>
                      <a:t>[VALUE]</a:t>
                    </a:fld>
                    <a:r>
                      <a:rPr lang="en-US" baseline="0" dirty="0"/>
                      <a:t>       </a:t>
                    </a:r>
                    <a:fld id="{1B171890-BEAF-4DBC-887B-87BE9E7066EB}" type="PERCENTAGE">
                      <a:rPr lang="en-US" baseline="0" smtClean="0"/>
                      <a:pPr>
                        <a:defRPr sz="1800" b="1"/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98757902933514"/>
                      <c:h val="0.21790512375135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06-45A0-953E-E2D720E360E5}"/>
                </c:ext>
              </c:extLst>
            </c:dLbl>
            <c:dLbl>
              <c:idx val="2"/>
              <c:layout>
                <c:manualLayout>
                  <c:x val="0.10118271900795005"/>
                  <c:y val="-9.277493294362991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06-45A0-953E-E2D720E360E5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06-45A0-953E-E2D720E360E5}"/>
                </c:ext>
              </c:extLst>
            </c:dLbl>
            <c:dLbl>
              <c:idx val="4"/>
              <c:layout>
                <c:manualLayout>
                  <c:x val="4.8913043478260865E-2"/>
                  <c:y val="-1.746161778737266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734299516908211"/>
                      <c:h val="7.89473684210526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106-45A0-953E-E2D720E360E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Educational &amp; General Expenditures:</c:v>
                </c:pt>
                <c:pt idx="1">
                  <c:v>Auxiliary Enterprises</c:v>
                </c:pt>
                <c:pt idx="2">
                  <c:v>Transfers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483686652</c:v>
                </c:pt>
                <c:pt idx="1">
                  <c:v>59164018</c:v>
                </c:pt>
                <c:pt idx="2">
                  <c:v>52299969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6-45A0-953E-E2D720E36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FY 2020</a:t>
            </a:r>
            <a:r>
              <a:rPr lang="en-US" b="1" baseline="0">
                <a:latin typeface="Arial" panose="020B0604020202020204" pitchFamily="34" charset="0"/>
                <a:cs typeface="Arial" panose="020B0604020202020204" pitchFamily="34" charset="0"/>
              </a:rPr>
              <a:t> Budget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(millions)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90-46D6-8995-13F323B4D9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90-46D6-8995-13F323B4D9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90-46D6-8995-13F323B4D9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90-46D6-8995-13F323B4D91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B90-46D6-8995-13F323B4D91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B90-46D6-8995-13F323B4D91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B90-46D6-8995-13F323B4D91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B90-46D6-8995-13F323B4D91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B90-46D6-8995-13F323B4D910}"/>
              </c:ext>
            </c:extLst>
          </c:dPt>
          <c:dLbls>
            <c:dLbl>
              <c:idx val="1"/>
              <c:layout>
                <c:manualLayout>
                  <c:x val="6.0391228270379241E-4"/>
                  <c:y val="-1.0156404340675021E-16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04106280193233"/>
                      <c:h val="6.15485213100473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B90-46D6-8995-13F323B4D910}"/>
                </c:ext>
              </c:extLst>
            </c:dLbl>
            <c:dLbl>
              <c:idx val="2"/>
              <c:layout>
                <c:manualLayout>
                  <c:x val="7.246376811594203E-3"/>
                  <c:y val="-5.5399209099952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90-46D6-8995-13F323B4D910}"/>
                </c:ext>
              </c:extLst>
            </c:dLbl>
            <c:dLbl>
              <c:idx val="3"/>
              <c:layout>
                <c:manualLayout>
                  <c:x val="1.2077294685989453E-3"/>
                  <c:y val="-1.6619762729985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90-46D6-8995-13F323B4D910}"/>
                </c:ext>
              </c:extLst>
            </c:dLbl>
            <c:dLbl>
              <c:idx val="4"/>
              <c:layout>
                <c:manualLayout>
                  <c:x val="-2.4154589371980675E-3"/>
                  <c:y val="-1.54853875861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90-46D6-8995-13F323B4D910}"/>
                </c:ext>
              </c:extLst>
            </c:dLbl>
            <c:dLbl>
              <c:idx val="5"/>
              <c:layout>
                <c:manualLayout>
                  <c:x val="-2.4154589371980675E-3"/>
                  <c:y val="-1.7511820860768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90-46D6-8995-13F323B4D910}"/>
                </c:ext>
              </c:extLst>
            </c:dLbl>
            <c:dLbl>
              <c:idx val="6"/>
              <c:layout>
                <c:manualLayout>
                  <c:x val="-2.415458937198156E-3"/>
                  <c:y val="-9.4994376107847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90-46D6-8995-13F323B4D910}"/>
                </c:ext>
              </c:extLst>
            </c:dLbl>
            <c:dLbl>
              <c:idx val="7"/>
              <c:layout>
                <c:manualLayout>
                  <c:x val="-1.7713160915506076E-16"/>
                  <c:y val="-1.197189995077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B90-46D6-8995-13F323B4D910}"/>
                </c:ext>
              </c:extLst>
            </c:dLbl>
            <c:dLbl>
              <c:idx val="8"/>
              <c:layout>
                <c:manualLayout>
                  <c:x val="-1.968503937007874E-3"/>
                  <c:y val="-2.028178131576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B90-46D6-8995-13F323B4D910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Arts &amp; Sciences</c:v>
                </c:pt>
                <c:pt idx="1">
                  <c:v>Education, Health &amp; Human Services</c:v>
                </c:pt>
                <c:pt idx="2">
                  <c:v>Arts</c:v>
                </c:pt>
                <c:pt idx="3">
                  <c:v>Business Administration</c:v>
                </c:pt>
                <c:pt idx="4">
                  <c:v>Communication and Information</c:v>
                </c:pt>
                <c:pt idx="5">
                  <c:v>Nursing</c:v>
                </c:pt>
                <c:pt idx="6">
                  <c:v>Aero &amp; Engineering</c:v>
                </c:pt>
                <c:pt idx="7">
                  <c:v>Architecture and Environmental Design</c:v>
                </c:pt>
                <c:pt idx="8">
                  <c:v>Public Health</c:v>
                </c:pt>
              </c:strCache>
            </c:strRef>
          </c:cat>
          <c:val>
            <c:numRef>
              <c:f>Sheet1!$B$2:$J$2</c:f>
              <c:numCache>
                <c:formatCode>"$"#,##0.0_);[Red]\("$"#,##0.0\)</c:formatCode>
                <c:ptCount val="9"/>
                <c:pt idx="0">
                  <c:v>78.900000000000006</c:v>
                </c:pt>
                <c:pt idx="1">
                  <c:v>30.5</c:v>
                </c:pt>
                <c:pt idx="2">
                  <c:v>22.72</c:v>
                </c:pt>
                <c:pt idx="3">
                  <c:v>21.86</c:v>
                </c:pt>
                <c:pt idx="4">
                  <c:v>20.64</c:v>
                </c:pt>
                <c:pt idx="5">
                  <c:v>12.12</c:v>
                </c:pt>
                <c:pt idx="6">
                  <c:v>11.98</c:v>
                </c:pt>
                <c:pt idx="7">
                  <c:v>7.35</c:v>
                </c:pt>
                <c:pt idx="8">
                  <c:v>6.89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B90-46D6-8995-13F323B4D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7144528"/>
        <c:axId val="117144856"/>
      </c:barChart>
      <c:catAx>
        <c:axId val="11714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7144856"/>
        <c:crosses val="autoZero"/>
        <c:auto val="1"/>
        <c:lblAlgn val="ctr"/>
        <c:lblOffset val="100"/>
        <c:noMultiLvlLbl val="0"/>
      </c:catAx>
      <c:valAx>
        <c:axId val="117144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_);[Red]\(&quot;$&quot;#,##0.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714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FY 2019</a:t>
            </a:r>
            <a:r>
              <a:rPr lang="en-US" baseline="0"/>
              <a:t> Budget </a:t>
            </a:r>
            <a:r>
              <a:rPr lang="en-US"/>
              <a:t>(millions)</a:t>
            </a:r>
          </a:p>
        </c:rich>
      </c:tx>
      <c:layout>
        <c:manualLayout>
          <c:xMode val="edge"/>
          <c:yMode val="edge"/>
          <c:x val="0.64138584579101532"/>
          <c:y val="0.24808461213539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FY 2019</a:t>
            </a:r>
            <a:r>
              <a:rPr lang="en-US" baseline="0"/>
              <a:t> Budget </a:t>
            </a:r>
            <a:r>
              <a:rPr lang="en-US"/>
              <a:t>(millions)</a:t>
            </a:r>
          </a:p>
        </c:rich>
      </c:tx>
      <c:layout>
        <c:manualLayout>
          <c:xMode val="edge"/>
          <c:yMode val="edge"/>
          <c:x val="0.64138584579101532"/>
          <c:y val="0.24808461213539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FY 2020</a:t>
            </a:r>
            <a:r>
              <a:rPr lang="en-US" baseline="0"/>
              <a:t> Budget </a:t>
            </a:r>
            <a:r>
              <a:rPr lang="en-US"/>
              <a:t>(millions)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BD-476B-A1BD-56D2BAF421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BD-476B-A1BD-56D2BAF421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BD-476B-A1BD-56D2BAF421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BD-476B-A1BD-56D2BAF421E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DBD-476B-A1BD-56D2BAF421E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DBD-476B-A1BD-56D2BAF421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DBD-476B-A1BD-56D2BAF421E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DBD-476B-A1BD-56D2BAF421E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DBD-476B-A1BD-56D2BAF421E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DBD-476B-A1BD-56D2BAF421E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DBD-476B-A1BD-56D2BAF421E9}"/>
              </c:ext>
            </c:extLst>
          </c:dPt>
          <c:dLbls>
            <c:dLbl>
              <c:idx val="1"/>
              <c:layout>
                <c:manualLayout>
                  <c:x val="-3.6230933089885504E-3"/>
                  <c:y val="-2.7699604549976556E-3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83816425120772"/>
                      <c:h val="6.15485213100473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DBD-476B-A1BD-56D2BAF421E9}"/>
                </c:ext>
              </c:extLst>
            </c:dLbl>
            <c:dLbl>
              <c:idx val="2"/>
              <c:layout>
                <c:manualLayout>
                  <c:x val="4.8309654228003889E-3"/>
                  <c:y val="-4.154940682496445E-3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5543953744912"/>
                      <c:h val="6.43184817650449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DBD-476B-A1BD-56D2BAF421E9}"/>
                </c:ext>
              </c:extLst>
            </c:dLbl>
            <c:dLbl>
              <c:idx val="3"/>
              <c:layout>
                <c:manualLayout>
                  <c:x val="-3.6231884057970573E-3"/>
                  <c:y val="-1.015640434067502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BD-476B-A1BD-56D2BAF421E9}"/>
                </c:ext>
              </c:extLst>
            </c:dLbl>
            <c:dLbl>
              <c:idx val="4"/>
              <c:layout>
                <c:manualLayout>
                  <c:x val="-1.2077294685990338E-3"/>
                  <c:y val="1.134375143814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BD-476B-A1BD-56D2BAF421E9}"/>
                </c:ext>
              </c:extLst>
            </c:dLbl>
            <c:dLbl>
              <c:idx val="5"/>
              <c:layout>
                <c:manualLayout>
                  <c:x val="1.2076819201947582E-3"/>
                  <c:y val="7.4178232342100876E-3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6666666666661"/>
                      <c:h val="5.60086004000520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DBD-476B-A1BD-56D2BAF421E9}"/>
                </c:ext>
              </c:extLst>
            </c:dLbl>
            <c:dLbl>
              <c:idx val="6"/>
              <c:layout>
                <c:manualLayout>
                  <c:x val="-1.2077294685991224E-3"/>
                  <c:y val="-6.7294771557871559E-3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27420213777626"/>
                      <c:h val="5.60086004000520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DBD-476B-A1BD-56D2BAF421E9}"/>
                </c:ext>
              </c:extLst>
            </c:dLbl>
            <c:dLbl>
              <c:idx val="7"/>
              <c:layout>
                <c:manualLayout>
                  <c:x val="2.4154589371980675E-3"/>
                  <c:y val="-9.2019394957755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BD-476B-A1BD-56D2BAF421E9}"/>
                </c:ext>
              </c:extLst>
            </c:dLbl>
            <c:dLbl>
              <c:idx val="8"/>
              <c:layout>
                <c:manualLayout>
                  <c:x val="-6.038647342995169E-3"/>
                  <c:y val="4.6478627792125591E-3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67748868347978"/>
                      <c:h val="7.26283631300378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CDBD-476B-A1BD-56D2BAF421E9}"/>
                </c:ext>
              </c:extLst>
            </c:dLbl>
            <c:dLbl>
              <c:idx val="9"/>
              <c:layout>
                <c:manualLayout>
                  <c:x val="0"/>
                  <c:y val="-1.3849802274988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DBD-476B-A1BD-56D2BAF421E9}"/>
                </c:ext>
              </c:extLst>
            </c:dLbl>
            <c:dLbl>
              <c:idx val="10"/>
              <c:layout>
                <c:manualLayout>
                  <c:x val="-4.8518391722773786E-4"/>
                  <c:y val="-5.5399209099953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DBD-476B-A1BD-56D2BAF421E9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Intercollegiate Athletics</c:v>
                </c:pt>
                <c:pt idx="1">
                  <c:v>Residence Services</c:v>
                </c:pt>
                <c:pt idx="2">
                  <c:v>Health Services</c:v>
                </c:pt>
                <c:pt idx="3">
                  <c:v>Recreational Services</c:v>
                </c:pt>
                <c:pt idx="4">
                  <c:v>Student Center </c:v>
                </c:pt>
                <c:pt idx="5">
                  <c:v>Dining Services</c:v>
                </c:pt>
                <c:pt idx="6">
                  <c:v>Parking Services</c:v>
                </c:pt>
                <c:pt idx="7">
                  <c:v>Transportation Services</c:v>
                </c:pt>
                <c:pt idx="8">
                  <c:v>Flash Tech Center - Apple Sales</c:v>
                </c:pt>
                <c:pt idx="9">
                  <c:v>Ice Arena</c:v>
                </c:pt>
                <c:pt idx="10">
                  <c:v>Airport</c:v>
                </c:pt>
                <c:pt idx="11">
                  <c:v>Flashcard Operations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29.02</c:v>
                </c:pt>
                <c:pt idx="1">
                  <c:v>24.96</c:v>
                </c:pt>
                <c:pt idx="2">
                  <c:v>5.38</c:v>
                </c:pt>
                <c:pt idx="3">
                  <c:v>4.58</c:v>
                </c:pt>
                <c:pt idx="4">
                  <c:v>4.28</c:v>
                </c:pt>
                <c:pt idx="5">
                  <c:v>2.84</c:v>
                </c:pt>
                <c:pt idx="6">
                  <c:v>2.46</c:v>
                </c:pt>
                <c:pt idx="7">
                  <c:v>2.2200000000000002</c:v>
                </c:pt>
                <c:pt idx="8">
                  <c:v>1.93</c:v>
                </c:pt>
                <c:pt idx="9">
                  <c:v>1.18</c:v>
                </c:pt>
                <c:pt idx="10">
                  <c:v>0.92</c:v>
                </c:pt>
                <c:pt idx="1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DBD-476B-A1BD-56D2BAF42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7146168"/>
        <c:axId val="360201192"/>
      </c:barChart>
      <c:catAx>
        <c:axId val="117146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201192"/>
        <c:crosses val="autoZero"/>
        <c:auto val="1"/>
        <c:lblAlgn val="ctr"/>
        <c:lblOffset val="100"/>
        <c:noMultiLvlLbl val="0"/>
      </c:catAx>
      <c:valAx>
        <c:axId val="36020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146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FY 2019</a:t>
            </a:r>
            <a:r>
              <a:rPr lang="en-US" baseline="0"/>
              <a:t> Budget </a:t>
            </a:r>
            <a:r>
              <a:rPr lang="en-US"/>
              <a:t>(millions)</a:t>
            </a:r>
          </a:p>
        </c:rich>
      </c:tx>
      <c:layout>
        <c:manualLayout>
          <c:xMode val="edge"/>
          <c:yMode val="edge"/>
          <c:x val="0.64138584579101532"/>
          <c:y val="0.24808461213539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FY 2019</a:t>
            </a:r>
            <a:r>
              <a:rPr lang="en-US" baseline="0"/>
              <a:t> Budget </a:t>
            </a:r>
            <a:r>
              <a:rPr lang="en-US"/>
              <a:t>(millions)</a:t>
            </a:r>
          </a:p>
        </c:rich>
      </c:tx>
      <c:layout>
        <c:manualLayout>
          <c:xMode val="edge"/>
          <c:yMode val="edge"/>
          <c:x val="0.64138584579101532"/>
          <c:y val="0.24808461213539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4638C-E60C-4400-A07D-B2C88EF75A08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92E444-E021-4EA0-8D33-9B5306A1D978}">
      <dgm:prSet phldrT="[Text]" custT="1"/>
      <dgm:spPr/>
      <dgm:t>
        <a:bodyPr/>
        <a:lstStyle/>
        <a:p>
          <a:r>
            <a:rPr lang="en-US" sz="2000" b="1" dirty="0">
              <a:effectLst/>
            </a:rPr>
            <a:t>July: </a:t>
          </a:r>
          <a:r>
            <a:rPr lang="en-US" sz="2000" b="0" dirty="0">
              <a:effectLst/>
            </a:rPr>
            <a:t>Budget loaded and RCM true-up</a:t>
          </a:r>
        </a:p>
      </dgm:t>
    </dgm:pt>
    <dgm:pt modelId="{9CF5398D-ED47-404A-8FAF-74FBE198F278}" type="parTrans" cxnId="{284BD350-E875-4C21-AAC9-13DCB92CCF2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/>
          </a:endParaRPr>
        </a:p>
      </dgm:t>
    </dgm:pt>
    <dgm:pt modelId="{7D4BA9E9-FB2E-47C5-9A4B-B4AA6754A0A8}" type="sibTrans" cxnId="{284BD350-E875-4C21-AAC9-13DCB92CCF2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/>
          </a:endParaRPr>
        </a:p>
      </dgm:t>
    </dgm:pt>
    <dgm:pt modelId="{49318307-F2D7-864D-A19A-F1FA6E091C7A}">
      <dgm:prSet phldrT="[Text]" custT="1"/>
      <dgm:spPr/>
      <dgm:t>
        <a:bodyPr/>
        <a:lstStyle/>
        <a:p>
          <a:r>
            <a:rPr lang="en-US" sz="2000" b="1" dirty="0">
              <a:effectLst/>
            </a:rPr>
            <a:t>October: </a:t>
          </a:r>
          <a:r>
            <a:rPr lang="en-US" sz="2000" b="0" dirty="0">
              <a:effectLst/>
            </a:rPr>
            <a:t>1st quarter reforecast</a:t>
          </a:r>
        </a:p>
      </dgm:t>
    </dgm:pt>
    <dgm:pt modelId="{B7994E1A-3DBD-BD4A-A9D7-F6E110DCD15D}" type="parTrans" cxnId="{BA7BB1F7-6474-D743-B8DF-8984CB665444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4C66DDF6-D757-6749-A641-4E5A38C71363}" type="sibTrans" cxnId="{BA7BB1F7-6474-D743-B8DF-8984CB665444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501A730E-E1D5-0F4D-B90B-3A92FC96DC32}">
      <dgm:prSet phldrT="[Text]" custT="1"/>
      <dgm:spPr/>
      <dgm:t>
        <a:bodyPr/>
        <a:lstStyle/>
        <a:p>
          <a:r>
            <a:rPr lang="en-US" sz="2000" b="1" dirty="0">
              <a:effectLst/>
            </a:rPr>
            <a:t>November/December: </a:t>
          </a:r>
          <a:r>
            <a:rPr lang="en-US" sz="2000" b="0" dirty="0">
              <a:effectLst/>
            </a:rPr>
            <a:t>SSI reconciliation  </a:t>
          </a:r>
        </a:p>
      </dgm:t>
    </dgm:pt>
    <dgm:pt modelId="{BA0297C7-A295-244B-94E0-B1778870E95B}" type="parTrans" cxnId="{69F786DC-BC79-0F40-BD15-68EDD19A0D15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F1952940-2609-E64B-BAD1-94D91E62B552}" type="sibTrans" cxnId="{69F786DC-BC79-0F40-BD15-68EDD19A0D15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2540AB76-4FBF-3A4C-86EF-C5805503B783}">
      <dgm:prSet phldrT="[Text]" custT="1"/>
      <dgm:spPr/>
      <dgm:t>
        <a:bodyPr/>
        <a:lstStyle/>
        <a:p>
          <a:r>
            <a:rPr lang="en-US" sz="2000" b="1" dirty="0">
              <a:effectLst/>
            </a:rPr>
            <a:t>January: </a:t>
          </a:r>
          <a:r>
            <a:rPr lang="en-US" sz="2000" b="0" dirty="0">
              <a:effectLst/>
            </a:rPr>
            <a:t>High-level expense analytics and assumptions</a:t>
          </a:r>
        </a:p>
      </dgm:t>
    </dgm:pt>
    <dgm:pt modelId="{5C47A6E7-F807-7E4D-AF46-5C2CACF12478}" type="parTrans" cxnId="{8EB6D62B-A1E7-DE4D-9833-E1D66F0346D5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CC5AEB62-2FBF-8649-B7BD-C1638797BA36}" type="sibTrans" cxnId="{8EB6D62B-A1E7-DE4D-9833-E1D66F0346D5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AE8F386F-639C-DE46-8D8B-0D192F2E8D82}">
      <dgm:prSet phldrT="[Text]" custT="1"/>
      <dgm:spPr/>
      <dgm:t>
        <a:bodyPr/>
        <a:lstStyle/>
        <a:p>
          <a:r>
            <a:rPr lang="en-US" sz="2000" b="1" dirty="0">
              <a:effectLst/>
            </a:rPr>
            <a:t> February/March:  </a:t>
          </a:r>
          <a:r>
            <a:rPr lang="en-US" sz="2000" b="0" dirty="0">
              <a:effectLst/>
            </a:rPr>
            <a:t>2nd quarter reforecast</a:t>
          </a:r>
        </a:p>
      </dgm:t>
    </dgm:pt>
    <dgm:pt modelId="{8301C1B8-E1BC-194F-8972-1CDEFBEE5A83}" type="parTrans" cxnId="{6971470D-FC93-C842-80E8-862AF6FF98CE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F80914D-4817-714A-AE63-1C53B2E6D3BE}" type="sibTrans" cxnId="{6971470D-FC93-C842-80E8-862AF6FF98CE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1AC2CAC8-0FC6-6045-AAA0-C39E43C994B1}">
      <dgm:prSet phldrT="[Text]" custT="1"/>
      <dgm:spPr/>
      <dgm:t>
        <a:bodyPr/>
        <a:lstStyle/>
        <a:p>
          <a:r>
            <a:rPr lang="en-US" sz="2000" b="1" dirty="0">
              <a:effectLst/>
            </a:rPr>
            <a:t>April: </a:t>
          </a:r>
          <a:r>
            <a:rPr lang="en-US" sz="2000" b="0" dirty="0">
              <a:effectLst/>
            </a:rPr>
            <a:t>3rd quarter reforecast and</a:t>
          </a:r>
          <a:r>
            <a:rPr lang="en-US" sz="2000" b="0" baseline="0" dirty="0">
              <a:effectLst/>
            </a:rPr>
            <a:t> </a:t>
          </a:r>
          <a:r>
            <a:rPr lang="en-US" sz="2000" b="0" dirty="0">
              <a:effectLst/>
            </a:rPr>
            <a:t>discussion of budget priorities</a:t>
          </a:r>
        </a:p>
      </dgm:t>
    </dgm:pt>
    <dgm:pt modelId="{C9488EBB-9E5C-DB4C-A04A-A7BFB035C095}" type="parTrans" cxnId="{944770F0-3715-B148-8762-673357F753C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2E148F7F-35C1-CF47-B5F2-126B911EA75F}" type="sibTrans" cxnId="{944770F0-3715-B148-8762-673357F753C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AFA7A81F-FE1E-E644-A2C0-0257C84DAB66}">
      <dgm:prSet phldrT="[Text]" custT="1"/>
      <dgm:spPr/>
      <dgm:t>
        <a:bodyPr/>
        <a:lstStyle/>
        <a:p>
          <a:r>
            <a:rPr lang="en-US" sz="2000" b="1" dirty="0">
              <a:effectLst/>
            </a:rPr>
            <a:t>May: </a:t>
          </a:r>
          <a:r>
            <a:rPr lang="en-US" sz="2000" b="0" dirty="0">
              <a:effectLst/>
            </a:rPr>
            <a:t>Budget presented to Board of Trustees</a:t>
          </a:r>
          <a:r>
            <a:rPr lang="en-US" sz="2000" b="1" dirty="0">
              <a:effectLst/>
            </a:rPr>
            <a:t>*</a:t>
          </a:r>
        </a:p>
      </dgm:t>
    </dgm:pt>
    <dgm:pt modelId="{B70EAE87-99F5-1444-B804-7BD01D6787DF}" type="parTrans" cxnId="{992BA809-725F-2F42-AE75-47E6B384A8A5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60CFBC56-8CE8-7849-878F-2033BC4E7CA6}" type="sibTrans" cxnId="{992BA809-725F-2F42-AE75-47E6B384A8A5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908FA1D4-93BD-5C41-BE5D-A39568A63432}">
      <dgm:prSet phldrT="[Text]" custT="1"/>
      <dgm:spPr/>
      <dgm:t>
        <a:bodyPr/>
        <a:lstStyle/>
        <a:p>
          <a:r>
            <a:rPr lang="en-US" sz="2000" b="1" dirty="0">
              <a:effectLst/>
            </a:rPr>
            <a:t>June: </a:t>
          </a:r>
          <a:r>
            <a:rPr lang="en-US" sz="2000" b="0" dirty="0">
              <a:effectLst/>
            </a:rPr>
            <a:t>4th quarter; Budget upload into Banner  </a:t>
          </a:r>
        </a:p>
      </dgm:t>
    </dgm:pt>
    <dgm:pt modelId="{E37DE2A3-EBBA-1747-B170-3F9C0395FF55}" type="parTrans" cxnId="{13548871-E87F-C04C-B980-15F18DD901D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FA97F599-FE49-DB45-99B7-BC1F1A562E10}" type="sibTrans" cxnId="{13548871-E87F-C04C-B980-15F18DD901D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B7F6F8CA-1C89-48A9-83D5-593E53F5AC61}" type="pres">
      <dgm:prSet presAssocID="{BD94638C-E60C-4400-A07D-B2C88EF75A08}" presName="Name0" presStyleCnt="0">
        <dgm:presLayoutVars>
          <dgm:dir/>
          <dgm:animLvl val="lvl"/>
          <dgm:resizeHandles val="exact"/>
        </dgm:presLayoutVars>
      </dgm:prSet>
      <dgm:spPr/>
    </dgm:pt>
    <dgm:pt modelId="{B5990D08-9B94-5640-B48C-9F62667C1EF5}" type="pres">
      <dgm:prSet presAssocID="{908FA1D4-93BD-5C41-BE5D-A39568A63432}" presName="boxAndChildren" presStyleCnt="0"/>
      <dgm:spPr/>
    </dgm:pt>
    <dgm:pt modelId="{280CD59E-BCD5-4D43-A68A-F1041883DCE6}" type="pres">
      <dgm:prSet presAssocID="{908FA1D4-93BD-5C41-BE5D-A39568A63432}" presName="parentTextBox" presStyleLbl="node1" presStyleIdx="0" presStyleCnt="8"/>
      <dgm:spPr/>
    </dgm:pt>
    <dgm:pt modelId="{2D60A0F4-2806-9944-A745-5D0F2ACCA6A3}" type="pres">
      <dgm:prSet presAssocID="{60CFBC56-8CE8-7849-878F-2033BC4E7CA6}" presName="sp" presStyleCnt="0"/>
      <dgm:spPr/>
    </dgm:pt>
    <dgm:pt modelId="{02E76FAA-DA82-4A4D-A926-483F19A108F7}" type="pres">
      <dgm:prSet presAssocID="{AFA7A81F-FE1E-E644-A2C0-0257C84DAB66}" presName="arrowAndChildren" presStyleCnt="0"/>
      <dgm:spPr/>
    </dgm:pt>
    <dgm:pt modelId="{6812E061-C704-7E41-A15A-270BBD3D12EF}" type="pres">
      <dgm:prSet presAssocID="{AFA7A81F-FE1E-E644-A2C0-0257C84DAB66}" presName="parentTextArrow" presStyleLbl="node1" presStyleIdx="1" presStyleCnt="8"/>
      <dgm:spPr/>
    </dgm:pt>
    <dgm:pt modelId="{E2268B16-C242-B14A-8034-1ADB4A4A1D24}" type="pres">
      <dgm:prSet presAssocID="{2E148F7F-35C1-CF47-B5F2-126B911EA75F}" presName="sp" presStyleCnt="0"/>
      <dgm:spPr/>
    </dgm:pt>
    <dgm:pt modelId="{4009AE45-7C7A-5146-B96D-C333AB0DDC07}" type="pres">
      <dgm:prSet presAssocID="{1AC2CAC8-0FC6-6045-AAA0-C39E43C994B1}" presName="arrowAndChildren" presStyleCnt="0"/>
      <dgm:spPr/>
    </dgm:pt>
    <dgm:pt modelId="{FE866BA9-E04C-7048-BD82-350B0CA780F5}" type="pres">
      <dgm:prSet presAssocID="{1AC2CAC8-0FC6-6045-AAA0-C39E43C994B1}" presName="parentTextArrow" presStyleLbl="node1" presStyleIdx="2" presStyleCnt="8"/>
      <dgm:spPr/>
    </dgm:pt>
    <dgm:pt modelId="{F32B264B-ED3E-D645-AB43-2EE8EFD69007}" type="pres">
      <dgm:prSet presAssocID="{0F80914D-4817-714A-AE63-1C53B2E6D3BE}" presName="sp" presStyleCnt="0"/>
      <dgm:spPr/>
    </dgm:pt>
    <dgm:pt modelId="{5E20D736-DAED-9B42-9E05-49AEBC735027}" type="pres">
      <dgm:prSet presAssocID="{AE8F386F-639C-DE46-8D8B-0D192F2E8D82}" presName="arrowAndChildren" presStyleCnt="0"/>
      <dgm:spPr/>
    </dgm:pt>
    <dgm:pt modelId="{5982E00C-A0CB-7044-9C2F-5A050BC4C623}" type="pres">
      <dgm:prSet presAssocID="{AE8F386F-639C-DE46-8D8B-0D192F2E8D82}" presName="parentTextArrow" presStyleLbl="node1" presStyleIdx="3" presStyleCnt="8"/>
      <dgm:spPr/>
    </dgm:pt>
    <dgm:pt modelId="{C592FD54-0146-8947-BE0E-1364148A614D}" type="pres">
      <dgm:prSet presAssocID="{CC5AEB62-2FBF-8649-B7BD-C1638797BA36}" presName="sp" presStyleCnt="0"/>
      <dgm:spPr/>
    </dgm:pt>
    <dgm:pt modelId="{336A5DC4-3970-8F40-8858-81B773C42ACA}" type="pres">
      <dgm:prSet presAssocID="{2540AB76-4FBF-3A4C-86EF-C5805503B783}" presName="arrowAndChildren" presStyleCnt="0"/>
      <dgm:spPr/>
    </dgm:pt>
    <dgm:pt modelId="{01BDE90E-B3F9-F147-9E74-7B404B4A6E61}" type="pres">
      <dgm:prSet presAssocID="{2540AB76-4FBF-3A4C-86EF-C5805503B783}" presName="parentTextArrow" presStyleLbl="node1" presStyleIdx="4" presStyleCnt="8"/>
      <dgm:spPr/>
    </dgm:pt>
    <dgm:pt modelId="{2988CBC6-ADB1-3A45-8F34-6EE0A6C3035D}" type="pres">
      <dgm:prSet presAssocID="{F1952940-2609-E64B-BAD1-94D91E62B552}" presName="sp" presStyleCnt="0"/>
      <dgm:spPr/>
    </dgm:pt>
    <dgm:pt modelId="{E24DADAD-8F78-EA4D-B43C-C87E9677980E}" type="pres">
      <dgm:prSet presAssocID="{501A730E-E1D5-0F4D-B90B-3A92FC96DC32}" presName="arrowAndChildren" presStyleCnt="0"/>
      <dgm:spPr/>
    </dgm:pt>
    <dgm:pt modelId="{443A3037-0B6A-D249-A37F-0C1E02FC1EB1}" type="pres">
      <dgm:prSet presAssocID="{501A730E-E1D5-0F4D-B90B-3A92FC96DC32}" presName="parentTextArrow" presStyleLbl="node1" presStyleIdx="5" presStyleCnt="8"/>
      <dgm:spPr/>
    </dgm:pt>
    <dgm:pt modelId="{D44B26B3-608C-3245-9703-7B610D41C8BC}" type="pres">
      <dgm:prSet presAssocID="{4C66DDF6-D757-6749-A641-4E5A38C71363}" presName="sp" presStyleCnt="0"/>
      <dgm:spPr/>
    </dgm:pt>
    <dgm:pt modelId="{BBEADC18-FBC0-7647-A456-A53F75CAC1B9}" type="pres">
      <dgm:prSet presAssocID="{49318307-F2D7-864D-A19A-F1FA6E091C7A}" presName="arrowAndChildren" presStyleCnt="0"/>
      <dgm:spPr/>
    </dgm:pt>
    <dgm:pt modelId="{FC6D455C-63D7-F74E-A7F5-DB34764A3597}" type="pres">
      <dgm:prSet presAssocID="{49318307-F2D7-864D-A19A-F1FA6E091C7A}" presName="parentTextArrow" presStyleLbl="node1" presStyleIdx="6" presStyleCnt="8"/>
      <dgm:spPr/>
    </dgm:pt>
    <dgm:pt modelId="{F59AF33E-0978-408E-A3C0-6D144DCB236D}" type="pres">
      <dgm:prSet presAssocID="{7D4BA9E9-FB2E-47C5-9A4B-B4AA6754A0A8}" presName="sp" presStyleCnt="0"/>
      <dgm:spPr/>
    </dgm:pt>
    <dgm:pt modelId="{0C476043-EE94-4E93-AB4E-6684F4371A8B}" type="pres">
      <dgm:prSet presAssocID="{EB92E444-E021-4EA0-8D33-9B5306A1D978}" presName="arrowAndChildren" presStyleCnt="0"/>
      <dgm:spPr/>
    </dgm:pt>
    <dgm:pt modelId="{312EC3E6-0386-4306-AAD5-A8BE1D323A53}" type="pres">
      <dgm:prSet presAssocID="{EB92E444-E021-4EA0-8D33-9B5306A1D978}" presName="parentTextArrow" presStyleLbl="node1" presStyleIdx="7" presStyleCnt="8" custLinFactNeighborX="303" custLinFactNeighborY="7573"/>
      <dgm:spPr/>
    </dgm:pt>
  </dgm:ptLst>
  <dgm:cxnLst>
    <dgm:cxn modelId="{D9AF7005-37DA-9542-8A80-2723E670FE60}" type="presOf" srcId="{49318307-F2D7-864D-A19A-F1FA6E091C7A}" destId="{FC6D455C-63D7-F74E-A7F5-DB34764A3597}" srcOrd="0" destOrd="0" presId="urn:microsoft.com/office/officeart/2005/8/layout/process4"/>
    <dgm:cxn modelId="{992BA809-725F-2F42-AE75-47E6B384A8A5}" srcId="{BD94638C-E60C-4400-A07D-B2C88EF75A08}" destId="{AFA7A81F-FE1E-E644-A2C0-0257C84DAB66}" srcOrd="6" destOrd="0" parTransId="{B70EAE87-99F5-1444-B804-7BD01D6787DF}" sibTransId="{60CFBC56-8CE8-7849-878F-2033BC4E7CA6}"/>
    <dgm:cxn modelId="{6971470D-FC93-C842-80E8-862AF6FF98CE}" srcId="{BD94638C-E60C-4400-A07D-B2C88EF75A08}" destId="{AE8F386F-639C-DE46-8D8B-0D192F2E8D82}" srcOrd="4" destOrd="0" parTransId="{8301C1B8-E1BC-194F-8972-1CDEFBEE5A83}" sibTransId="{0F80914D-4817-714A-AE63-1C53B2E6D3BE}"/>
    <dgm:cxn modelId="{4DCA7815-EC7B-FD46-83A2-345A2EF428FE}" type="presOf" srcId="{1AC2CAC8-0FC6-6045-AAA0-C39E43C994B1}" destId="{FE866BA9-E04C-7048-BD82-350B0CA780F5}" srcOrd="0" destOrd="0" presId="urn:microsoft.com/office/officeart/2005/8/layout/process4"/>
    <dgm:cxn modelId="{02799F1C-3EC1-E94B-BC3D-004F3C28B014}" type="presOf" srcId="{501A730E-E1D5-0F4D-B90B-3A92FC96DC32}" destId="{443A3037-0B6A-D249-A37F-0C1E02FC1EB1}" srcOrd="0" destOrd="0" presId="urn:microsoft.com/office/officeart/2005/8/layout/process4"/>
    <dgm:cxn modelId="{42F3CE2A-17B6-E34F-A2CE-E1093BE2F0D4}" type="presOf" srcId="{908FA1D4-93BD-5C41-BE5D-A39568A63432}" destId="{280CD59E-BCD5-4D43-A68A-F1041883DCE6}" srcOrd="0" destOrd="0" presId="urn:microsoft.com/office/officeart/2005/8/layout/process4"/>
    <dgm:cxn modelId="{8EB6D62B-A1E7-DE4D-9833-E1D66F0346D5}" srcId="{BD94638C-E60C-4400-A07D-B2C88EF75A08}" destId="{2540AB76-4FBF-3A4C-86EF-C5805503B783}" srcOrd="3" destOrd="0" parTransId="{5C47A6E7-F807-7E4D-AF46-5C2CACF12478}" sibTransId="{CC5AEB62-2FBF-8649-B7BD-C1638797BA36}"/>
    <dgm:cxn modelId="{284BD350-E875-4C21-AAC9-13DCB92CCF20}" srcId="{BD94638C-E60C-4400-A07D-B2C88EF75A08}" destId="{EB92E444-E021-4EA0-8D33-9B5306A1D978}" srcOrd="0" destOrd="0" parTransId="{9CF5398D-ED47-404A-8FAF-74FBE198F278}" sibTransId="{7D4BA9E9-FB2E-47C5-9A4B-B4AA6754A0A8}"/>
    <dgm:cxn modelId="{13548871-E87F-C04C-B980-15F18DD901D9}" srcId="{BD94638C-E60C-4400-A07D-B2C88EF75A08}" destId="{908FA1D4-93BD-5C41-BE5D-A39568A63432}" srcOrd="7" destOrd="0" parTransId="{E37DE2A3-EBBA-1747-B170-3F9C0395FF55}" sibTransId="{FA97F599-FE49-DB45-99B7-BC1F1A562E10}"/>
    <dgm:cxn modelId="{7DDEAF71-E8CE-7442-BB72-5E426ED28AC0}" type="presOf" srcId="{BD94638C-E60C-4400-A07D-B2C88EF75A08}" destId="{B7F6F8CA-1C89-48A9-83D5-593E53F5AC61}" srcOrd="0" destOrd="0" presId="urn:microsoft.com/office/officeart/2005/8/layout/process4"/>
    <dgm:cxn modelId="{C9DE3B83-F32B-1D4F-BA1F-92D8FA369057}" type="presOf" srcId="{AFA7A81F-FE1E-E644-A2C0-0257C84DAB66}" destId="{6812E061-C704-7E41-A15A-270BBD3D12EF}" srcOrd="0" destOrd="0" presId="urn:microsoft.com/office/officeart/2005/8/layout/process4"/>
    <dgm:cxn modelId="{953ACB9E-A87C-E646-BE25-EDA8C89E9048}" type="presOf" srcId="{EB92E444-E021-4EA0-8D33-9B5306A1D978}" destId="{312EC3E6-0386-4306-AAD5-A8BE1D323A53}" srcOrd="0" destOrd="0" presId="urn:microsoft.com/office/officeart/2005/8/layout/process4"/>
    <dgm:cxn modelId="{AA67D4AD-EC92-E44C-AE87-D43717542D89}" type="presOf" srcId="{AE8F386F-639C-DE46-8D8B-0D192F2E8D82}" destId="{5982E00C-A0CB-7044-9C2F-5A050BC4C623}" srcOrd="0" destOrd="0" presId="urn:microsoft.com/office/officeart/2005/8/layout/process4"/>
    <dgm:cxn modelId="{CE11BED3-1250-3D49-A8FA-C936E2CC136E}" type="presOf" srcId="{2540AB76-4FBF-3A4C-86EF-C5805503B783}" destId="{01BDE90E-B3F9-F147-9E74-7B404B4A6E61}" srcOrd="0" destOrd="0" presId="urn:microsoft.com/office/officeart/2005/8/layout/process4"/>
    <dgm:cxn modelId="{69F786DC-BC79-0F40-BD15-68EDD19A0D15}" srcId="{BD94638C-E60C-4400-A07D-B2C88EF75A08}" destId="{501A730E-E1D5-0F4D-B90B-3A92FC96DC32}" srcOrd="2" destOrd="0" parTransId="{BA0297C7-A295-244B-94E0-B1778870E95B}" sibTransId="{F1952940-2609-E64B-BAD1-94D91E62B552}"/>
    <dgm:cxn modelId="{944770F0-3715-B148-8762-673357F753CC}" srcId="{BD94638C-E60C-4400-A07D-B2C88EF75A08}" destId="{1AC2CAC8-0FC6-6045-AAA0-C39E43C994B1}" srcOrd="5" destOrd="0" parTransId="{C9488EBB-9E5C-DB4C-A04A-A7BFB035C095}" sibTransId="{2E148F7F-35C1-CF47-B5F2-126B911EA75F}"/>
    <dgm:cxn modelId="{BA7BB1F7-6474-D743-B8DF-8984CB665444}" srcId="{BD94638C-E60C-4400-A07D-B2C88EF75A08}" destId="{49318307-F2D7-864D-A19A-F1FA6E091C7A}" srcOrd="1" destOrd="0" parTransId="{B7994E1A-3DBD-BD4A-A9D7-F6E110DCD15D}" sibTransId="{4C66DDF6-D757-6749-A641-4E5A38C71363}"/>
    <dgm:cxn modelId="{83C92117-C506-694C-9C1D-C07E9A23FFC8}" type="presParOf" srcId="{B7F6F8CA-1C89-48A9-83D5-593E53F5AC61}" destId="{B5990D08-9B94-5640-B48C-9F62667C1EF5}" srcOrd="0" destOrd="0" presId="urn:microsoft.com/office/officeart/2005/8/layout/process4"/>
    <dgm:cxn modelId="{2003483F-5EEA-A245-9BF1-26FEDA33DAD3}" type="presParOf" srcId="{B5990D08-9B94-5640-B48C-9F62667C1EF5}" destId="{280CD59E-BCD5-4D43-A68A-F1041883DCE6}" srcOrd="0" destOrd="0" presId="urn:microsoft.com/office/officeart/2005/8/layout/process4"/>
    <dgm:cxn modelId="{CEDAA4E6-394A-1F46-A7E3-54D62A273A48}" type="presParOf" srcId="{B7F6F8CA-1C89-48A9-83D5-593E53F5AC61}" destId="{2D60A0F4-2806-9944-A745-5D0F2ACCA6A3}" srcOrd="1" destOrd="0" presId="urn:microsoft.com/office/officeart/2005/8/layout/process4"/>
    <dgm:cxn modelId="{2A55DEFF-19D6-0F40-8625-C4216D76345F}" type="presParOf" srcId="{B7F6F8CA-1C89-48A9-83D5-593E53F5AC61}" destId="{02E76FAA-DA82-4A4D-A926-483F19A108F7}" srcOrd="2" destOrd="0" presId="urn:microsoft.com/office/officeart/2005/8/layout/process4"/>
    <dgm:cxn modelId="{9B3CA66B-F75D-0849-B2B5-84BD5C409E76}" type="presParOf" srcId="{02E76FAA-DA82-4A4D-A926-483F19A108F7}" destId="{6812E061-C704-7E41-A15A-270BBD3D12EF}" srcOrd="0" destOrd="0" presId="urn:microsoft.com/office/officeart/2005/8/layout/process4"/>
    <dgm:cxn modelId="{DE57BB2F-68A7-4743-89CE-627A8F4F082B}" type="presParOf" srcId="{B7F6F8CA-1C89-48A9-83D5-593E53F5AC61}" destId="{E2268B16-C242-B14A-8034-1ADB4A4A1D24}" srcOrd="3" destOrd="0" presId="urn:microsoft.com/office/officeart/2005/8/layout/process4"/>
    <dgm:cxn modelId="{A76EE10A-E4E4-404F-A44D-A0D08BBDC3AF}" type="presParOf" srcId="{B7F6F8CA-1C89-48A9-83D5-593E53F5AC61}" destId="{4009AE45-7C7A-5146-B96D-C333AB0DDC07}" srcOrd="4" destOrd="0" presId="urn:microsoft.com/office/officeart/2005/8/layout/process4"/>
    <dgm:cxn modelId="{A5228A3E-10C1-C043-B62E-38D7E31A7000}" type="presParOf" srcId="{4009AE45-7C7A-5146-B96D-C333AB0DDC07}" destId="{FE866BA9-E04C-7048-BD82-350B0CA780F5}" srcOrd="0" destOrd="0" presId="urn:microsoft.com/office/officeart/2005/8/layout/process4"/>
    <dgm:cxn modelId="{EFE6A080-E15C-D240-8CFC-5B817D21C50F}" type="presParOf" srcId="{B7F6F8CA-1C89-48A9-83D5-593E53F5AC61}" destId="{F32B264B-ED3E-D645-AB43-2EE8EFD69007}" srcOrd="5" destOrd="0" presId="urn:microsoft.com/office/officeart/2005/8/layout/process4"/>
    <dgm:cxn modelId="{02AEF1E9-1A99-3B43-AAF6-AF97DB6100E4}" type="presParOf" srcId="{B7F6F8CA-1C89-48A9-83D5-593E53F5AC61}" destId="{5E20D736-DAED-9B42-9E05-49AEBC735027}" srcOrd="6" destOrd="0" presId="urn:microsoft.com/office/officeart/2005/8/layout/process4"/>
    <dgm:cxn modelId="{E35733AF-D3A9-E847-AD82-CC84ECD66E23}" type="presParOf" srcId="{5E20D736-DAED-9B42-9E05-49AEBC735027}" destId="{5982E00C-A0CB-7044-9C2F-5A050BC4C623}" srcOrd="0" destOrd="0" presId="urn:microsoft.com/office/officeart/2005/8/layout/process4"/>
    <dgm:cxn modelId="{EB2107AD-17B6-4F40-B6A6-92DE0FAA0BB7}" type="presParOf" srcId="{B7F6F8CA-1C89-48A9-83D5-593E53F5AC61}" destId="{C592FD54-0146-8947-BE0E-1364148A614D}" srcOrd="7" destOrd="0" presId="urn:microsoft.com/office/officeart/2005/8/layout/process4"/>
    <dgm:cxn modelId="{534709C0-3FE3-2943-AB00-7D868CF73B2E}" type="presParOf" srcId="{B7F6F8CA-1C89-48A9-83D5-593E53F5AC61}" destId="{336A5DC4-3970-8F40-8858-81B773C42ACA}" srcOrd="8" destOrd="0" presId="urn:microsoft.com/office/officeart/2005/8/layout/process4"/>
    <dgm:cxn modelId="{9958D32C-4CD8-5E47-8E5D-BD68D34F803E}" type="presParOf" srcId="{336A5DC4-3970-8F40-8858-81B773C42ACA}" destId="{01BDE90E-B3F9-F147-9E74-7B404B4A6E61}" srcOrd="0" destOrd="0" presId="urn:microsoft.com/office/officeart/2005/8/layout/process4"/>
    <dgm:cxn modelId="{1068C82D-588A-7D42-B070-11113188B9D9}" type="presParOf" srcId="{B7F6F8CA-1C89-48A9-83D5-593E53F5AC61}" destId="{2988CBC6-ADB1-3A45-8F34-6EE0A6C3035D}" srcOrd="9" destOrd="0" presId="urn:microsoft.com/office/officeart/2005/8/layout/process4"/>
    <dgm:cxn modelId="{F75B5C7B-6414-874E-998F-DCE5359F0DF4}" type="presParOf" srcId="{B7F6F8CA-1C89-48A9-83D5-593E53F5AC61}" destId="{E24DADAD-8F78-EA4D-B43C-C87E9677980E}" srcOrd="10" destOrd="0" presId="urn:microsoft.com/office/officeart/2005/8/layout/process4"/>
    <dgm:cxn modelId="{617FBB7D-C1B9-E344-A950-ED123CEEA774}" type="presParOf" srcId="{E24DADAD-8F78-EA4D-B43C-C87E9677980E}" destId="{443A3037-0B6A-D249-A37F-0C1E02FC1EB1}" srcOrd="0" destOrd="0" presId="urn:microsoft.com/office/officeart/2005/8/layout/process4"/>
    <dgm:cxn modelId="{0523F910-8D75-F24C-AE9C-1BA33D181639}" type="presParOf" srcId="{B7F6F8CA-1C89-48A9-83D5-593E53F5AC61}" destId="{D44B26B3-608C-3245-9703-7B610D41C8BC}" srcOrd="11" destOrd="0" presId="urn:microsoft.com/office/officeart/2005/8/layout/process4"/>
    <dgm:cxn modelId="{2B4BE839-8AE6-2546-A498-EA82125E1093}" type="presParOf" srcId="{B7F6F8CA-1C89-48A9-83D5-593E53F5AC61}" destId="{BBEADC18-FBC0-7647-A456-A53F75CAC1B9}" srcOrd="12" destOrd="0" presId="urn:microsoft.com/office/officeart/2005/8/layout/process4"/>
    <dgm:cxn modelId="{B7BA110F-C19D-604E-8DB1-21251964386D}" type="presParOf" srcId="{BBEADC18-FBC0-7647-A456-A53F75CAC1B9}" destId="{FC6D455C-63D7-F74E-A7F5-DB34764A3597}" srcOrd="0" destOrd="0" presId="urn:microsoft.com/office/officeart/2005/8/layout/process4"/>
    <dgm:cxn modelId="{DC220F38-2F00-4F48-A6AE-F94B32A08959}" type="presParOf" srcId="{B7F6F8CA-1C89-48A9-83D5-593E53F5AC61}" destId="{F59AF33E-0978-408E-A3C0-6D144DCB236D}" srcOrd="13" destOrd="0" presId="urn:microsoft.com/office/officeart/2005/8/layout/process4"/>
    <dgm:cxn modelId="{853420F9-E86F-B942-9E5C-B4A1346F8F7B}" type="presParOf" srcId="{B7F6F8CA-1C89-48A9-83D5-593E53F5AC61}" destId="{0C476043-EE94-4E93-AB4E-6684F4371A8B}" srcOrd="14" destOrd="0" presId="urn:microsoft.com/office/officeart/2005/8/layout/process4"/>
    <dgm:cxn modelId="{8641FE38-882F-0B40-B702-EF8BDCECDE53}" type="presParOf" srcId="{0C476043-EE94-4E93-AB4E-6684F4371A8B}" destId="{312EC3E6-0386-4306-AAD5-A8BE1D323A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CD59E-BCD5-4D43-A68A-F1041883DCE6}">
      <dsp:nvSpPr>
        <dsp:cNvPr id="0" name=""/>
        <dsp:cNvSpPr/>
      </dsp:nvSpPr>
      <dsp:spPr>
        <a:xfrm>
          <a:off x="0" y="4327310"/>
          <a:ext cx="7757963" cy="4057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June: </a:t>
          </a:r>
          <a:r>
            <a:rPr lang="en-US" sz="2000" b="0" kern="1200" dirty="0">
              <a:effectLst/>
            </a:rPr>
            <a:t>4th quarter; Budget upload into Banner  </a:t>
          </a:r>
        </a:p>
      </dsp:txBody>
      <dsp:txXfrm>
        <a:off x="0" y="4327310"/>
        <a:ext cx="7757963" cy="405738"/>
      </dsp:txXfrm>
    </dsp:sp>
    <dsp:sp modelId="{6812E061-C704-7E41-A15A-270BBD3D12EF}">
      <dsp:nvSpPr>
        <dsp:cNvPr id="0" name=""/>
        <dsp:cNvSpPr/>
      </dsp:nvSpPr>
      <dsp:spPr>
        <a:xfrm rot="10800000">
          <a:off x="0" y="3709370"/>
          <a:ext cx="7757963" cy="62402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May: </a:t>
          </a:r>
          <a:r>
            <a:rPr lang="en-US" sz="2000" b="0" kern="1200" dirty="0">
              <a:effectLst/>
            </a:rPr>
            <a:t>Budget presented to Board of Trustees</a:t>
          </a:r>
          <a:r>
            <a:rPr lang="en-US" sz="2000" b="1" kern="1200" dirty="0">
              <a:effectLst/>
            </a:rPr>
            <a:t>*</a:t>
          </a:r>
        </a:p>
      </dsp:txBody>
      <dsp:txXfrm rot="10800000">
        <a:off x="0" y="3709370"/>
        <a:ext cx="7757963" cy="405473"/>
      </dsp:txXfrm>
    </dsp:sp>
    <dsp:sp modelId="{FE866BA9-E04C-7048-BD82-350B0CA780F5}">
      <dsp:nvSpPr>
        <dsp:cNvPr id="0" name=""/>
        <dsp:cNvSpPr/>
      </dsp:nvSpPr>
      <dsp:spPr>
        <a:xfrm rot="10800000">
          <a:off x="0" y="3091429"/>
          <a:ext cx="7757963" cy="62402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April: </a:t>
          </a:r>
          <a:r>
            <a:rPr lang="en-US" sz="2000" b="0" kern="1200" dirty="0">
              <a:effectLst/>
            </a:rPr>
            <a:t>3rd quarter reforecast and</a:t>
          </a:r>
          <a:r>
            <a:rPr lang="en-US" sz="2000" b="0" kern="1200" baseline="0" dirty="0">
              <a:effectLst/>
            </a:rPr>
            <a:t> </a:t>
          </a:r>
          <a:r>
            <a:rPr lang="en-US" sz="2000" b="0" kern="1200" dirty="0">
              <a:effectLst/>
            </a:rPr>
            <a:t>discussion of budget priorities</a:t>
          </a:r>
        </a:p>
      </dsp:txBody>
      <dsp:txXfrm rot="10800000">
        <a:off x="0" y="3091429"/>
        <a:ext cx="7757963" cy="405473"/>
      </dsp:txXfrm>
    </dsp:sp>
    <dsp:sp modelId="{5982E00C-A0CB-7044-9C2F-5A050BC4C623}">
      <dsp:nvSpPr>
        <dsp:cNvPr id="0" name=""/>
        <dsp:cNvSpPr/>
      </dsp:nvSpPr>
      <dsp:spPr>
        <a:xfrm rot="10800000">
          <a:off x="0" y="2473489"/>
          <a:ext cx="7757963" cy="62402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 February/March:  </a:t>
          </a:r>
          <a:r>
            <a:rPr lang="en-US" sz="2000" b="0" kern="1200" dirty="0">
              <a:effectLst/>
            </a:rPr>
            <a:t>2nd quarter reforecast</a:t>
          </a:r>
        </a:p>
      </dsp:txBody>
      <dsp:txXfrm rot="10800000">
        <a:off x="0" y="2473489"/>
        <a:ext cx="7757963" cy="405473"/>
      </dsp:txXfrm>
    </dsp:sp>
    <dsp:sp modelId="{01BDE90E-B3F9-F147-9E74-7B404B4A6E61}">
      <dsp:nvSpPr>
        <dsp:cNvPr id="0" name=""/>
        <dsp:cNvSpPr/>
      </dsp:nvSpPr>
      <dsp:spPr>
        <a:xfrm rot="10800000">
          <a:off x="0" y="1855548"/>
          <a:ext cx="7757963" cy="62402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January: </a:t>
          </a:r>
          <a:r>
            <a:rPr lang="en-US" sz="2000" b="0" kern="1200" dirty="0">
              <a:effectLst/>
            </a:rPr>
            <a:t>High-level expense analytics and assumptions</a:t>
          </a:r>
        </a:p>
      </dsp:txBody>
      <dsp:txXfrm rot="10800000">
        <a:off x="0" y="1855548"/>
        <a:ext cx="7757963" cy="405473"/>
      </dsp:txXfrm>
    </dsp:sp>
    <dsp:sp modelId="{443A3037-0B6A-D249-A37F-0C1E02FC1EB1}">
      <dsp:nvSpPr>
        <dsp:cNvPr id="0" name=""/>
        <dsp:cNvSpPr/>
      </dsp:nvSpPr>
      <dsp:spPr>
        <a:xfrm rot="10800000">
          <a:off x="0" y="1237608"/>
          <a:ext cx="7757963" cy="62402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November/December: </a:t>
          </a:r>
          <a:r>
            <a:rPr lang="en-US" sz="2000" b="0" kern="1200" dirty="0">
              <a:effectLst/>
            </a:rPr>
            <a:t>SSI reconciliation  </a:t>
          </a:r>
        </a:p>
      </dsp:txBody>
      <dsp:txXfrm rot="10800000">
        <a:off x="0" y="1237608"/>
        <a:ext cx="7757963" cy="405473"/>
      </dsp:txXfrm>
    </dsp:sp>
    <dsp:sp modelId="{FC6D455C-63D7-F74E-A7F5-DB34764A3597}">
      <dsp:nvSpPr>
        <dsp:cNvPr id="0" name=""/>
        <dsp:cNvSpPr/>
      </dsp:nvSpPr>
      <dsp:spPr>
        <a:xfrm rot="10800000">
          <a:off x="0" y="619667"/>
          <a:ext cx="7757963" cy="62402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October: </a:t>
          </a:r>
          <a:r>
            <a:rPr lang="en-US" sz="2000" b="0" kern="1200" dirty="0">
              <a:effectLst/>
            </a:rPr>
            <a:t>1st quarter reforecast</a:t>
          </a:r>
        </a:p>
      </dsp:txBody>
      <dsp:txXfrm rot="10800000">
        <a:off x="0" y="619667"/>
        <a:ext cx="7757963" cy="405473"/>
      </dsp:txXfrm>
    </dsp:sp>
    <dsp:sp modelId="{312EC3E6-0386-4306-AAD5-A8BE1D323A53}">
      <dsp:nvSpPr>
        <dsp:cNvPr id="0" name=""/>
        <dsp:cNvSpPr/>
      </dsp:nvSpPr>
      <dsp:spPr>
        <a:xfrm rot="10800000">
          <a:off x="0" y="48985"/>
          <a:ext cx="7757963" cy="62402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July: </a:t>
          </a:r>
          <a:r>
            <a:rPr lang="en-US" sz="2000" b="0" kern="1200" dirty="0">
              <a:effectLst/>
            </a:rPr>
            <a:t>Budget loaded and RCM true-up</a:t>
          </a:r>
        </a:p>
      </dsp:txBody>
      <dsp:txXfrm rot="10800000">
        <a:off x="0" y="48985"/>
        <a:ext cx="7757963" cy="405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0.31153</cdr:x>
      <cdr:y>0.52708</cdr:y>
    </cdr:from>
    <cdr:to>
      <cdr:x>0.68847</cdr:x>
      <cdr:y>0.73117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70A23B9-381F-4A50-95C3-6C2AAC04DF13}"/>
            </a:ext>
          </a:extLst>
        </cdr:cNvPr>
        <cdr:cNvSpPr txBox="1"/>
      </cdr:nvSpPr>
      <cdr:spPr>
        <a:xfrm xmlns:a="http://schemas.openxmlformats.org/drawingml/2006/main">
          <a:off x="3404665" y="2886090"/>
          <a:ext cx="4119364" cy="1117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Kent Campus - $372,505,839</a:t>
          </a:r>
        </a:p>
        <a:p xmlns:a="http://schemas.openxmlformats.org/drawingml/2006/main">
          <a:r>
            <a:rPr lang="en-US" sz="1600" b="1" dirty="0"/>
            <a:t>Regional Campuses - $96,268,612</a:t>
          </a:r>
        </a:p>
        <a:p xmlns:a="http://schemas.openxmlformats.org/drawingml/2006/main">
          <a:r>
            <a:rPr lang="en-US" sz="1600" b="1" dirty="0"/>
            <a:t>College of Podiatric Medicine - $14,912,201</a:t>
          </a:r>
        </a:p>
      </cdr:txBody>
    </cdr:sp>
  </cdr:relSizeAnchor>
  <cdr:relSizeAnchor xmlns:cdr="http://schemas.openxmlformats.org/drawingml/2006/chartDrawing">
    <cdr:from>
      <cdr:x>0.80318</cdr:x>
      <cdr:y>0.01805</cdr:y>
    </cdr:from>
    <cdr:to>
      <cdr:x>0.98982</cdr:x>
      <cdr:y>0.2708</cdr:y>
    </cdr:to>
    <cdr:sp macro="" textlink="">
      <cdr:nvSpPr>
        <cdr:cNvPr id="4" name="Alternate Process 3">
          <a:extLst xmlns:a="http://schemas.openxmlformats.org/drawingml/2006/main">
            <a:ext uri="{FF2B5EF4-FFF2-40B4-BE49-F238E27FC236}">
              <a16:creationId xmlns:a16="http://schemas.microsoft.com/office/drawing/2014/main" id="{CBD61728-30A4-CF49-A147-16B6450F7983}"/>
            </a:ext>
          </a:extLst>
        </cdr:cNvPr>
        <cdr:cNvSpPr/>
      </cdr:nvSpPr>
      <cdr:spPr>
        <a:xfrm xmlns:a="http://schemas.openxmlformats.org/drawingml/2006/main">
          <a:off x="8777718" y="98855"/>
          <a:ext cx="2039766" cy="1383956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solidFill>
            <a:schemeClr val="accent1">
              <a:lumMod val="20000"/>
              <a:lumOff val="80000"/>
            </a:schemeClr>
          </a:solidFill>
        </a:ln>
        <a:effectLst xmlns:a="http://schemas.openxmlformats.org/drawingml/2006/main">
          <a:outerShdw blurRad="50800" dist="38100" algn="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0.82558</cdr:x>
      <cdr:y>0.05642</cdr:y>
    </cdr:from>
    <cdr:to>
      <cdr:x>0.9706</cdr:x>
      <cdr:y>0.23244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111AFAC-0D47-E94B-9CE6-ECA62F076F32}"/>
            </a:ext>
          </a:extLst>
        </cdr:cNvPr>
        <cdr:cNvSpPr txBox="1"/>
      </cdr:nvSpPr>
      <cdr:spPr>
        <a:xfrm xmlns:a="http://schemas.openxmlformats.org/drawingml/2006/main">
          <a:off x="9022493" y="308921"/>
          <a:ext cx="1584927" cy="96382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Total </a:t>
          </a:r>
        </a:p>
        <a:p xmlns:a="http://schemas.openxmlformats.org/drawingml/2006/main">
          <a:pPr algn="ctr"/>
          <a:r>
            <a:rPr lang="en-US" sz="1800" b="1" dirty="0"/>
            <a:t>Expenditures</a:t>
          </a:r>
        </a:p>
        <a:p xmlns:a="http://schemas.openxmlformats.org/drawingml/2006/main">
          <a:pPr algn="ctr"/>
          <a:r>
            <a:rPr lang="en-US" sz="1800" b="1" dirty="0"/>
            <a:t>$595,150,639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0.37697</cdr:x>
      <cdr:y>0.93293</cdr:y>
    </cdr:from>
    <cdr:to>
      <cdr:x>0.62303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4021" y="4059508"/>
          <a:ext cx="2587557" cy="291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Total RCM Expenses Equal $213M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0.34027</cdr:x>
      <cdr:y>0.93293</cdr:y>
    </cdr:from>
    <cdr:to>
      <cdr:x>0.58634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8157" y="4059508"/>
          <a:ext cx="2587557" cy="291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400" b="1" dirty="0"/>
        </a:p>
        <a:p xmlns:a="http://schemas.openxmlformats.org/drawingml/2006/main">
          <a:endParaRPr lang="en-US" sz="1400" b="1" dirty="0"/>
        </a:p>
      </cdr:txBody>
    </cdr:sp>
  </cdr:relSizeAnchor>
  <cdr:relSizeAnchor xmlns:cdr="http://schemas.openxmlformats.org/drawingml/2006/chartDrawing">
    <cdr:from>
      <cdr:x>0.03812</cdr:x>
      <cdr:y>0.28388</cdr:y>
    </cdr:from>
    <cdr:to>
      <cdr:x>0.65692</cdr:x>
      <cdr:y>0.64461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912" y="1235263"/>
          <a:ext cx="6037258" cy="15696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342900" indent="-342900">
            <a:buAutoNum type="alphaLcParenR"/>
          </a:pP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Airport</a:t>
          </a:r>
        </a:p>
        <a:p xmlns:a="http://schemas.openxmlformats.org/drawingml/2006/main">
          <a:pPr marL="342900" indent="-342900">
            <a:buAutoNum type="alphaLcParenR"/>
          </a:pP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Kent Student Center</a:t>
          </a:r>
        </a:p>
        <a:p xmlns:a="http://schemas.openxmlformats.org/drawingml/2006/main">
          <a:pPr marL="342900" indent="-342900">
            <a:buFontTx/>
            <a:buAutoNum type="alphaLcParenR"/>
          </a:pP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Ice Arena</a:t>
          </a:r>
        </a:p>
        <a:p xmlns:a="http://schemas.openxmlformats.org/drawingml/2006/main">
          <a:pPr marL="342900" indent="-342900">
            <a:buFontTx/>
            <a:buAutoNum type="alphaLcParenR"/>
          </a:pP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 Health Services</a:t>
          </a:r>
        </a:p>
      </cdr:txBody>
    </cdr:sp>
  </cdr:relSizeAnchor>
  <cdr:relSizeAnchor xmlns:cdr="http://schemas.openxmlformats.org/drawingml/2006/chartDrawing">
    <cdr:from>
      <cdr:x>0.03807</cdr:x>
      <cdr:y>0.09812</cdr:y>
    </cdr:from>
    <cdr:to>
      <cdr:x>1</cdr:x>
      <cdr:y>0.20422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371426" y="426953"/>
          <a:ext cx="938497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Which of these Auxiliary units has the largest annual expense? </a:t>
          </a:r>
          <a:endParaRPr lang="en-US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0.34027</cdr:x>
      <cdr:y>0.93293</cdr:y>
    </cdr:from>
    <cdr:to>
      <cdr:x>0.58634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8157" y="4059508"/>
          <a:ext cx="2587557" cy="291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400" b="1" dirty="0"/>
        </a:p>
        <a:p xmlns:a="http://schemas.openxmlformats.org/drawingml/2006/main">
          <a:endParaRPr lang="en-US" sz="1400" b="1" dirty="0"/>
        </a:p>
      </cdr:txBody>
    </cdr:sp>
  </cdr:relSizeAnchor>
  <cdr:relSizeAnchor xmlns:cdr="http://schemas.openxmlformats.org/drawingml/2006/chartDrawing">
    <cdr:from>
      <cdr:x>0</cdr:x>
      <cdr:y>0.13344</cdr:y>
    </cdr:from>
    <cdr:to>
      <cdr:x>0.6188</cdr:x>
      <cdr:y>0.38807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580643"/>
          <a:ext cx="6037258" cy="11079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d) </a:t>
          </a:r>
          <a:r>
            <a: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 Health Services</a:t>
          </a:r>
        </a:p>
        <a:p xmlns:a="http://schemas.openxmlformats.org/drawingml/2006/main">
          <a:r>
            <a: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  <a:p xmlns:a="http://schemas.openxmlformats.org/drawingml/2006/main">
          <a:r>
            <a: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FY20: $5.4 mil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0.34027</cdr:x>
      <cdr:y>0.93293</cdr:y>
    </cdr:from>
    <cdr:to>
      <cdr:x>0.58634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8157" y="4059508"/>
          <a:ext cx="2587557" cy="291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400" b="1" dirty="0"/>
        </a:p>
        <a:p xmlns:a="http://schemas.openxmlformats.org/drawingml/2006/main">
          <a:endParaRPr lang="en-US" sz="1400" b="1" dirty="0"/>
        </a:p>
      </cdr:txBody>
    </cdr:sp>
  </cdr:relSizeAnchor>
  <cdr:relSizeAnchor xmlns:cdr="http://schemas.openxmlformats.org/drawingml/2006/chartDrawing">
    <cdr:from>
      <cdr:x>0.03807</cdr:x>
      <cdr:y>0.09812</cdr:y>
    </cdr:from>
    <cdr:to>
      <cdr:x>1</cdr:x>
      <cdr:y>0.28909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371426" y="426953"/>
          <a:ext cx="938497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The Stark campus is the largest in terms of revenue. Which Regional Campus is </a:t>
          </a:r>
          <a:r>
            <a:rPr lang="en-US" sz="2400" b="1" u="sng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second</a:t>
          </a:r>
          <a:r>
            <a:rPr lang="en-US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largest? </a:t>
          </a:r>
          <a:endParaRPr lang="en-US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0.03812</cdr:x>
      <cdr:y>0.34118</cdr:y>
    </cdr:from>
    <cdr:to>
      <cdr:x>0.46307</cdr:x>
      <cdr:y>0.78296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1ED9797-6B9F-4317-BD24-C3C8653E1BFA}"/>
            </a:ext>
          </a:extLst>
        </cdr:cNvPr>
        <cdr:cNvSpPr txBox="1"/>
      </cdr:nvSpPr>
      <cdr:spPr>
        <a:xfrm xmlns:a="http://schemas.openxmlformats.org/drawingml/2006/main">
          <a:off x="371912" y="1484607"/>
          <a:ext cx="4145973" cy="1922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a.) Stark</a:t>
          </a:r>
        </a:p>
        <a:p xmlns:a="http://schemas.openxmlformats.org/drawingml/2006/main"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b.) East Liverpool</a:t>
          </a:r>
        </a:p>
        <a:p xmlns:a="http://schemas.openxmlformats.org/drawingml/2006/main"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c.) Trumbull</a:t>
          </a:r>
        </a:p>
        <a:p xmlns:a="http://schemas.openxmlformats.org/drawingml/2006/main"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d.) Tuscarawas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0.34027</cdr:x>
      <cdr:y>0.93293</cdr:y>
    </cdr:from>
    <cdr:to>
      <cdr:x>0.58634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8157" y="4059508"/>
          <a:ext cx="2587557" cy="291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400" b="1" dirty="0"/>
        </a:p>
        <a:p xmlns:a="http://schemas.openxmlformats.org/drawingml/2006/main">
          <a:endParaRPr lang="en-US" sz="1400" b="1" dirty="0"/>
        </a:p>
      </cdr:txBody>
    </cdr:sp>
  </cdr:relSizeAnchor>
  <cdr:relSizeAnchor xmlns:cdr="http://schemas.openxmlformats.org/drawingml/2006/chartDrawing">
    <cdr:from>
      <cdr:x>0</cdr:x>
      <cdr:y>0.04025</cdr:y>
    </cdr:from>
    <cdr:to>
      <cdr:x>0.38628</cdr:x>
      <cdr:y>0.5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-1685393" y="177394"/>
          <a:ext cx="3780225" cy="20265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d) 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Tuscarawas </a:t>
          </a:r>
        </a:p>
        <a:p xmlns:a="http://schemas.openxmlformats.org/drawingml/2006/main">
          <a:endParaRPr lang="en-US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FY20: $16 mil</a:t>
          </a:r>
        </a:p>
        <a:p xmlns:a="http://schemas.openxmlformats.org/drawingml/2006/main">
          <a:endParaRPr lang="en-US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0.26382</cdr:x>
      <cdr:y>0</cdr:y>
    </cdr:from>
    <cdr:to>
      <cdr:x>1</cdr:x>
      <cdr:y>1</cdr:y>
    </cdr:to>
    <cdr:pic>
      <cdr:nvPicPr>
        <cdr:cNvPr id="6" name="Picture 5" descr="A picture containing sky, outdoor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1D6DB63C-82C6-4CBF-A459-2D190CF2ED83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458" r="17731"/>
        <a:stretch xmlns:a="http://schemas.openxmlformats.org/drawingml/2006/main"/>
      </cdr:blipFill>
      <cdr:spPr>
        <a:xfrm xmlns:a="http://schemas.openxmlformats.org/drawingml/2006/main">
          <a:off x="2581786" y="0"/>
          <a:ext cx="7204385" cy="4407810"/>
        </a:xfrm>
        <a:prstGeom xmlns:a="http://schemas.openxmlformats.org/drawingml/2006/main" prst="snip2Diag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0.3248</cdr:x>
      <cdr:y>0.24345</cdr:y>
    </cdr:from>
    <cdr:to>
      <cdr:x>0.57086</cdr:x>
      <cdr:y>0.31052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15426" y="1116192"/>
          <a:ext cx="2587468" cy="307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Total Regional Campus Revenues Equal $105.5M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B4C9A-8023-2D40-A6E6-BD016CB1E7D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876C-D639-D148-8687-D84C95E0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7BA9C-C13B-C941-82A5-2AA33B4473CE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CE1D9-36F2-B84D-A38F-999A8359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48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62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9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3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36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56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27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60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F4772-2FDC-41F4-AD67-CB0D84E391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97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F4772-2FDC-41F4-AD67-CB0D84E391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24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5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32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5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89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43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11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56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16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29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09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0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19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35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4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2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8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46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6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4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927" y="758283"/>
            <a:ext cx="4767239" cy="477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89782"/>
            <a:ext cx="9144000" cy="1088528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78310"/>
            <a:ext cx="9144000" cy="103540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700" y="2166290"/>
            <a:ext cx="2491740" cy="2414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344B-EC26-5744-AC76-D8CA586C9B04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F515-9089-4647-A15F-41AF70C5A341}" type="datetime1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18E-BC0A-FA47-B948-E7696B7A692B}" type="datetime1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41" y="0"/>
            <a:ext cx="11938658" cy="59842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805" y="6244525"/>
            <a:ext cx="7757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047" y="6051790"/>
            <a:ext cx="1769350" cy="520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4525"/>
            <a:ext cx="1221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9CEB8D-B9A4-7249-A618-1FFCB6E3C71A}" type="datetime1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675062"/>
            <a:ext cx="10209790" cy="188163"/>
          </a:xfrm>
          <a:prstGeom prst="rect">
            <a:avLst/>
          </a:pr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9817768" y="6675062"/>
            <a:ext cx="2374232" cy="188163"/>
          </a:xfrm>
          <a:custGeom>
            <a:avLst/>
            <a:gdLst>
              <a:gd name="connsiteX0" fmla="*/ 2670314 w 2683566"/>
              <a:gd name="connsiteY0" fmla="*/ 165653 h 165653"/>
              <a:gd name="connsiteX1" fmla="*/ 165653 w 2683566"/>
              <a:gd name="connsiteY1" fmla="*/ 165653 h 165653"/>
              <a:gd name="connsiteX2" fmla="*/ 0 w 2683566"/>
              <a:gd name="connsiteY2" fmla="*/ 0 h 165653"/>
              <a:gd name="connsiteX3" fmla="*/ 2683566 w 2683566"/>
              <a:gd name="connsiteY3" fmla="*/ 0 h 165653"/>
              <a:gd name="connsiteX4" fmla="*/ 2670314 w 2683566"/>
              <a:gd name="connsiteY4" fmla="*/ 165653 h 16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566" h="165653">
                <a:moveTo>
                  <a:pt x="2670314" y="165653"/>
                </a:moveTo>
                <a:lnTo>
                  <a:pt x="165653" y="165653"/>
                </a:lnTo>
                <a:lnTo>
                  <a:pt x="0" y="0"/>
                </a:lnTo>
                <a:lnTo>
                  <a:pt x="2683566" y="0"/>
                </a:lnTo>
                <a:lnTo>
                  <a:pt x="2670314" y="16565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ADD57-E8E8-6F45-AC05-E272920E2EB0}"/>
              </a:ext>
            </a:extLst>
          </p:cNvPr>
          <p:cNvSpPr txBox="1"/>
          <p:nvPr userDrawn="1"/>
        </p:nvSpPr>
        <p:spPr>
          <a:xfrm>
            <a:off x="149629" y="6244525"/>
            <a:ext cx="688571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479BDA1F-085D-3742-BB72-CE0249E0F669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2" r:id="rId4"/>
    <p:sldLayoutId id="2147483652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730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1" kern="1200">
          <a:solidFill>
            <a:srgbClr val="0730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t.edu/controller/banner-finance-training-guide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kent.edu/budget/financial-traini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539E-1D85-4EA2-8686-1709EB6D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Operating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BED0-A75A-4F35-BF97-1901F6A23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Revenues</a:t>
            </a:r>
          </a:p>
          <a:p>
            <a:pPr lvl="1"/>
            <a:r>
              <a:rPr lang="en-US" sz="2400" dirty="0"/>
              <a:t>Enrollment</a:t>
            </a:r>
          </a:p>
          <a:p>
            <a:pPr lvl="1"/>
            <a:r>
              <a:rPr lang="en-US" sz="2400" dirty="0"/>
              <a:t>Tuition and Fees</a:t>
            </a:r>
          </a:p>
          <a:p>
            <a:pPr lvl="1"/>
            <a:r>
              <a:rPr lang="en-US" sz="2400" dirty="0"/>
              <a:t>State Share of Instruction (SSI)</a:t>
            </a:r>
          </a:p>
          <a:p>
            <a:pPr lvl="1"/>
            <a:r>
              <a:rPr lang="en-US" sz="2400" dirty="0"/>
              <a:t>Auxiliaries</a:t>
            </a:r>
          </a:p>
          <a:p>
            <a:pPr lvl="1"/>
            <a:r>
              <a:rPr lang="en-US" sz="2400" dirty="0"/>
              <a:t>Investment Income</a:t>
            </a:r>
          </a:p>
          <a:p>
            <a:r>
              <a:rPr lang="en-US" sz="2800" dirty="0"/>
              <a:t>Expenses</a:t>
            </a:r>
          </a:p>
          <a:p>
            <a:pPr lvl="1"/>
            <a:r>
              <a:rPr lang="en-US" sz="2400" dirty="0"/>
              <a:t>Salaries and Wages</a:t>
            </a:r>
          </a:p>
          <a:p>
            <a:pPr lvl="1"/>
            <a:r>
              <a:rPr lang="en-US" sz="2400" dirty="0"/>
              <a:t>Benefits</a:t>
            </a:r>
          </a:p>
          <a:p>
            <a:pPr lvl="1"/>
            <a:r>
              <a:rPr lang="en-US" sz="2400" dirty="0"/>
              <a:t>Scholarships</a:t>
            </a:r>
          </a:p>
          <a:p>
            <a:pPr lvl="1"/>
            <a:r>
              <a:rPr lang="en-US" sz="2400" dirty="0"/>
              <a:t>Operations </a:t>
            </a:r>
          </a:p>
          <a:p>
            <a:pPr lvl="1"/>
            <a:r>
              <a:rPr lang="en-US" sz="2400" dirty="0"/>
              <a:t>Other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7B7E1-3155-43FF-8269-C47D61B7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B71F3-B8CB-4C41-AAAA-B81C79F3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ADAA-9645-4FDF-96E8-B16CE4EE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077" y="415240"/>
            <a:ext cx="10515600" cy="4627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Fiscal Year 2021 Budgeted Unrestricted Revenues </a:t>
            </a:r>
          </a:p>
        </p:txBody>
      </p:sp>
      <p:graphicFrame>
        <p:nvGraphicFramePr>
          <p:cNvPr id="9" name="Content Placeholder 8" descr="Pie Chart of Unrestricted revenue for Kent State">
            <a:extLst>
              <a:ext uri="{FF2B5EF4-FFF2-40B4-BE49-F238E27FC236}">
                <a16:creationId xmlns:a16="http://schemas.microsoft.com/office/drawing/2014/main" id="{8B43ABE2-A5EA-4215-9B4A-4BF638E6550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1834092"/>
              </p:ext>
            </p:extLst>
          </p:nvPr>
        </p:nvGraphicFramePr>
        <p:xfrm>
          <a:off x="838200" y="1328426"/>
          <a:ext cx="10935477" cy="528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lternate Process 6" descr="Total Revenue 595150639">
            <a:extLst>
              <a:ext uri="{FF2B5EF4-FFF2-40B4-BE49-F238E27FC236}">
                <a16:creationId xmlns:a16="http://schemas.microsoft.com/office/drawing/2014/main" id="{78AC4257-B3A8-D141-949C-B94AAC18D479}"/>
              </a:ext>
            </a:extLst>
          </p:cNvPr>
          <p:cNvSpPr/>
          <p:nvPr/>
        </p:nvSpPr>
        <p:spPr>
          <a:xfrm>
            <a:off x="9846709" y="1026053"/>
            <a:ext cx="2039766" cy="138395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9180E-BD29-BC4B-BAC2-FF47B77C5B12}"/>
              </a:ext>
            </a:extLst>
          </p:cNvPr>
          <p:cNvSpPr txBox="1"/>
          <p:nvPr/>
        </p:nvSpPr>
        <p:spPr>
          <a:xfrm>
            <a:off x="10086370" y="1285252"/>
            <a:ext cx="15604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Total </a:t>
            </a:r>
          </a:p>
          <a:p>
            <a:pPr algn="ctr"/>
            <a:r>
              <a:rPr lang="en-US" b="1" dirty="0"/>
              <a:t>Revenues</a:t>
            </a:r>
          </a:p>
          <a:p>
            <a:pPr algn="ctr"/>
            <a:r>
              <a:rPr lang="en-US" b="1" dirty="0"/>
              <a:t>$595,150,639</a:t>
            </a:r>
          </a:p>
        </p:txBody>
      </p:sp>
    </p:spTree>
    <p:extLst>
      <p:ext uri="{BB962C8B-B14F-4D97-AF65-F5344CB8AC3E}">
        <p14:creationId xmlns:p14="http://schemas.microsoft.com/office/powerpoint/2010/main" val="318651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16A9-3432-4BE4-9DDE-72CC2527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Funding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638D1-56DC-4AC6-A0B8-C63552F1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F515-9089-4647-A15F-41AF70C5A341}" type="datetime1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7DB78-0E97-4039-94CE-5413BB34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0ECE1E-56D2-4259-9D68-44754C36D0F7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Unrestricted Funds: </a:t>
            </a:r>
            <a:r>
              <a:rPr lang="en-US" sz="2800" b="0" dirty="0"/>
              <a:t>operating sources.</a:t>
            </a:r>
          </a:p>
          <a:p>
            <a:pPr lvl="1"/>
            <a:r>
              <a:rPr lang="en-US" sz="2400" dirty="0"/>
              <a:t>Educational &amp; General; Auxiliary Enterprises</a:t>
            </a:r>
          </a:p>
          <a:p>
            <a:r>
              <a:rPr lang="en-US" sz="2800" dirty="0"/>
              <a:t>Restricted Funds: </a:t>
            </a:r>
            <a:r>
              <a:rPr lang="en-US" sz="2800" b="0" dirty="0"/>
              <a:t>grants from external sources for operations.</a:t>
            </a:r>
          </a:p>
          <a:p>
            <a:pPr lvl="1"/>
            <a:r>
              <a:rPr lang="en-US" sz="2400" dirty="0"/>
              <a:t>Educational &amp; General; Auxiliary Enterprises</a:t>
            </a:r>
          </a:p>
          <a:p>
            <a:r>
              <a:rPr lang="en-US" sz="2800" dirty="0"/>
              <a:t>Loan Funds: </a:t>
            </a:r>
            <a:r>
              <a:rPr lang="en-US" sz="2800" b="0" dirty="0"/>
              <a:t>operate on a revolving basis to provide loans to students.</a:t>
            </a:r>
          </a:p>
          <a:p>
            <a:r>
              <a:rPr lang="en-US" sz="2800" dirty="0"/>
              <a:t>Endowment Funds: </a:t>
            </a:r>
            <a:r>
              <a:rPr lang="en-US" sz="2800" b="0" dirty="0"/>
              <a:t>funds received with specific donor or grantor-imposed restrictions.</a:t>
            </a:r>
          </a:p>
          <a:p>
            <a:r>
              <a:rPr lang="en-US" sz="2800" dirty="0"/>
              <a:t>Plant Funds: </a:t>
            </a:r>
            <a:r>
              <a:rPr lang="en-US" sz="2800" b="0" dirty="0"/>
              <a:t>capital expenses including debt service.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1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61D3-5DCC-5948-98A8-57E7F292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13" y="15640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Kent State University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Historical State Share of Instruction (SSI)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9A6CD1-7265-E14D-846A-CFA36B988CF2}"/>
              </a:ext>
            </a:extLst>
          </p:cNvPr>
          <p:cNvSpPr/>
          <p:nvPr/>
        </p:nvSpPr>
        <p:spPr>
          <a:xfrm>
            <a:off x="3397963" y="5889320"/>
            <a:ext cx="697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Note:   Revenues includes all campuses, auxiliaries, unrestricted and restricted funds.  Sources of revenues include tuition and fees, state appropriations, investment gains and losses, sales and services, grants and contracts.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aphicFrame>
        <p:nvGraphicFramePr>
          <p:cNvPr id="8" name="Chart 7" descr="Graph of KSU share of SSI 2012-2019">
            <a:extLst>
              <a:ext uri="{FF2B5EF4-FFF2-40B4-BE49-F238E27FC236}">
                <a16:creationId xmlns:a16="http://schemas.microsoft.com/office/drawing/2014/main" id="{69001ABC-3C9F-0F44-9D44-3952076DA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151707"/>
              </p:ext>
            </p:extLst>
          </p:nvPr>
        </p:nvGraphicFramePr>
        <p:xfrm>
          <a:off x="3397963" y="1490207"/>
          <a:ext cx="7841973" cy="439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id="{9DC59AFE-6266-CE44-A188-35A158A2B921}"/>
              </a:ext>
            </a:extLst>
          </p:cNvPr>
          <p:cNvSpPr/>
          <p:nvPr/>
        </p:nvSpPr>
        <p:spPr>
          <a:xfrm>
            <a:off x="407504" y="1690688"/>
            <a:ext cx="2415209" cy="4102810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 of degree and course completion performance, coupled with recent increases in state appropriations, SSI has steadily increased over the past eight fiscal years, from 17% to 23% of operating revenue.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5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ADAA-9645-4FDF-96E8-B16CE4EE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454" y="306129"/>
            <a:ext cx="10515600" cy="4627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Fiscal Year 2021 Budgeted Unrestricted Expenditures </a:t>
            </a:r>
          </a:p>
        </p:txBody>
      </p:sp>
      <p:graphicFrame>
        <p:nvGraphicFramePr>
          <p:cNvPr id="9" name="Content Placeholder 8" descr="Pie Chart of KSU Expenditure for 2021">
            <a:extLst>
              <a:ext uri="{FF2B5EF4-FFF2-40B4-BE49-F238E27FC236}">
                <a16:creationId xmlns:a16="http://schemas.microsoft.com/office/drawing/2014/main" id="{8B43ABE2-A5EA-4215-9B4A-4BF638E6550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9236206"/>
              </p:ext>
            </p:extLst>
          </p:nvPr>
        </p:nvGraphicFramePr>
        <p:xfrm>
          <a:off x="1035907" y="951470"/>
          <a:ext cx="10928695" cy="547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760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B1CF-F325-4E95-AE3E-EB8D1CA8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 Structure and Campus Units</a:t>
            </a:r>
          </a:p>
        </p:txBody>
      </p:sp>
      <p:pic>
        <p:nvPicPr>
          <p:cNvPr id="7" name="Content Placeholder 6" descr="Schoolhouse">
            <a:extLst>
              <a:ext uri="{FF2B5EF4-FFF2-40B4-BE49-F238E27FC236}">
                <a16:creationId xmlns:a16="http://schemas.microsoft.com/office/drawing/2014/main" id="{C1C5F037-8480-497E-8A93-F888679B1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8273" y="831273"/>
            <a:ext cx="5195454" cy="519545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5704D-F5F2-4F92-9B71-4B6255F6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C3A0D-82E7-464B-9ADC-2A8AD068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2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6FA8-9F18-4767-A4CF-59F98D4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Responsibility Center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984DB-DBAE-418B-A270-703E8013A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On </a:t>
            </a:r>
            <a:r>
              <a:rPr lang="en-US" dirty="0"/>
              <a:t>July 1, 2009</a:t>
            </a:r>
            <a:r>
              <a:rPr lang="en-US" b="0" dirty="0"/>
              <a:t>, Kent State changed its budget allocation process to a Responsibility Center Management (RCM) model. </a:t>
            </a:r>
          </a:p>
          <a:p>
            <a:r>
              <a:rPr lang="en-US" b="0" dirty="0"/>
              <a:t>RCM is a decentralized approach to budgeting which transfers revenues to areas experiencing growth and encourages entrepreneurial activities, e.g., new programs and services. </a:t>
            </a:r>
          </a:p>
          <a:p>
            <a:r>
              <a:rPr lang="en-US" b="0" dirty="0"/>
              <a:t>This budget model enables the university to build on its success by making it easier to invest in our academic programs and services.</a:t>
            </a:r>
          </a:p>
          <a:p>
            <a:r>
              <a:rPr lang="en-US" b="0" dirty="0"/>
              <a:t>More information can be found on the UBO website at </a:t>
            </a:r>
            <a:r>
              <a:rPr lang="en-US" dirty="0"/>
              <a:t>kent.edu/budget/responsibility-center-management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59E3E-6B29-45BE-9EF3-6BB19B02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942BB-BE59-4182-AFBD-625789249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85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809" y="314093"/>
            <a:ext cx="6050382" cy="8683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RCM Expenses By College</a:t>
            </a:r>
          </a:p>
        </p:txBody>
      </p:sp>
      <p:graphicFrame>
        <p:nvGraphicFramePr>
          <p:cNvPr id="5" name="Content Placeholder 5" descr="Graph of expenses by colleg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391524"/>
              </p:ext>
            </p:extLst>
          </p:nvPr>
        </p:nvGraphicFramePr>
        <p:xfrm>
          <a:off x="838200" y="118245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2517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753" y="255467"/>
            <a:ext cx="10743943" cy="55185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Expenses By Division (excluding Central Admin)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7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07D1388F-1E33-4A0F-A6C1-2AC57F8F47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53" y="943345"/>
            <a:ext cx="10743943" cy="485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09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366"/>
            <a:ext cx="10515600" cy="1118985"/>
          </a:xfrm>
        </p:spPr>
        <p:txBody>
          <a:bodyPr/>
          <a:lstStyle/>
          <a:p>
            <a:pPr algn="ctr"/>
            <a:r>
              <a:rPr lang="en-US" dirty="0"/>
              <a:t>Pop Question!</a:t>
            </a:r>
          </a:p>
        </p:txBody>
      </p:sp>
      <p:graphicFrame>
        <p:nvGraphicFramePr>
          <p:cNvPr id="7" name="Content Placeholder 5" descr="Pop questi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885389"/>
              </p:ext>
            </p:extLst>
          </p:nvPr>
        </p:nvGraphicFramePr>
        <p:xfrm>
          <a:off x="1031846" y="1399836"/>
          <a:ext cx="975639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79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986115"/>
            <a:ext cx="9144000" cy="688259"/>
          </a:xfrm>
        </p:spPr>
        <p:txBody>
          <a:bodyPr>
            <a:noAutofit/>
          </a:bodyPr>
          <a:lstStyle/>
          <a:p>
            <a:r>
              <a:rPr lang="en-US" sz="3200" dirty="0"/>
              <a:t>University Budget Fundamentals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035861"/>
            <a:ext cx="9144000" cy="424427"/>
          </a:xfrm>
        </p:spPr>
        <p:txBody>
          <a:bodyPr/>
          <a:lstStyle/>
          <a:p>
            <a:r>
              <a:rPr lang="en-US" dirty="0"/>
              <a:t>Presented by the University Budget Office</a:t>
            </a:r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366"/>
            <a:ext cx="10515600" cy="1118985"/>
          </a:xfrm>
        </p:spPr>
        <p:txBody>
          <a:bodyPr/>
          <a:lstStyle/>
          <a:p>
            <a:pPr algn="ctr"/>
            <a:r>
              <a:rPr lang="en-US" dirty="0"/>
              <a:t>Pop Question!</a:t>
            </a:r>
          </a:p>
        </p:txBody>
      </p:sp>
      <p:graphicFrame>
        <p:nvGraphicFramePr>
          <p:cNvPr id="7" name="Content Placeholder 5" descr="Pop question answer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643898"/>
              </p:ext>
            </p:extLst>
          </p:nvPr>
        </p:nvGraphicFramePr>
        <p:xfrm>
          <a:off x="1031846" y="1399836"/>
          <a:ext cx="975639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DeWeese Health Center containing outdoor, tree, grass, building&#10;&#10;">
            <a:extLst>
              <a:ext uri="{FF2B5EF4-FFF2-40B4-BE49-F238E27FC236}">
                <a16:creationId xmlns:a16="http://schemas.microsoft.com/office/drawing/2014/main" id="{1FBD0A15-9241-4866-AE2D-E38823EE01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683" y="1468320"/>
            <a:ext cx="6518860" cy="4351339"/>
          </a:xfrm>
          <a:prstGeom prst="snip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1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481" y="456879"/>
            <a:ext cx="7409037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Expenses By Auxiliary (Before Transfers)</a:t>
            </a:r>
          </a:p>
        </p:txBody>
      </p:sp>
      <p:graphicFrame>
        <p:nvGraphicFramePr>
          <p:cNvPr id="6" name="Content Placeholder 5" descr="Graph of expenses by auxiliary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529924"/>
              </p:ext>
            </p:extLst>
          </p:nvPr>
        </p:nvGraphicFramePr>
        <p:xfrm>
          <a:off x="1003299" y="1325241"/>
          <a:ext cx="10185400" cy="4846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76EDFDFF-BF7B-498B-B6B0-D3D89EBA2CDD}"/>
              </a:ext>
            </a:extLst>
          </p:cNvPr>
          <p:cNvSpPr txBox="1"/>
          <p:nvPr/>
        </p:nvSpPr>
        <p:spPr>
          <a:xfrm>
            <a:off x="3820940" y="6081252"/>
            <a:ext cx="2627051" cy="3198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Total Auxiliary Expenses (Before Transfers) $80M</a:t>
            </a:r>
          </a:p>
        </p:txBody>
      </p:sp>
    </p:spTree>
    <p:extLst>
      <p:ext uri="{BB962C8B-B14F-4D97-AF65-F5344CB8AC3E}">
        <p14:creationId xmlns:p14="http://schemas.microsoft.com/office/powerpoint/2010/main" val="3289460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6972"/>
            <a:ext cx="10515600" cy="1118985"/>
          </a:xfrm>
        </p:spPr>
        <p:txBody>
          <a:bodyPr/>
          <a:lstStyle/>
          <a:p>
            <a:pPr algn="ctr"/>
            <a:r>
              <a:rPr lang="en-US" dirty="0"/>
              <a:t>Pop Question!</a:t>
            </a:r>
          </a:p>
        </p:txBody>
      </p:sp>
      <p:graphicFrame>
        <p:nvGraphicFramePr>
          <p:cNvPr id="7" name="Content Placeholder 5" descr="Pop questi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536771"/>
              </p:ext>
            </p:extLst>
          </p:nvPr>
        </p:nvGraphicFramePr>
        <p:xfrm>
          <a:off x="1031846" y="1399836"/>
          <a:ext cx="975639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270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6972"/>
            <a:ext cx="10515600" cy="1118985"/>
          </a:xfrm>
        </p:spPr>
        <p:txBody>
          <a:bodyPr/>
          <a:lstStyle/>
          <a:p>
            <a:pPr algn="ctr"/>
            <a:r>
              <a:rPr lang="en-US"/>
              <a:t>Pop Question!</a:t>
            </a:r>
            <a:endParaRPr lang="en-US" dirty="0"/>
          </a:p>
        </p:txBody>
      </p:sp>
      <p:graphicFrame>
        <p:nvGraphicFramePr>
          <p:cNvPr id="7" name="Content Placeholder 5" descr="Pop question answer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444562"/>
              </p:ext>
            </p:extLst>
          </p:nvPr>
        </p:nvGraphicFramePr>
        <p:xfrm>
          <a:off x="1153393" y="1565957"/>
          <a:ext cx="10515600" cy="4407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815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978" y="373413"/>
            <a:ext cx="6424961" cy="891246"/>
          </a:xfrm>
        </p:spPr>
        <p:txBody>
          <a:bodyPr/>
          <a:lstStyle/>
          <a:p>
            <a:r>
              <a:rPr lang="en-US" dirty="0"/>
              <a:t>Revenues By Regional Campus</a:t>
            </a:r>
          </a:p>
        </p:txBody>
      </p:sp>
      <p:graphicFrame>
        <p:nvGraphicFramePr>
          <p:cNvPr id="6" name="Content Placeholder 5" descr="Graph of revenue by regional campu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949782"/>
              </p:ext>
            </p:extLst>
          </p:nvPr>
        </p:nvGraphicFramePr>
        <p:xfrm>
          <a:off x="956734" y="1262209"/>
          <a:ext cx="10515600" cy="458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301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7429D-32D4-4317-87D4-6D535D0B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do I fit in and how do I contribute?</a:t>
            </a:r>
          </a:p>
        </p:txBody>
      </p:sp>
      <p:pic>
        <p:nvPicPr>
          <p:cNvPr id="7" name="Content Placeholder 6" descr="Questions">
            <a:extLst>
              <a:ext uri="{FF2B5EF4-FFF2-40B4-BE49-F238E27FC236}">
                <a16:creationId xmlns:a16="http://schemas.microsoft.com/office/drawing/2014/main" id="{93B9CB4A-0B78-4A16-8412-706B1AD85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1612" y="1284612"/>
            <a:ext cx="4288775" cy="42887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4371F-0D80-4809-9127-45B62EC2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2405E-DE96-4CF0-BBEE-F860186D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06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Role in the Broader Kent State Financial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F2942B-C9E2-42CD-A6F5-CE972F1A06D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Review your unit's financial data and keep it up-to-date.</a:t>
            </a:r>
          </a:p>
          <a:p>
            <a:pPr lvl="1"/>
            <a:r>
              <a:rPr lang="en-US" sz="2400" dirty="0"/>
              <a:t>Cognos reports available on the 5</a:t>
            </a:r>
            <a:r>
              <a:rPr lang="en-US" sz="2400" baseline="30000" dirty="0"/>
              <a:t>th</a:t>
            </a:r>
            <a:r>
              <a:rPr lang="en-US" sz="2400" dirty="0"/>
              <a:t> working day of the month.</a:t>
            </a:r>
          </a:p>
          <a:p>
            <a:r>
              <a:rPr lang="en-US" sz="2800" dirty="0"/>
              <a:t>Perform annual position clean-up.</a:t>
            </a:r>
          </a:p>
          <a:p>
            <a:pPr lvl="1"/>
            <a:r>
              <a:rPr lang="en-US" sz="2400" dirty="0"/>
              <a:t>Notify UBO of vacant/unused positions for deactivation.</a:t>
            </a:r>
          </a:p>
          <a:p>
            <a:r>
              <a:rPr lang="en-US" sz="2800" dirty="0"/>
              <a:t>Review unit budgets and adjust based on priorities, funding and spending.</a:t>
            </a:r>
          </a:p>
          <a:p>
            <a:pPr lvl="1"/>
            <a:r>
              <a:rPr lang="en-US" sz="2400" dirty="0"/>
              <a:t>Submit changes to UBO via budget revisions.</a:t>
            </a:r>
          </a:p>
          <a:p>
            <a:r>
              <a:rPr lang="en-US" sz="2800" dirty="0"/>
              <a:t>Forecast for your area.</a:t>
            </a:r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Services Provided by the UBO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 descr="services provided by UBO">
            <a:extLst>
              <a:ext uri="{FF2B5EF4-FFF2-40B4-BE49-F238E27FC236}">
                <a16:creationId xmlns:a16="http://schemas.microsoft.com/office/drawing/2014/main" id="{C2F2942B-C9E2-42CD-A6F5-CE972F1A06D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16EE5A-58D6-4ABC-9B7A-AAFC3AB74D42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Provide financial data and reports to the university.</a:t>
            </a:r>
          </a:p>
          <a:p>
            <a:r>
              <a:rPr lang="en-US" sz="2800" dirty="0"/>
              <a:t>Provide insight on budget functions and university financial policy.</a:t>
            </a:r>
          </a:p>
          <a:p>
            <a:r>
              <a:rPr lang="en-US" sz="2800" dirty="0"/>
              <a:t>Financial Modeling.</a:t>
            </a:r>
          </a:p>
          <a:p>
            <a:r>
              <a:rPr lang="en-US" sz="2800" dirty="0"/>
              <a:t>Facilitate agreements within the university system or agreements with outside entities. </a:t>
            </a:r>
          </a:p>
          <a:p>
            <a:r>
              <a:rPr lang="en-US" sz="2800" dirty="0"/>
              <a:t>Provide financial training.</a:t>
            </a:r>
            <a:endParaRPr lang="en-US" sz="2400" dirty="0"/>
          </a:p>
          <a:p>
            <a:pPr lvl="2"/>
            <a:endParaRPr lang="en-US" sz="2200" dirty="0"/>
          </a:p>
          <a:p>
            <a:pPr lvl="2"/>
            <a:endParaRPr lang="en-US" sz="22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5994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E54A-E7A6-4848-9B64-AAE9D44D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 Listservs and Financial Trainings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D9F37-BAFD-4256-934C-8507A3F4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7FFADC-A09B-47C8-9716-CF487EE5DD01}"/>
              </a:ext>
            </a:extLst>
          </p:cNvPr>
          <p:cNvSpPr txBox="1">
            <a:spLocks/>
          </p:cNvSpPr>
          <p:nvPr/>
        </p:nvSpPr>
        <p:spPr>
          <a:xfrm>
            <a:off x="1023886" y="187615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Contact the University Budget Office to be added to the appropriate budget listserv.</a:t>
            </a:r>
          </a:p>
          <a:p>
            <a:pPr lvl="1"/>
            <a:r>
              <a:rPr lang="en-US" sz="2400" dirty="0"/>
              <a:t>Email UBO at </a:t>
            </a:r>
            <a:r>
              <a:rPr lang="en-US" sz="2400" b="1" dirty="0"/>
              <a:t>university_budget@kent.edu</a:t>
            </a:r>
          </a:p>
          <a:p>
            <a:r>
              <a:rPr lang="en-US" sz="2800" dirty="0"/>
              <a:t>Banner Finance Training Guides</a:t>
            </a:r>
          </a:p>
          <a:p>
            <a:pPr lvl="1"/>
            <a:r>
              <a:rPr lang="en-US" sz="2400" dirty="0">
                <a:hlinkClick r:id="rId3"/>
              </a:rPr>
              <a:t>www.kent.edu/controller/banner-finance-training-guides</a:t>
            </a:r>
            <a:endParaRPr lang="en-US" sz="2400" dirty="0"/>
          </a:p>
          <a:p>
            <a:r>
              <a:rPr lang="en-US" sz="2800" dirty="0"/>
              <a:t>University Budget Office Trainings</a:t>
            </a:r>
          </a:p>
          <a:p>
            <a:pPr lvl="1"/>
            <a:r>
              <a:rPr lang="en-US" sz="2400" dirty="0">
                <a:hlinkClick r:id="rId4"/>
              </a:rPr>
              <a:t>www.kent.edu/budget/financial-training</a:t>
            </a:r>
            <a:r>
              <a:rPr lang="en-US" sz="2400" dirty="0"/>
              <a:t> </a:t>
            </a:r>
          </a:p>
          <a:p>
            <a:pPr lvl="1"/>
            <a:endParaRPr lang="en-US" sz="2400" b="1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7707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6210-A529-4225-9367-2AA057D6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Contact Us</a:t>
            </a:r>
          </a:p>
        </p:txBody>
      </p:sp>
      <p:pic>
        <p:nvPicPr>
          <p:cNvPr id="9" name="Picture 8" descr="Sunset over Kent campus">
            <a:extLst>
              <a:ext uri="{FF2B5EF4-FFF2-40B4-BE49-F238E27FC236}">
                <a16:creationId xmlns:a16="http://schemas.microsoft.com/office/drawing/2014/main" id="{EA00F21E-3051-46FE-AB9E-7CCB60BE06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58E8C-8F6C-4BCE-A610-75F6B3702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dirty="0"/>
              <a:t>Website: </a:t>
            </a:r>
            <a:r>
              <a:rPr lang="en-US" b="0" dirty="0"/>
              <a:t>www.kent.edu/budget</a:t>
            </a:r>
          </a:p>
          <a:p>
            <a:r>
              <a:rPr lang="en-US" dirty="0"/>
              <a:t>Office Location: </a:t>
            </a:r>
            <a:r>
              <a:rPr lang="en-US" b="0"/>
              <a:t>Suite 224, Schwartz </a:t>
            </a:r>
            <a:r>
              <a:rPr lang="en-US" b="0" dirty="0"/>
              <a:t>Center on the Kent campus.</a:t>
            </a:r>
          </a:p>
          <a:p>
            <a:r>
              <a:rPr lang="en-US" dirty="0"/>
              <a:t>Email: </a:t>
            </a:r>
            <a:r>
              <a:rPr lang="en-US" b="0" dirty="0"/>
              <a:t>university_budget@kent.edu</a:t>
            </a:r>
          </a:p>
          <a:p>
            <a:r>
              <a:rPr lang="en-US" dirty="0"/>
              <a:t>Phone: </a:t>
            </a:r>
            <a:r>
              <a:rPr lang="en-US" b="0" dirty="0"/>
              <a:t>330-672-3750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544F3-C8FA-4933-8195-C3F8D78E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0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C7616-AB81-4C8D-9218-58D7F5F5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UBO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7D0B3-5F3A-4EA2-8D0A-AF4BEFEA7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dirty="0"/>
              <a:t>The mission of the University Budget Office is to provide timely and accurate analysis of financial </a:t>
            </a:r>
            <a:r>
              <a:rPr lang="en-US" sz="3200" b="0"/>
              <a:t>data for Kent </a:t>
            </a:r>
            <a:r>
              <a:rPr lang="en-US" sz="3200" b="0" dirty="0"/>
              <a:t>State University. This information allows the university to maximize its management of resources and achieve strategic goals and priorities.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02A21-E3FF-43B0-BA6F-036EDE85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50189-E616-43EA-B97F-D65200E5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84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www.kent.edu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1222375" cy="365125"/>
          </a:xfrm>
        </p:spPr>
        <p:txBody>
          <a:bodyPr/>
          <a:lstStyle/>
          <a:p>
            <a:fld id="{3B6ABA31-734C-9645-AC11-784F18DD3D6B}" type="datetime1">
              <a:rPr lang="en-US" smtClean="0"/>
              <a:t>2/1/2021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2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539E-1D85-4EA2-8686-1709EB6D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University Budget Office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BED0-A75A-4F35-BF97-1901F6A23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University Budget Office (UBO) is primarily responsible for the following:  </a:t>
            </a:r>
          </a:p>
          <a:p>
            <a:r>
              <a:rPr lang="en-US" sz="2800" b="0" dirty="0"/>
              <a:t>Facilitating and overseeing the annual operating budget development process.</a:t>
            </a:r>
          </a:p>
          <a:p>
            <a:r>
              <a:rPr lang="en-US" sz="2800" b="0" dirty="0"/>
              <a:t>Assessing and monitoring fiscal performance.</a:t>
            </a:r>
          </a:p>
          <a:p>
            <a:r>
              <a:rPr lang="en-US" sz="2800" b="0" dirty="0"/>
              <a:t>Forecasting revenue and expenditures.</a:t>
            </a:r>
          </a:p>
          <a:p>
            <a:r>
              <a:rPr lang="en-US" sz="2800" b="0" dirty="0"/>
              <a:t>Providing analysis and ad hoc reports to meet special requests.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7B7E1-3155-43FF-8269-C47D61B7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B71F3-B8CB-4C41-AAAA-B81C79F3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972D-6FAB-4440-8387-90070082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Meet the Team!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EEF0F-5720-4706-A3CA-B42422412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0DAAE-903A-4284-88FE-136C1E93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22" descr="Photo Michael Johnson">
            <a:extLst>
              <a:ext uri="{FF2B5EF4-FFF2-40B4-BE49-F238E27FC236}">
                <a16:creationId xmlns:a16="http://schemas.microsoft.com/office/drawing/2014/main" id="{F7C98E5E-135B-420A-A9F1-1FA9B56BC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25" y="1542230"/>
            <a:ext cx="1642947" cy="2464420"/>
          </a:xfrm>
          <a:prstGeom prst="rect">
            <a:avLst/>
          </a:prstGeom>
        </p:spPr>
      </p:pic>
      <p:pic>
        <p:nvPicPr>
          <p:cNvPr id="25" name="Picture 24" descr="Photo Jennifer Piatt">
            <a:extLst>
              <a:ext uri="{FF2B5EF4-FFF2-40B4-BE49-F238E27FC236}">
                <a16:creationId xmlns:a16="http://schemas.microsoft.com/office/drawing/2014/main" id="{8352EA14-57C1-4139-8895-0F1F778E6C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828" y="1503185"/>
            <a:ext cx="1642947" cy="2464421"/>
          </a:xfrm>
          <a:prstGeom prst="rect">
            <a:avLst/>
          </a:prstGeom>
        </p:spPr>
      </p:pic>
      <p:pic>
        <p:nvPicPr>
          <p:cNvPr id="27" name="Picture 26" descr="Photo Carmen Roberts">
            <a:extLst>
              <a:ext uri="{FF2B5EF4-FFF2-40B4-BE49-F238E27FC236}">
                <a16:creationId xmlns:a16="http://schemas.microsoft.com/office/drawing/2014/main" id="{7E31709A-36D0-45FE-A44E-91E2864316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920" y="1486553"/>
            <a:ext cx="1758493" cy="2461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A4FEBE-6C87-4A5C-8225-749A86BD2A95}"/>
              </a:ext>
            </a:extLst>
          </p:cNvPr>
          <p:cNvSpPr txBox="1"/>
          <p:nvPr/>
        </p:nvSpPr>
        <p:spPr>
          <a:xfrm>
            <a:off x="144209" y="4218926"/>
            <a:ext cx="2447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7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Johnson</a:t>
            </a:r>
          </a:p>
          <a:p>
            <a:pPr algn="ctr"/>
            <a:r>
              <a:rPr lang="en-US" sz="1600" dirty="0">
                <a:solidFill>
                  <a:srgbClr val="07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Vice 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7584A8-B3FC-4498-BDC7-9D7D64111DED}"/>
              </a:ext>
            </a:extLst>
          </p:cNvPr>
          <p:cNvSpPr txBox="1"/>
          <p:nvPr/>
        </p:nvSpPr>
        <p:spPr>
          <a:xfrm>
            <a:off x="2720374" y="4184126"/>
            <a:ext cx="18485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7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Piatt</a:t>
            </a:r>
          </a:p>
          <a:p>
            <a:pPr algn="ctr"/>
            <a:r>
              <a:rPr lang="en-US" sz="1600" dirty="0">
                <a:solidFill>
                  <a:srgbClr val="07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Director</a:t>
            </a:r>
          </a:p>
          <a:p>
            <a:pPr algn="ctr"/>
            <a:r>
              <a:rPr lang="en-US" sz="1600" dirty="0">
                <a:solidFill>
                  <a:srgbClr val="07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Budget </a:t>
            </a:r>
          </a:p>
          <a:p>
            <a:pPr algn="ctr"/>
            <a:r>
              <a:rPr lang="en-US" sz="1600" dirty="0">
                <a:solidFill>
                  <a:srgbClr val="07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17796C-4059-416F-975B-7BB9C5635631}"/>
              </a:ext>
            </a:extLst>
          </p:cNvPr>
          <p:cNvSpPr txBox="1"/>
          <p:nvPr/>
        </p:nvSpPr>
        <p:spPr>
          <a:xfrm>
            <a:off x="9788968" y="4222880"/>
            <a:ext cx="2258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7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Carmen Roberts</a:t>
            </a:r>
          </a:p>
          <a:p>
            <a:pPr algn="ctr"/>
            <a:r>
              <a:rPr lang="en-US" sz="1600" dirty="0">
                <a:solidFill>
                  <a:srgbClr val="07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Budget Analyst</a:t>
            </a:r>
          </a:p>
        </p:txBody>
      </p:sp>
      <p:pic>
        <p:nvPicPr>
          <p:cNvPr id="12" name="Picture 11" descr="Icon for Cindy Celaschi&#10;&#10;">
            <a:extLst>
              <a:ext uri="{FF2B5EF4-FFF2-40B4-BE49-F238E27FC236}">
                <a16:creationId xmlns:a16="http://schemas.microsoft.com/office/drawing/2014/main" id="{EB42E8A0-41FF-498C-9622-9AF472618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101" y="1464485"/>
            <a:ext cx="1638803" cy="24634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70355C-8800-4A32-99D9-9E836D1B7BE9}"/>
              </a:ext>
            </a:extLst>
          </p:cNvPr>
          <p:cNvSpPr txBox="1"/>
          <p:nvPr/>
        </p:nvSpPr>
        <p:spPr>
          <a:xfrm>
            <a:off x="5137243" y="4207964"/>
            <a:ext cx="1917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7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 Dolansky</a:t>
            </a:r>
          </a:p>
          <a:p>
            <a:pPr algn="ctr"/>
            <a:r>
              <a:rPr lang="en-US" sz="1600" dirty="0">
                <a:solidFill>
                  <a:srgbClr val="07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Director</a:t>
            </a:r>
          </a:p>
          <a:p>
            <a:pPr algn="ctr"/>
            <a:r>
              <a:rPr lang="en-US" sz="1600" dirty="0">
                <a:solidFill>
                  <a:srgbClr val="07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Budget </a:t>
            </a:r>
          </a:p>
          <a:p>
            <a:pPr algn="ctr"/>
            <a:r>
              <a:rPr lang="en-US" sz="1600" dirty="0">
                <a:solidFill>
                  <a:srgbClr val="07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873CD8-660B-4C3D-820A-D2C11EC35AE8}"/>
              </a:ext>
            </a:extLst>
          </p:cNvPr>
          <p:cNvSpPr txBox="1"/>
          <p:nvPr/>
        </p:nvSpPr>
        <p:spPr>
          <a:xfrm>
            <a:off x="7342090" y="4222880"/>
            <a:ext cx="2258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7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Cindy Celaschi</a:t>
            </a:r>
          </a:p>
          <a:p>
            <a:pPr algn="ctr"/>
            <a:r>
              <a:rPr lang="en-US" sz="1600" dirty="0">
                <a:solidFill>
                  <a:srgbClr val="07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Budget Analyst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56A24-00B1-4416-A29C-047D9180EBFD}"/>
              </a:ext>
            </a:extLst>
          </p:cNvPr>
          <p:cNvSpPr txBox="1"/>
          <p:nvPr/>
        </p:nvSpPr>
        <p:spPr>
          <a:xfrm>
            <a:off x="2227834" y="5554319"/>
            <a:ext cx="774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 more about the UBO staff at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kent.edu/budget/administrative-staff</a:t>
            </a:r>
          </a:p>
        </p:txBody>
      </p:sp>
      <p:pic>
        <p:nvPicPr>
          <p:cNvPr id="7" name="Picture 6" descr="Photo Kara Dolansky">
            <a:extLst>
              <a:ext uri="{FF2B5EF4-FFF2-40B4-BE49-F238E27FC236}">
                <a16:creationId xmlns:a16="http://schemas.microsoft.com/office/drawing/2014/main" id="{32006C43-1FB6-42D8-A90C-F117306D14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057" y="1484212"/>
            <a:ext cx="2036619" cy="244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E70C-6AD7-4A88-8981-ECFE2F17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Areas of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E3FC7-589C-4D95-A5F2-824C7F22E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Michael Johnson</a:t>
            </a:r>
          </a:p>
          <a:p>
            <a:pPr lvl="1"/>
            <a:r>
              <a:rPr lang="en-US" dirty="0"/>
              <a:t>Provide leadership, vision, direction and coordination of the university budgeting process. Supervise and monitor the budget to actual financial activity throughout the year.</a:t>
            </a:r>
          </a:p>
          <a:p>
            <a:r>
              <a:rPr lang="en-US" dirty="0"/>
              <a:t>Jennifer Piatt</a:t>
            </a:r>
          </a:p>
          <a:p>
            <a:pPr lvl="1"/>
            <a:r>
              <a:rPr lang="en-US" dirty="0"/>
              <a:t>Provide oversight of personnel actions; general operations; budget preparation and management; RCM consultation; and expenditure monitoring for Academic Affairs units.</a:t>
            </a:r>
          </a:p>
          <a:p>
            <a:r>
              <a:rPr lang="en-US" dirty="0"/>
              <a:t>Kara Dolansky</a:t>
            </a:r>
          </a:p>
          <a:p>
            <a:pPr lvl="1"/>
            <a:r>
              <a:rPr lang="en-US" dirty="0"/>
              <a:t>Regional Campus Budgets; RCM budget and forecasting database; Budget Revisions; Workflow and Approval Queues.</a:t>
            </a:r>
          </a:p>
          <a:p>
            <a:r>
              <a:rPr lang="en-US" dirty="0"/>
              <a:t>Cindy Celaschi</a:t>
            </a:r>
          </a:p>
          <a:p>
            <a:pPr lvl="1"/>
            <a:r>
              <a:rPr lang="en-US" dirty="0"/>
              <a:t>Quarterly Forecasting; Performance Report; Financial Analysis Report; Budget to GAAP; SSI Calculation; RCM YE/Carryover; Financial Modeling. </a:t>
            </a:r>
          </a:p>
          <a:p>
            <a:r>
              <a:rPr lang="en-US" dirty="0"/>
              <a:t>Carmen Roberts</a:t>
            </a:r>
          </a:p>
          <a:p>
            <a:pPr lvl="1"/>
            <a:r>
              <a:rPr lang="en-US" dirty="0"/>
              <a:t>PRAs, Process Budget Revisions; Zero Based Budget Files; Spreadsheet Budgeting; Tuition Survey.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36A02-AC52-4233-9A32-2135E6F5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120AF-C69A-4152-B361-69B2D739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5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A81EC-9A23-42CA-9C26-C7EAEC7F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University Budget Overview</a:t>
            </a:r>
          </a:p>
        </p:txBody>
      </p:sp>
      <p:pic>
        <p:nvPicPr>
          <p:cNvPr id="7" name="Content Placeholder 6" descr="Coins">
            <a:extLst>
              <a:ext uri="{FF2B5EF4-FFF2-40B4-BE49-F238E27FC236}">
                <a16:creationId xmlns:a16="http://schemas.microsoft.com/office/drawing/2014/main" id="{81832B28-88E9-4962-97BA-403C4FB18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1281" y="1429418"/>
            <a:ext cx="1587682" cy="158768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CA1AC-815F-47C6-A03B-4E3E54BB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66171-BB60-4AA5-BF3C-B7DE3EC1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phic 8" descr="Money">
            <a:extLst>
              <a:ext uri="{FF2B5EF4-FFF2-40B4-BE49-F238E27FC236}">
                <a16:creationId xmlns:a16="http://schemas.microsoft.com/office/drawing/2014/main" id="{AE975015-E333-4FB4-939F-2C25AE87B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3881" y="3817595"/>
            <a:ext cx="1674274" cy="1674274"/>
          </a:xfrm>
          <a:prstGeom prst="rect">
            <a:avLst/>
          </a:prstGeom>
        </p:spPr>
      </p:pic>
      <p:pic>
        <p:nvPicPr>
          <p:cNvPr id="13" name="Graphic 12" descr="Bank">
            <a:extLst>
              <a:ext uri="{FF2B5EF4-FFF2-40B4-BE49-F238E27FC236}">
                <a16:creationId xmlns:a16="http://schemas.microsoft.com/office/drawing/2014/main" id="{490D7049-5EC4-420C-9096-AB3FAFF130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0268" y="2025832"/>
            <a:ext cx="2628900" cy="2628900"/>
          </a:xfrm>
          <a:prstGeom prst="rect">
            <a:avLst/>
          </a:prstGeom>
        </p:spPr>
      </p:pic>
      <p:pic>
        <p:nvPicPr>
          <p:cNvPr id="15" name="Graphic 14" descr="Bar chart">
            <a:extLst>
              <a:ext uri="{FF2B5EF4-FFF2-40B4-BE49-F238E27FC236}">
                <a16:creationId xmlns:a16="http://schemas.microsoft.com/office/drawing/2014/main" id="{59CD901E-B480-4E41-9353-4BB0916F9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63881" y="1564264"/>
            <a:ext cx="1674274" cy="1674274"/>
          </a:xfrm>
          <a:prstGeom prst="rect">
            <a:avLst/>
          </a:prstGeom>
        </p:spPr>
      </p:pic>
      <p:pic>
        <p:nvPicPr>
          <p:cNvPr id="17" name="Graphic 16" descr="Group">
            <a:extLst>
              <a:ext uri="{FF2B5EF4-FFF2-40B4-BE49-F238E27FC236}">
                <a16:creationId xmlns:a16="http://schemas.microsoft.com/office/drawing/2014/main" id="{CCE27F95-DA88-4503-A731-124A6CBDA1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31281" y="4080976"/>
            <a:ext cx="1674273" cy="16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1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 descr="University Fiscal Cycle"/>
          <p:cNvSpPr txBox="1">
            <a:spLocks noGrp="1"/>
          </p:cNvSpPr>
          <p:nvPr>
            <p:ph type="title" idx="4294967295"/>
          </p:nvPr>
        </p:nvSpPr>
        <p:spPr>
          <a:xfrm>
            <a:off x="1640264" y="170233"/>
            <a:ext cx="917228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30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Fiscal Cycle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7305D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 descr="University Fiscal Cycle Calendar"/>
          <p:cNvGraphicFramePr/>
          <p:nvPr>
            <p:extLst>
              <p:ext uri="{D42A27DB-BD31-4B8C-83A1-F6EECF244321}">
                <p14:modId xmlns:p14="http://schemas.microsoft.com/office/powerpoint/2010/main" val="1707059586"/>
              </p:ext>
            </p:extLst>
          </p:nvPr>
        </p:nvGraphicFramePr>
        <p:xfrm>
          <a:off x="2347422" y="986192"/>
          <a:ext cx="7757963" cy="473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Arrow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342532" y="5549145"/>
            <a:ext cx="10073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242733" y="1393108"/>
            <a:ext cx="0" cy="40717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342532" y="1250534"/>
            <a:ext cx="1007327" cy="0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E9B663B-4FDE-4D50-B000-A32BB8402BE1}"/>
              </a:ext>
            </a:extLst>
          </p:cNvPr>
          <p:cNvSpPr txBox="1"/>
          <p:nvPr/>
        </p:nvSpPr>
        <p:spPr>
          <a:xfrm>
            <a:off x="2059805" y="5860473"/>
            <a:ext cx="775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*</a:t>
            </a:r>
            <a:r>
              <a:rPr lang="en-US" dirty="0"/>
              <a:t> The FY22 Budget will be presented to BOT in </a:t>
            </a:r>
            <a:r>
              <a:rPr lang="en-US"/>
              <a:t>September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3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019564"/>
              </p:ext>
            </p:extLst>
          </p:nvPr>
        </p:nvGraphicFramePr>
        <p:xfrm>
          <a:off x="299873" y="1602614"/>
          <a:ext cx="3071977" cy="46548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71977">
                  <a:extLst>
                    <a:ext uri="{9D8B030D-6E8A-4147-A177-3AD203B41FA5}">
                      <a16:colId xmlns:a16="http://schemas.microsoft.com/office/drawing/2014/main" val="418436595"/>
                    </a:ext>
                  </a:extLst>
                </a:gridCol>
              </a:tblGrid>
              <a:tr h="29683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Support Divisions (12)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427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Academic Affairs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6338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Finance and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88845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Diversity, Equity and Inclusion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567147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Enrollment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533153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General Counsel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164463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Human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676196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Philanthropy and Alumni Engagement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72898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Office of the 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51020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Information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60606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Research and Sponsored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65348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Student Affairs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10144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University Relations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01021"/>
                  </a:ext>
                </a:extLst>
              </a:tr>
              <a:tr h="504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Scholarships and Other University Accounts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7275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801557" y="575428"/>
          <a:ext cx="203372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720">
                  <a:extLst>
                    <a:ext uri="{9D8B030D-6E8A-4147-A177-3AD203B41FA5}">
                      <a16:colId xmlns:a16="http://schemas.microsoft.com/office/drawing/2014/main" val="1468491942"/>
                    </a:ext>
                  </a:extLst>
                </a:gridCol>
              </a:tblGrid>
              <a:tr h="45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Kent Campus</a:t>
                      </a:r>
                      <a:endParaRPr lang="en-US" sz="2400"/>
                    </a:p>
                  </a:txBody>
                  <a:tcPr anchor="ctr">
                    <a:solidFill>
                      <a:srgbClr val="0730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020078"/>
                  </a:ext>
                </a:extLst>
              </a:tr>
            </a:tbl>
          </a:graphicData>
        </a:graphic>
      </p:graphicFrame>
      <p:graphicFrame>
        <p:nvGraphicFramePr>
          <p:cNvPr id="23" name="Table 22" descr="Diagram of University Budget Structur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96094"/>
              </p:ext>
            </p:extLst>
          </p:nvPr>
        </p:nvGraphicFramePr>
        <p:xfrm>
          <a:off x="4419600" y="55277"/>
          <a:ext cx="3352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468491942"/>
                    </a:ext>
                  </a:extLst>
                </a:gridCol>
              </a:tblGrid>
              <a:tr h="529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University Budget</a:t>
                      </a:r>
                      <a:endParaRPr lang="en-US" sz="3200" dirty="0"/>
                    </a:p>
                  </a:txBody>
                  <a:tcPr anchor="ctr">
                    <a:solidFill>
                      <a:srgbClr val="E1A5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020078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030985"/>
              </p:ext>
            </p:extLst>
          </p:nvPr>
        </p:nvGraphicFramePr>
        <p:xfrm>
          <a:off x="3511991" y="1607124"/>
          <a:ext cx="1907733" cy="42462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7733">
                  <a:extLst>
                    <a:ext uri="{9D8B030D-6E8A-4147-A177-3AD203B41FA5}">
                      <a16:colId xmlns:a16="http://schemas.microsoft.com/office/drawing/2014/main" val="418436595"/>
                    </a:ext>
                  </a:extLst>
                </a:gridCol>
              </a:tblGrid>
              <a:tr h="319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RCM Centers (9)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Arts and Sciences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Architecture and Environmental</a:t>
                      </a:r>
                      <a:r>
                        <a:rPr lang="en-US" sz="1400" b="0" baseline="0" dirty="0"/>
                        <a:t> Design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8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Aero and Engineering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567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16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Business and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67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Communications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7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Education, Health, and</a:t>
                      </a:r>
                      <a:r>
                        <a:rPr lang="en-US" sz="1400" b="0" baseline="0" dirty="0"/>
                        <a:t> Human Services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510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Nursing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60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Public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65348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63824"/>
              </p:ext>
            </p:extLst>
          </p:nvPr>
        </p:nvGraphicFramePr>
        <p:xfrm>
          <a:off x="5559865" y="1607124"/>
          <a:ext cx="2217133" cy="47694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17133">
                  <a:extLst>
                    <a:ext uri="{9D8B030D-6E8A-4147-A177-3AD203B41FA5}">
                      <a16:colId xmlns:a16="http://schemas.microsoft.com/office/drawing/2014/main" val="418436595"/>
                    </a:ext>
                  </a:extLst>
                </a:gridCol>
              </a:tblGrid>
              <a:tr h="319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Auxiliaries (12)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Airport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Flash Tech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8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Flashcard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567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Ice</a:t>
                      </a:r>
                      <a:r>
                        <a:rPr lang="en-US" sz="1400" b="0" baseline="0"/>
                        <a:t> Arena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16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Intercollegiate Athletics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67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Kent Student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7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Parking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510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Recreation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60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Residence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65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Transportation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537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University Dining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82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University Health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878493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341548"/>
              </p:ext>
            </p:extLst>
          </p:nvPr>
        </p:nvGraphicFramePr>
        <p:xfrm>
          <a:off x="8031439" y="1602614"/>
          <a:ext cx="2033720" cy="5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720">
                  <a:extLst>
                    <a:ext uri="{9D8B030D-6E8A-4147-A177-3AD203B41FA5}">
                      <a16:colId xmlns:a16="http://schemas.microsoft.com/office/drawing/2014/main" val="1468491942"/>
                    </a:ext>
                  </a:extLst>
                </a:gridCol>
              </a:tblGrid>
              <a:tr h="529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College of Podiatric</a:t>
                      </a:r>
                      <a:r>
                        <a:rPr lang="en-US" sz="1400" b="1" baseline="0" dirty="0"/>
                        <a:t> Medicine (CPM)</a:t>
                      </a:r>
                      <a:endParaRPr lang="en-US" sz="1400" dirty="0"/>
                    </a:p>
                  </a:txBody>
                  <a:tcPr anchor="ctr">
                    <a:solidFill>
                      <a:srgbClr val="0730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020078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179632"/>
              </p:ext>
            </p:extLst>
          </p:nvPr>
        </p:nvGraphicFramePr>
        <p:xfrm>
          <a:off x="10319601" y="1607124"/>
          <a:ext cx="1643799" cy="3114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43799">
                  <a:extLst>
                    <a:ext uri="{9D8B030D-6E8A-4147-A177-3AD203B41FA5}">
                      <a16:colId xmlns:a16="http://schemas.microsoft.com/office/drawing/2014/main" val="418436595"/>
                    </a:ext>
                  </a:extLst>
                </a:gridCol>
              </a:tblGrid>
              <a:tr h="319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Regional Campuses</a:t>
                      </a:r>
                      <a:r>
                        <a:rPr lang="en-US" sz="1400" b="1" baseline="0"/>
                        <a:t> (7)</a:t>
                      </a:r>
                      <a:endParaRPr lang="en-US" sz="1400"/>
                    </a:p>
                  </a:txBody>
                  <a:tcPr>
                    <a:solidFill>
                      <a:srgbClr val="0730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Ashtabula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East Liverpool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8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Geauga and TAC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567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Salem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16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Stark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67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Trumbull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7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Tuscarawas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51020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21050"/>
              </p:ext>
            </p:extLst>
          </p:nvPr>
        </p:nvGraphicFramePr>
        <p:xfrm>
          <a:off x="7962327" y="3539865"/>
          <a:ext cx="2033720" cy="5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720">
                  <a:extLst>
                    <a:ext uri="{9D8B030D-6E8A-4147-A177-3AD203B41FA5}">
                      <a16:colId xmlns:a16="http://schemas.microsoft.com/office/drawing/2014/main" val="1468491942"/>
                    </a:ext>
                  </a:extLst>
                </a:gridCol>
              </a:tblGrid>
              <a:tr h="529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Aux – Stark Conference Center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020078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24431"/>
              </p:ext>
            </p:extLst>
          </p:nvPr>
        </p:nvGraphicFramePr>
        <p:xfrm>
          <a:off x="7962327" y="4284898"/>
          <a:ext cx="2033720" cy="5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720">
                  <a:extLst>
                    <a:ext uri="{9D8B030D-6E8A-4147-A177-3AD203B41FA5}">
                      <a16:colId xmlns:a16="http://schemas.microsoft.com/office/drawing/2014/main" val="1468491942"/>
                    </a:ext>
                  </a:extLst>
                </a:gridCol>
              </a:tblGrid>
              <a:tr h="529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Aux – Performing Arts Center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020078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0" idx="0"/>
            <a:endCxn id="23" idx="1"/>
          </p:cNvCxnSpPr>
          <p:nvPr/>
        </p:nvCxnSpPr>
        <p:spPr>
          <a:xfrm rot="5400000" flipH="1" flipV="1">
            <a:off x="3503713" y="-340458"/>
            <a:ext cx="230591" cy="1601183"/>
          </a:xfrm>
          <a:prstGeom prst="bentConnector2">
            <a:avLst/>
          </a:prstGeom>
          <a:ln w="38100">
            <a:solidFill>
              <a:srgbClr val="07305D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1681131" y="1269429"/>
            <a:ext cx="4255" cy="333186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407983" y="1269429"/>
            <a:ext cx="0" cy="33769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662065" y="1252780"/>
            <a:ext cx="2757535" cy="46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906594" y="1021053"/>
            <a:ext cx="0" cy="22522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Box 54" descr="Education and General Units"/>
          <p:cNvSpPr txBox="1"/>
          <p:nvPr/>
        </p:nvSpPr>
        <p:spPr>
          <a:xfrm>
            <a:off x="1640651" y="1229972"/>
            <a:ext cx="2767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Educational and General</a:t>
            </a:r>
          </a:p>
        </p:txBody>
      </p:sp>
      <p:cxnSp>
        <p:nvCxnSpPr>
          <p:cNvPr id="59" name="Elbow Connector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5" idx="0"/>
            <a:endCxn id="20" idx="3"/>
          </p:cNvCxnSpPr>
          <p:nvPr/>
        </p:nvCxnSpPr>
        <p:spPr>
          <a:xfrm rot="16200000" flipV="1">
            <a:off x="4850306" y="-211001"/>
            <a:ext cx="803096" cy="283315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6" idx="0"/>
            <a:endCxn id="23" idx="3"/>
          </p:cNvCxnSpPr>
          <p:nvPr/>
        </p:nvCxnSpPr>
        <p:spPr>
          <a:xfrm rot="16200000" flipV="1">
            <a:off x="7781462" y="335776"/>
            <a:ext cx="1257777" cy="1275899"/>
          </a:xfrm>
          <a:prstGeom prst="bentConnector2">
            <a:avLst/>
          </a:prstGeom>
          <a:ln w="38100">
            <a:solidFill>
              <a:srgbClr val="0730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9048300" y="344838"/>
            <a:ext cx="2115000" cy="1257776"/>
          </a:xfrm>
          <a:prstGeom prst="bentConnector3">
            <a:avLst>
              <a:gd name="adj1" fmla="val 461"/>
            </a:avLst>
          </a:prstGeom>
          <a:ln w="38100">
            <a:solidFill>
              <a:srgbClr val="073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75471" y="3804469"/>
            <a:ext cx="368742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42609" y="4508090"/>
            <a:ext cx="368742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C39AA5-3935-447B-973A-F643562D2394}"/>
              </a:ext>
            </a:extLst>
          </p:cNvPr>
          <p:cNvSpPr txBox="1"/>
          <p:nvPr/>
        </p:nvSpPr>
        <p:spPr>
          <a:xfrm>
            <a:off x="10065159" y="5477117"/>
            <a:ext cx="1892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Revised 12/10/2020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D36403-D033-4112-A421-20D1FBD0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609" y="4891590"/>
            <a:ext cx="2673791" cy="1115261"/>
          </a:xfrm>
        </p:spPr>
        <p:txBody>
          <a:bodyPr>
            <a:normAutofit/>
          </a:bodyPr>
          <a:lstStyle/>
          <a:p>
            <a:r>
              <a:rPr lang="en-US" sz="1200" dirty="0"/>
              <a:t>University Budget Structure</a:t>
            </a:r>
          </a:p>
        </p:txBody>
      </p:sp>
    </p:spTree>
    <p:extLst>
      <p:ext uri="{BB962C8B-B14F-4D97-AF65-F5344CB8AC3E}">
        <p14:creationId xmlns:p14="http://schemas.microsoft.com/office/powerpoint/2010/main" val="3523556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1314</Words>
  <Application>Microsoft Office PowerPoint</Application>
  <PresentationFormat>Widescreen</PresentationFormat>
  <Paragraphs>263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University Budget Fundamentals</vt:lpstr>
      <vt:lpstr>UBO Mission</vt:lpstr>
      <vt:lpstr>University Budget Office </vt:lpstr>
      <vt:lpstr>Meet the Team!</vt:lpstr>
      <vt:lpstr>Areas of Responsibility</vt:lpstr>
      <vt:lpstr>University Budget Overview</vt:lpstr>
      <vt:lpstr>University Fiscal Cycle</vt:lpstr>
      <vt:lpstr>University Budget Structure</vt:lpstr>
      <vt:lpstr>Operating Budget</vt:lpstr>
      <vt:lpstr>Fiscal Year 2021 Budgeted Unrestricted Revenues </vt:lpstr>
      <vt:lpstr>Types of Funding</vt:lpstr>
      <vt:lpstr>Kent State University Historical State Share of Instruction (SSI)</vt:lpstr>
      <vt:lpstr>Fiscal Year 2021 Budgeted Unrestricted Expenditures </vt:lpstr>
      <vt:lpstr>Budget Structure and Campus Units</vt:lpstr>
      <vt:lpstr>Responsibility Center Management</vt:lpstr>
      <vt:lpstr>RCM Expenses By College</vt:lpstr>
      <vt:lpstr>Expenses By Division (excluding Central Admin)           </vt:lpstr>
      <vt:lpstr>Pop Question!</vt:lpstr>
      <vt:lpstr>Pop Question!</vt:lpstr>
      <vt:lpstr>Expenses By Auxiliary (Before Transfers)</vt:lpstr>
      <vt:lpstr>Pop Question!</vt:lpstr>
      <vt:lpstr>Pop Question!</vt:lpstr>
      <vt:lpstr>Revenues By Regional Campus</vt:lpstr>
      <vt:lpstr>Where do I fit in and how do I contribute?</vt:lpstr>
      <vt:lpstr>Your Role in the Broader Kent State Financial Picture</vt:lpstr>
      <vt:lpstr>Services Provided by the UBO</vt:lpstr>
      <vt:lpstr>Budget Listservs and Financial Trainings</vt:lpstr>
      <vt:lpstr>Contact Us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Carmen</dc:creator>
  <cp:lastModifiedBy>Roberts, Carmen</cp:lastModifiedBy>
  <cp:revision>85</cp:revision>
  <dcterms:created xsi:type="dcterms:W3CDTF">2020-12-09T19:48:51Z</dcterms:created>
  <dcterms:modified xsi:type="dcterms:W3CDTF">2021-02-01T21:07:37Z</dcterms:modified>
</cp:coreProperties>
</file>