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33"/>
  </p:handoutMasterIdLst>
  <p:sldIdLst>
    <p:sldId id="256" r:id="rId2"/>
    <p:sldId id="286" r:id="rId3"/>
    <p:sldId id="272" r:id="rId4"/>
    <p:sldId id="273" r:id="rId5"/>
    <p:sldId id="285" r:id="rId6"/>
    <p:sldId id="276" r:id="rId7"/>
    <p:sldId id="274" r:id="rId8"/>
    <p:sldId id="283" r:id="rId9"/>
    <p:sldId id="275" r:id="rId10"/>
    <p:sldId id="277" r:id="rId11"/>
    <p:sldId id="278" r:id="rId12"/>
    <p:sldId id="279" r:id="rId13"/>
    <p:sldId id="280" r:id="rId14"/>
    <p:sldId id="281" r:id="rId15"/>
    <p:sldId id="282" r:id="rId16"/>
    <p:sldId id="284" r:id="rId17"/>
    <p:sldId id="257" r:id="rId18"/>
    <p:sldId id="258" r:id="rId19"/>
    <p:sldId id="259" r:id="rId20"/>
    <p:sldId id="260" r:id="rId21"/>
    <p:sldId id="261" r:id="rId22"/>
    <p:sldId id="262" r:id="rId23"/>
    <p:sldId id="267" r:id="rId24"/>
    <p:sldId id="263" r:id="rId25"/>
    <p:sldId id="264" r:id="rId26"/>
    <p:sldId id="265" r:id="rId27"/>
    <p:sldId id="266" r:id="rId28"/>
    <p:sldId id="268" r:id="rId29"/>
    <p:sldId id="269" r:id="rId30"/>
    <p:sldId id="270" r:id="rId31"/>
    <p:sldId id="271" r:id="rId32"/>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3DD74F69-68B1-45A4-AE4A-2046B51975C0}" type="datetimeFigureOut">
              <a:rPr lang="en-US" smtClean="0"/>
              <a:t>5/17/2022</a:t>
            </a:fld>
            <a:endParaRPr lang="en-US"/>
          </a:p>
        </p:txBody>
      </p:sp>
      <p:sp>
        <p:nvSpPr>
          <p:cNvPr id="4" name="Footer Placeholder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C253C861-92B3-46C7-8AC8-4FC91DFF542F}" type="slidenum">
              <a:rPr lang="en-US" smtClean="0"/>
              <a:t>‹#›</a:t>
            </a:fld>
            <a:endParaRPr lang="en-US"/>
          </a:p>
        </p:txBody>
      </p:sp>
    </p:spTree>
    <p:extLst>
      <p:ext uri="{BB962C8B-B14F-4D97-AF65-F5344CB8AC3E}">
        <p14:creationId xmlns:p14="http://schemas.microsoft.com/office/powerpoint/2010/main" val="193716281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5/17/2022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5/17/2022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5/17/2022</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5/17/2022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72455" y="2256638"/>
            <a:ext cx="8401548" cy="1794197"/>
          </a:xfrm>
        </p:spPr>
        <p:txBody>
          <a:bodyPr/>
          <a:lstStyle/>
          <a:p>
            <a:r>
              <a:rPr lang="en-US" dirty="0"/>
              <a:t>Fiscal Year-End &amp; Running Finance Cognos Reports</a:t>
            </a:r>
          </a:p>
        </p:txBody>
      </p:sp>
      <p:sp>
        <p:nvSpPr>
          <p:cNvPr id="3" name="Subtitle 2"/>
          <p:cNvSpPr>
            <a:spLocks noGrp="1"/>
          </p:cNvSpPr>
          <p:nvPr>
            <p:ph type="subTitle" idx="1"/>
          </p:nvPr>
        </p:nvSpPr>
        <p:spPr/>
        <p:txBody>
          <a:bodyPr/>
          <a:lstStyle/>
          <a:p>
            <a:r>
              <a:rPr lang="en-US" dirty="0"/>
              <a:t>May 18, 2022</a:t>
            </a:r>
          </a:p>
        </p:txBody>
      </p:sp>
    </p:spTree>
    <p:extLst>
      <p:ext uri="{BB962C8B-B14F-4D97-AF65-F5344CB8AC3E}">
        <p14:creationId xmlns:p14="http://schemas.microsoft.com/office/powerpoint/2010/main" val="35116219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62000"/>
          </a:xfrm>
        </p:spPr>
        <p:txBody>
          <a:bodyPr/>
          <a:lstStyle/>
          <a:p>
            <a:r>
              <a:rPr lang="en-US" dirty="0"/>
              <a:t>What We Need From You</a:t>
            </a:r>
          </a:p>
        </p:txBody>
      </p:sp>
      <p:sp>
        <p:nvSpPr>
          <p:cNvPr id="3" name="Content Placeholder 2"/>
          <p:cNvSpPr>
            <a:spLocks noGrp="1"/>
          </p:cNvSpPr>
          <p:nvPr>
            <p:ph idx="1"/>
          </p:nvPr>
        </p:nvSpPr>
        <p:spPr>
          <a:xfrm>
            <a:off x="677334" y="1311215"/>
            <a:ext cx="8596668" cy="5046453"/>
          </a:xfrm>
        </p:spPr>
        <p:txBody>
          <a:bodyPr>
            <a:normAutofit fontScale="92500"/>
          </a:bodyPr>
          <a:lstStyle/>
          <a:p>
            <a:r>
              <a:rPr lang="en-US" dirty="0"/>
              <a:t>To ensure that your transactions are keyed in the proper year, please make sure cutoff dates are met—our department cannot guarantee the processing of late transactions.</a:t>
            </a:r>
          </a:p>
          <a:p>
            <a:r>
              <a:rPr lang="en-US" dirty="0"/>
              <a:t>Ensure your department’s transactions are in compliance with University policies.</a:t>
            </a:r>
          </a:p>
          <a:p>
            <a:r>
              <a:rPr lang="en-US" dirty="0"/>
              <a:t>Ensure all transactions are approved properly.</a:t>
            </a:r>
          </a:p>
          <a:p>
            <a:r>
              <a:rPr lang="en-US" dirty="0"/>
              <a:t>Review your reports regularly!</a:t>
            </a:r>
          </a:p>
          <a:p>
            <a:pPr lvl="1"/>
            <a:r>
              <a:rPr lang="en-US" dirty="0"/>
              <a:t>Are you missing any transactions?</a:t>
            </a:r>
          </a:p>
          <a:p>
            <a:pPr lvl="1"/>
            <a:r>
              <a:rPr lang="en-US" dirty="0"/>
              <a:t>Were your transactions coded to the proper accounts/indexes in the proper time period?</a:t>
            </a:r>
          </a:p>
          <a:p>
            <a:pPr lvl="1"/>
            <a:r>
              <a:rPr lang="en-US" dirty="0"/>
              <a:t>Do all employees listed on the labor distribution report belong to your area?</a:t>
            </a:r>
          </a:p>
          <a:p>
            <a:pPr lvl="1"/>
            <a:r>
              <a:rPr lang="en-US" dirty="0"/>
              <a:t>How are you tracking in relation to your budget or available fund balance?</a:t>
            </a:r>
          </a:p>
          <a:p>
            <a:pPr marL="344488" lvl="1" indent="-344488"/>
            <a:r>
              <a:rPr lang="en-US" sz="1800" dirty="0"/>
              <a:t>Much easier to deal with problems when your review is up to date. Keep in mind that some corrections require multiple steps/approval levels.</a:t>
            </a:r>
          </a:p>
          <a:p>
            <a:pPr marL="344488" lvl="1" indent="-344488"/>
            <a:r>
              <a:rPr lang="en-US" sz="1800" dirty="0"/>
              <a:t>Please keep fiscal year-end in mind when scheduling vacation—if we have questions about your area, we need a proxy to talk to in case of question.</a:t>
            </a:r>
          </a:p>
          <a:p>
            <a:pPr lvl="1"/>
            <a:endParaRPr lang="en-US" dirty="0"/>
          </a:p>
          <a:p>
            <a:pPr lvl="1"/>
            <a:endParaRPr lang="en-US" dirty="0"/>
          </a:p>
        </p:txBody>
      </p:sp>
    </p:spTree>
    <p:extLst>
      <p:ext uri="{BB962C8B-B14F-4D97-AF65-F5344CB8AC3E}">
        <p14:creationId xmlns:p14="http://schemas.microsoft.com/office/powerpoint/2010/main" val="2346947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65517"/>
          </a:xfrm>
        </p:spPr>
        <p:txBody>
          <a:bodyPr/>
          <a:lstStyle/>
          <a:p>
            <a:r>
              <a:rPr lang="en-US" dirty="0"/>
              <a:t>Accounting Principles</a:t>
            </a:r>
          </a:p>
        </p:txBody>
      </p:sp>
      <p:sp>
        <p:nvSpPr>
          <p:cNvPr id="3" name="Content Placeholder 2"/>
          <p:cNvSpPr>
            <a:spLocks noGrp="1"/>
          </p:cNvSpPr>
          <p:nvPr>
            <p:ph idx="1"/>
          </p:nvPr>
        </p:nvSpPr>
        <p:spPr>
          <a:xfrm>
            <a:off x="677334" y="1656272"/>
            <a:ext cx="8596668" cy="4658263"/>
          </a:xfrm>
        </p:spPr>
        <p:txBody>
          <a:bodyPr>
            <a:normAutofit/>
          </a:bodyPr>
          <a:lstStyle/>
          <a:p>
            <a:r>
              <a:rPr lang="en-US" dirty="0"/>
              <a:t>We are obligated to comply with standard accounting principles – Recognizing revenue in the FY it is earned and recording expenditures in the FY they are incurred.</a:t>
            </a:r>
          </a:p>
          <a:p>
            <a:r>
              <a:rPr lang="en-US" dirty="0"/>
              <a:t>This determination is independent from budget convenience and/or cash receipt/disbursement.</a:t>
            </a:r>
          </a:p>
          <a:p>
            <a:r>
              <a:rPr lang="en-US" dirty="0"/>
              <a:t>We use journal entries in place of the normal financial vehicles to correct timing differences (these are reversed in the new year—the actual transaction will offset our entry reversal in the new year).</a:t>
            </a:r>
          </a:p>
          <a:p>
            <a:pPr lvl="1"/>
            <a:r>
              <a:rPr lang="en-US" dirty="0"/>
              <a:t>Accruals – Records expenditures before actual payments are made.</a:t>
            </a:r>
          </a:p>
          <a:p>
            <a:pPr lvl="1"/>
            <a:r>
              <a:rPr lang="en-US" dirty="0"/>
              <a:t>Receivables – Records revenues before payments are received.</a:t>
            </a:r>
          </a:p>
          <a:p>
            <a:pPr lvl="1"/>
            <a:r>
              <a:rPr lang="en-US" dirty="0" err="1"/>
              <a:t>Prepaids</a:t>
            </a:r>
            <a:r>
              <a:rPr lang="en-US" dirty="0"/>
              <a:t> – Removes expenditures paid, if good or service has not been received. </a:t>
            </a:r>
          </a:p>
          <a:p>
            <a:pPr lvl="1"/>
            <a:r>
              <a:rPr lang="en-US" dirty="0"/>
              <a:t>Deferrals – Removes revenue collected, if obligation has not been performed.</a:t>
            </a:r>
          </a:p>
          <a:p>
            <a:pPr marL="344488" lvl="1" indent="-344488"/>
            <a:r>
              <a:rPr lang="en-US" sz="1800" dirty="0"/>
              <a:t>As a general rule, we do not record Accruals to grants.</a:t>
            </a:r>
          </a:p>
          <a:p>
            <a:pPr marL="457200" lvl="1" indent="0">
              <a:buNone/>
            </a:pPr>
            <a:endParaRPr lang="en-US" dirty="0"/>
          </a:p>
        </p:txBody>
      </p:sp>
    </p:spTree>
    <p:extLst>
      <p:ext uri="{BB962C8B-B14F-4D97-AF65-F5344CB8AC3E}">
        <p14:creationId xmlns:p14="http://schemas.microsoft.com/office/powerpoint/2010/main" val="4186579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67109"/>
          </a:xfrm>
        </p:spPr>
        <p:txBody>
          <a:bodyPr/>
          <a:lstStyle/>
          <a:p>
            <a:r>
              <a:rPr lang="en-US" dirty="0"/>
              <a:t>Special Labor Account Considerations</a:t>
            </a:r>
          </a:p>
        </p:txBody>
      </p:sp>
      <p:sp>
        <p:nvSpPr>
          <p:cNvPr id="3" name="Content Placeholder 2"/>
          <p:cNvSpPr>
            <a:spLocks noGrp="1"/>
          </p:cNvSpPr>
          <p:nvPr>
            <p:ph idx="1"/>
          </p:nvPr>
        </p:nvSpPr>
        <p:spPr>
          <a:xfrm>
            <a:off x="677334" y="1397479"/>
            <a:ext cx="8596668" cy="4643883"/>
          </a:xfrm>
        </p:spPr>
        <p:txBody>
          <a:bodyPr/>
          <a:lstStyle/>
          <a:p>
            <a:r>
              <a:rPr lang="en-US" dirty="0"/>
              <a:t>Labor accounts are typically driven by the HR Banner Module. Due to some accounting transactions occurring in the Finance module at FYE, you may notice that your Labor Distribution Report does not match your Monthly Transactions Report in June and July.</a:t>
            </a:r>
          </a:p>
          <a:p>
            <a:r>
              <a:rPr lang="en-US" dirty="0"/>
              <a:t>Bi-Weekly Pay timing – BW14 covers 6/19 – 7/2/22. We will accrue for 9 business days in FY22 with a JE and reverse in FY23. We estimate this using the BW13 pay.</a:t>
            </a:r>
          </a:p>
          <a:p>
            <a:r>
              <a:rPr lang="en-US" dirty="0"/>
              <a:t>Faculty Benefits accrued for those on Deferred Payroll (18 pays over 24 periods)—Medicare STRS, Workers Comp, Group Insurance, Parking.</a:t>
            </a:r>
          </a:p>
          <a:p>
            <a:r>
              <a:rPr lang="en-US" dirty="0"/>
              <a:t>Vacation Accrual – Total unused vacation balances are compared from year to year and the difference is either charged or credited to the departments in account 62103 (Unused vacation time is carried as a liability on the balance sheet). </a:t>
            </a:r>
          </a:p>
          <a:p>
            <a:r>
              <a:rPr lang="en-US" dirty="0"/>
              <a:t>Group Insurance Adjustment, Sick Leave Adjustments, etc.</a:t>
            </a:r>
          </a:p>
        </p:txBody>
      </p:sp>
    </p:spTree>
    <p:extLst>
      <p:ext uri="{BB962C8B-B14F-4D97-AF65-F5344CB8AC3E}">
        <p14:creationId xmlns:p14="http://schemas.microsoft.com/office/powerpoint/2010/main" val="539707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27494"/>
          </a:xfrm>
        </p:spPr>
        <p:txBody>
          <a:bodyPr/>
          <a:lstStyle/>
          <a:p>
            <a:r>
              <a:rPr lang="en-US" dirty="0"/>
              <a:t>Special Fund Balance Considerations</a:t>
            </a:r>
          </a:p>
        </p:txBody>
      </p:sp>
      <p:sp>
        <p:nvSpPr>
          <p:cNvPr id="3" name="Content Placeholder 2"/>
          <p:cNvSpPr>
            <a:spLocks noGrp="1"/>
          </p:cNvSpPr>
          <p:nvPr>
            <p:ph idx="1"/>
          </p:nvPr>
        </p:nvSpPr>
        <p:spPr>
          <a:xfrm>
            <a:off x="677334" y="1337095"/>
            <a:ext cx="8596668" cy="4704268"/>
          </a:xfrm>
        </p:spPr>
        <p:txBody>
          <a:bodyPr/>
          <a:lstStyle/>
          <a:p>
            <a:r>
              <a:rPr lang="en-US" dirty="0"/>
              <a:t>For non-E&amp;G funds, you can check your fund balance on Banner Screen FGITBSR. There is a quick guide on the Controller’s website for this screen.</a:t>
            </a:r>
          </a:p>
          <a:p>
            <a:r>
              <a:rPr lang="en-US" dirty="0"/>
              <a:t>The Controller’s Office will be checking for deficits (debit balance) in Designated Funds, Agency Funds, Renewal &amp; Replacement Funds, and Unexpended Plant Indexes. </a:t>
            </a:r>
          </a:p>
          <a:p>
            <a:r>
              <a:rPr lang="en-US" dirty="0"/>
              <a:t>By fiscal year-end, we need the deficits funded, a plan for funding the deficits, or the home department (typically determined by the organization code) will be funding this deficit from the E&amp;G index.</a:t>
            </a:r>
          </a:p>
          <a:p>
            <a:r>
              <a:rPr lang="en-US" dirty="0"/>
              <a:t>Quarterly notifications are sent to the senior budget officers for divisions.</a:t>
            </a:r>
          </a:p>
          <a:p>
            <a:r>
              <a:rPr lang="en-US" dirty="0"/>
              <a:t>Start checking your fund balances now to avoid negative surprises at FYE.</a:t>
            </a:r>
          </a:p>
        </p:txBody>
      </p:sp>
    </p:spTree>
    <p:extLst>
      <p:ext uri="{BB962C8B-B14F-4D97-AF65-F5344CB8AC3E}">
        <p14:creationId xmlns:p14="http://schemas.microsoft.com/office/powerpoint/2010/main" val="1263511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Misc. Considerations</a:t>
            </a:r>
          </a:p>
        </p:txBody>
      </p:sp>
      <p:sp>
        <p:nvSpPr>
          <p:cNvPr id="3" name="Content Placeholder 2"/>
          <p:cNvSpPr>
            <a:spLocks noGrp="1"/>
          </p:cNvSpPr>
          <p:nvPr>
            <p:ph idx="1"/>
          </p:nvPr>
        </p:nvSpPr>
        <p:spPr/>
        <p:txBody>
          <a:bodyPr/>
          <a:lstStyle/>
          <a:p>
            <a:r>
              <a:rPr lang="en-US" dirty="0"/>
              <a:t>Please return disposal forms for any tagged equipment disposed of before 6/30/22, so that we can get it off the books and stop depreciating it.</a:t>
            </a:r>
          </a:p>
          <a:p>
            <a:r>
              <a:rPr lang="en-US" dirty="0"/>
              <a:t>At 5pm on July 14, 2022 we will be running the FYE Banner jobs:</a:t>
            </a:r>
          </a:p>
          <a:p>
            <a:pPr lvl="1"/>
            <a:r>
              <a:rPr lang="en-US" dirty="0"/>
              <a:t>1. Balance Forward – Rolling fund balances into the new FY and open the accrual period. Documents produced with this job will start with “BALF.”</a:t>
            </a:r>
          </a:p>
          <a:p>
            <a:pPr lvl="1"/>
            <a:r>
              <a:rPr lang="en-US" dirty="0"/>
              <a:t>2. Roll Encumbrances – Rolls open encumbrances into the new fiscal year. Documents produced with this job will start with “RENC” and have a journal type of E090.</a:t>
            </a:r>
          </a:p>
          <a:p>
            <a:pPr lvl="1"/>
            <a:r>
              <a:rPr lang="en-US" dirty="0"/>
              <a:t>3. Roll Labor Encumbrances – Closes Payroll Encumbrances for the current year. These documents will start with “PREN.”</a:t>
            </a:r>
          </a:p>
          <a:p>
            <a:pPr lvl="1"/>
            <a:r>
              <a:rPr lang="en-US" dirty="0"/>
              <a:t>Accrual Period 14 is opened.</a:t>
            </a:r>
          </a:p>
        </p:txBody>
      </p:sp>
    </p:spTree>
    <p:extLst>
      <p:ext uri="{BB962C8B-B14F-4D97-AF65-F5344CB8AC3E}">
        <p14:creationId xmlns:p14="http://schemas.microsoft.com/office/powerpoint/2010/main" val="32916304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75736"/>
          </a:xfrm>
        </p:spPr>
        <p:txBody>
          <a:bodyPr/>
          <a:lstStyle/>
          <a:p>
            <a:r>
              <a:rPr lang="en-US" dirty="0"/>
              <a:t>Things to Look for in July FY23</a:t>
            </a:r>
          </a:p>
        </p:txBody>
      </p:sp>
      <p:sp>
        <p:nvSpPr>
          <p:cNvPr id="3" name="Content Placeholder 2"/>
          <p:cNvSpPr>
            <a:spLocks noGrp="1"/>
          </p:cNvSpPr>
          <p:nvPr>
            <p:ph idx="1"/>
          </p:nvPr>
        </p:nvSpPr>
        <p:spPr>
          <a:xfrm>
            <a:off x="677334" y="2113471"/>
            <a:ext cx="8596668" cy="3927891"/>
          </a:xfrm>
        </p:spPr>
        <p:txBody>
          <a:bodyPr/>
          <a:lstStyle/>
          <a:p>
            <a:r>
              <a:rPr lang="en-US" dirty="0"/>
              <a:t>Your FY22 Accruals, Prepaids, Receivables, and Deferrals should reverse. The actual transactions in FY23 should offset these reversals in the new year.</a:t>
            </a:r>
          </a:p>
          <a:p>
            <a:r>
              <a:rPr lang="en-US" dirty="0"/>
              <a:t>We manually record “budget” for designated, agency, and Renewal &amp; Replacement indexes by making a BD02 entry with their FY22 ending fund balance. The budget for these indexes is the fund balance.</a:t>
            </a:r>
          </a:p>
          <a:p>
            <a:r>
              <a:rPr lang="en-US" dirty="0"/>
              <a:t>Any existing Internal Leases will be recorded.</a:t>
            </a:r>
          </a:p>
        </p:txBody>
      </p:sp>
    </p:spTree>
    <p:extLst>
      <p:ext uri="{BB962C8B-B14F-4D97-AF65-F5344CB8AC3E}">
        <p14:creationId xmlns:p14="http://schemas.microsoft.com/office/powerpoint/2010/main" val="12129810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about FYE?</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2092963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Pulling </a:t>
            </a:r>
            <a:r>
              <a:rPr lang="en-US" dirty="0" err="1"/>
              <a:t>Cognos</a:t>
            </a:r>
            <a:r>
              <a:rPr lang="en-US" dirty="0"/>
              <a:t> Reports</a:t>
            </a:r>
          </a:p>
        </p:txBody>
      </p:sp>
      <p:pic>
        <p:nvPicPr>
          <p:cNvPr id="4" name="Content Placeholder 3"/>
          <p:cNvPicPr>
            <a:picLocks noGrp="1" noChangeAspect="1"/>
          </p:cNvPicPr>
          <p:nvPr>
            <p:ph sz="half" idx="1"/>
          </p:nvPr>
        </p:nvPicPr>
        <p:blipFill>
          <a:blip r:embed="rId2"/>
          <a:stretch>
            <a:fillRect/>
          </a:stretch>
        </p:blipFill>
        <p:spPr>
          <a:xfrm>
            <a:off x="677863" y="2286242"/>
            <a:ext cx="4183062" cy="3630128"/>
          </a:xfrm>
          <a:prstGeom prst="rect">
            <a:avLst/>
          </a:prstGeom>
        </p:spPr>
      </p:pic>
      <p:sp>
        <p:nvSpPr>
          <p:cNvPr id="7" name="Content Placeholder 6"/>
          <p:cNvSpPr>
            <a:spLocks noGrp="1"/>
          </p:cNvSpPr>
          <p:nvPr>
            <p:ph sz="half" idx="2"/>
          </p:nvPr>
        </p:nvSpPr>
        <p:spPr/>
        <p:txBody>
          <a:bodyPr/>
          <a:lstStyle/>
          <a:p>
            <a:r>
              <a:rPr lang="en-US" dirty="0"/>
              <a:t>In </a:t>
            </a:r>
            <a:r>
              <a:rPr lang="en-US" dirty="0" err="1"/>
              <a:t>Flashline</a:t>
            </a:r>
            <a:r>
              <a:rPr lang="en-US" dirty="0"/>
              <a:t>, hover over the Employee menu.</a:t>
            </a:r>
          </a:p>
          <a:p>
            <a:r>
              <a:rPr lang="en-US" dirty="0"/>
              <a:t>Scroll down to the Reports (</a:t>
            </a:r>
            <a:r>
              <a:rPr lang="en-US" dirty="0" err="1"/>
              <a:t>Cognos</a:t>
            </a:r>
            <a:r>
              <a:rPr lang="en-US" dirty="0"/>
              <a:t>) section.</a:t>
            </a:r>
          </a:p>
          <a:p>
            <a:r>
              <a:rPr lang="en-US" dirty="0"/>
              <a:t>Click Finance Reports.</a:t>
            </a:r>
          </a:p>
        </p:txBody>
      </p:sp>
    </p:spTree>
    <p:extLst>
      <p:ext uri="{BB962C8B-B14F-4D97-AF65-F5344CB8AC3E}">
        <p14:creationId xmlns:p14="http://schemas.microsoft.com/office/powerpoint/2010/main" val="14291951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Pulling </a:t>
            </a:r>
            <a:r>
              <a:rPr lang="en-US" dirty="0" err="1"/>
              <a:t>Cognos</a:t>
            </a:r>
            <a:r>
              <a:rPr lang="en-US" dirty="0"/>
              <a:t> Reports</a:t>
            </a:r>
          </a:p>
        </p:txBody>
      </p:sp>
      <p:pic>
        <p:nvPicPr>
          <p:cNvPr id="5" name="Content Placeholder 4"/>
          <p:cNvPicPr>
            <a:picLocks noGrp="1" noChangeAspect="1"/>
          </p:cNvPicPr>
          <p:nvPr>
            <p:ph sz="half" idx="1"/>
          </p:nvPr>
        </p:nvPicPr>
        <p:blipFill>
          <a:blip r:embed="rId2"/>
          <a:stretch>
            <a:fillRect/>
          </a:stretch>
        </p:blipFill>
        <p:spPr>
          <a:xfrm>
            <a:off x="1260989" y="3459193"/>
            <a:ext cx="7549314" cy="2329131"/>
          </a:xfrm>
          <a:prstGeom prst="rect">
            <a:avLst/>
          </a:prstGeom>
        </p:spPr>
      </p:pic>
      <p:sp>
        <p:nvSpPr>
          <p:cNvPr id="11" name="Content Placeholder 10"/>
          <p:cNvSpPr>
            <a:spLocks noGrp="1"/>
          </p:cNvSpPr>
          <p:nvPr>
            <p:ph sz="half" idx="2"/>
          </p:nvPr>
        </p:nvSpPr>
        <p:spPr>
          <a:xfrm>
            <a:off x="1260989" y="1699405"/>
            <a:ext cx="4993162" cy="1587260"/>
          </a:xfrm>
        </p:spPr>
        <p:txBody>
          <a:bodyPr/>
          <a:lstStyle/>
          <a:p>
            <a:r>
              <a:rPr lang="en-US" dirty="0"/>
              <a:t>Or you can also go to the Employee Dashboard in </a:t>
            </a:r>
            <a:r>
              <a:rPr lang="en-US" dirty="0" err="1"/>
              <a:t>Flashline</a:t>
            </a:r>
            <a:r>
              <a:rPr lang="en-US" dirty="0"/>
              <a:t>.</a:t>
            </a:r>
          </a:p>
          <a:p>
            <a:r>
              <a:rPr lang="en-US" dirty="0"/>
              <a:t>Hover over the Reports (</a:t>
            </a:r>
            <a:r>
              <a:rPr lang="en-US" dirty="0" err="1"/>
              <a:t>Cognos</a:t>
            </a:r>
            <a:r>
              <a:rPr lang="en-US" dirty="0"/>
              <a:t>) menu.</a:t>
            </a:r>
          </a:p>
          <a:p>
            <a:r>
              <a:rPr lang="en-US" dirty="0"/>
              <a:t>Select Finance Reports.</a:t>
            </a:r>
          </a:p>
        </p:txBody>
      </p:sp>
    </p:spTree>
    <p:extLst>
      <p:ext uri="{BB962C8B-B14F-4D97-AF65-F5344CB8AC3E}">
        <p14:creationId xmlns:p14="http://schemas.microsoft.com/office/powerpoint/2010/main" val="6284644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Monthly Transaction Report</a:t>
            </a:r>
          </a:p>
        </p:txBody>
      </p:sp>
      <p:pic>
        <p:nvPicPr>
          <p:cNvPr id="4" name="Content Placeholder 3"/>
          <p:cNvPicPr>
            <a:picLocks noGrp="1" noChangeAspect="1"/>
          </p:cNvPicPr>
          <p:nvPr>
            <p:ph idx="1"/>
          </p:nvPr>
        </p:nvPicPr>
        <p:blipFill>
          <a:blip r:embed="rId2"/>
          <a:stretch>
            <a:fillRect/>
          </a:stretch>
        </p:blipFill>
        <p:spPr>
          <a:xfrm>
            <a:off x="952844" y="2160588"/>
            <a:ext cx="8046349" cy="3881437"/>
          </a:xfrm>
          <a:prstGeom prst="rect">
            <a:avLst/>
          </a:prstGeom>
        </p:spPr>
      </p:pic>
    </p:spTree>
    <p:extLst>
      <p:ext uri="{BB962C8B-B14F-4D97-AF65-F5344CB8AC3E}">
        <p14:creationId xmlns:p14="http://schemas.microsoft.com/office/powerpoint/2010/main" val="1298157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8550C-0EEA-9991-6A8D-D599297D0A1B}"/>
              </a:ext>
            </a:extLst>
          </p:cNvPr>
          <p:cNvSpPr>
            <a:spLocks noGrp="1"/>
          </p:cNvSpPr>
          <p:nvPr>
            <p:ph type="title"/>
          </p:nvPr>
        </p:nvSpPr>
        <p:spPr/>
        <p:txBody>
          <a:bodyPr/>
          <a:lstStyle/>
          <a:p>
            <a:r>
              <a:rPr lang="en-US" dirty="0"/>
              <a:t>Housekeeping Items</a:t>
            </a:r>
          </a:p>
        </p:txBody>
      </p:sp>
      <p:sp>
        <p:nvSpPr>
          <p:cNvPr id="3" name="Content Placeholder 2">
            <a:extLst>
              <a:ext uri="{FF2B5EF4-FFF2-40B4-BE49-F238E27FC236}">
                <a16:creationId xmlns:a16="http://schemas.microsoft.com/office/drawing/2014/main" id="{9765919F-0838-3941-AE14-F2722414E2B4}"/>
              </a:ext>
            </a:extLst>
          </p:cNvPr>
          <p:cNvSpPr>
            <a:spLocks noGrp="1"/>
          </p:cNvSpPr>
          <p:nvPr>
            <p:ph idx="1"/>
          </p:nvPr>
        </p:nvSpPr>
        <p:spPr/>
        <p:txBody>
          <a:bodyPr/>
          <a:lstStyle/>
          <a:p>
            <a:r>
              <a:rPr lang="en-US" dirty="0"/>
              <a:t>Please mute yourself.</a:t>
            </a:r>
          </a:p>
          <a:p>
            <a:r>
              <a:rPr lang="en-US" dirty="0"/>
              <a:t>Please type questions in the chat and we will go through them at designated breaks in the presentation.</a:t>
            </a:r>
          </a:p>
          <a:p>
            <a:r>
              <a:rPr lang="en-US" dirty="0"/>
              <a:t>If you have any department specific questions, we can get in touch after the presentation.</a:t>
            </a:r>
          </a:p>
          <a:p>
            <a:r>
              <a:rPr lang="en-US" dirty="0"/>
              <a:t>This session is being recorded and we will try to post it on our website.</a:t>
            </a:r>
          </a:p>
          <a:p>
            <a:r>
              <a:rPr lang="en-US" dirty="0"/>
              <a:t>Slides will be posted as well—check the BAS Team for further info.</a:t>
            </a:r>
          </a:p>
        </p:txBody>
      </p:sp>
    </p:spTree>
    <p:extLst>
      <p:ext uri="{BB962C8B-B14F-4D97-AF65-F5344CB8AC3E}">
        <p14:creationId xmlns:p14="http://schemas.microsoft.com/office/powerpoint/2010/main" val="29120183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Monthly Transaction Report</a:t>
            </a:r>
          </a:p>
        </p:txBody>
      </p:sp>
      <p:pic>
        <p:nvPicPr>
          <p:cNvPr id="5" name="Content Placeholder 4"/>
          <p:cNvPicPr>
            <a:picLocks noGrp="1" noChangeAspect="1"/>
          </p:cNvPicPr>
          <p:nvPr>
            <p:ph sz="half" idx="1"/>
          </p:nvPr>
        </p:nvPicPr>
        <p:blipFill>
          <a:blip r:embed="rId2"/>
          <a:stretch>
            <a:fillRect/>
          </a:stretch>
        </p:blipFill>
        <p:spPr>
          <a:xfrm>
            <a:off x="916781" y="2920206"/>
            <a:ext cx="3705225" cy="2362200"/>
          </a:xfrm>
          <a:prstGeom prst="rect">
            <a:avLst/>
          </a:prstGeom>
        </p:spPr>
      </p:pic>
      <p:sp>
        <p:nvSpPr>
          <p:cNvPr id="4" name="Content Placeholder 3"/>
          <p:cNvSpPr>
            <a:spLocks noGrp="1"/>
          </p:cNvSpPr>
          <p:nvPr>
            <p:ph sz="half" idx="2"/>
          </p:nvPr>
        </p:nvSpPr>
        <p:spPr/>
        <p:txBody>
          <a:bodyPr/>
          <a:lstStyle/>
          <a:p>
            <a:r>
              <a:rPr lang="en-US" dirty="0"/>
              <a:t>After selecting the Monthly Transaction Report, enter your index, fiscal year, and fiscal period.</a:t>
            </a:r>
          </a:p>
          <a:p>
            <a:r>
              <a:rPr lang="en-US" dirty="0"/>
              <a:t>Click the Finish button in the bottom left corner.</a:t>
            </a:r>
          </a:p>
        </p:txBody>
      </p:sp>
    </p:spTree>
    <p:extLst>
      <p:ext uri="{BB962C8B-B14F-4D97-AF65-F5344CB8AC3E}">
        <p14:creationId xmlns:p14="http://schemas.microsoft.com/office/powerpoint/2010/main" val="19630436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Monthly Transaction Report</a:t>
            </a:r>
          </a:p>
        </p:txBody>
      </p:sp>
      <p:pic>
        <p:nvPicPr>
          <p:cNvPr id="5" name="Content Placeholder 4"/>
          <p:cNvPicPr>
            <a:picLocks noGrp="1" noChangeAspect="1"/>
          </p:cNvPicPr>
          <p:nvPr>
            <p:ph sz="half" idx="1"/>
          </p:nvPr>
        </p:nvPicPr>
        <p:blipFill>
          <a:blip r:embed="rId2"/>
          <a:stretch>
            <a:fillRect/>
          </a:stretch>
        </p:blipFill>
        <p:spPr>
          <a:xfrm>
            <a:off x="677334" y="1836466"/>
            <a:ext cx="8708440" cy="1130365"/>
          </a:xfrm>
          <a:prstGeom prst="rect">
            <a:avLst/>
          </a:prstGeom>
        </p:spPr>
      </p:pic>
      <p:sp>
        <p:nvSpPr>
          <p:cNvPr id="4" name="Content Placeholder 3"/>
          <p:cNvSpPr>
            <a:spLocks noGrp="1"/>
          </p:cNvSpPr>
          <p:nvPr>
            <p:ph sz="half" idx="2"/>
          </p:nvPr>
        </p:nvSpPr>
        <p:spPr>
          <a:xfrm>
            <a:off x="677334" y="2872897"/>
            <a:ext cx="7405617" cy="2256135"/>
          </a:xfrm>
        </p:spPr>
        <p:txBody>
          <a:bodyPr/>
          <a:lstStyle/>
          <a:p>
            <a:r>
              <a:rPr lang="en-US" dirty="0"/>
              <a:t>Click on the most recent index option, under effective date.</a:t>
            </a:r>
          </a:p>
          <a:p>
            <a:r>
              <a:rPr lang="en-US" dirty="0"/>
              <a:t>Your report will appear in your browser.</a:t>
            </a:r>
          </a:p>
          <a:p>
            <a:r>
              <a:rPr lang="en-US" dirty="0"/>
              <a:t>To pull into Excel, click the Run as button and select Run Excel:</a:t>
            </a:r>
          </a:p>
        </p:txBody>
      </p:sp>
      <p:sp>
        <p:nvSpPr>
          <p:cNvPr id="9" name="Oval 8"/>
          <p:cNvSpPr/>
          <p:nvPr/>
        </p:nvSpPr>
        <p:spPr>
          <a:xfrm>
            <a:off x="677334" y="2173857"/>
            <a:ext cx="651134" cy="39681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9529ECB9-9238-477D-B7A1-6B69EA9FB6D9}"/>
              </a:ext>
            </a:extLst>
          </p:cNvPr>
          <p:cNvPicPr>
            <a:picLocks noChangeAspect="1"/>
          </p:cNvPicPr>
          <p:nvPr/>
        </p:nvPicPr>
        <p:blipFill>
          <a:blip r:embed="rId3"/>
          <a:stretch>
            <a:fillRect/>
          </a:stretch>
        </p:blipFill>
        <p:spPr>
          <a:xfrm>
            <a:off x="3442607" y="4054164"/>
            <a:ext cx="1887038" cy="2069121"/>
          </a:xfrm>
          <a:prstGeom prst="rect">
            <a:avLst/>
          </a:prstGeom>
        </p:spPr>
      </p:pic>
    </p:spTree>
    <p:extLst>
      <p:ext uri="{BB962C8B-B14F-4D97-AF65-F5344CB8AC3E}">
        <p14:creationId xmlns:p14="http://schemas.microsoft.com/office/powerpoint/2010/main" val="12272842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58483"/>
          </a:xfrm>
        </p:spPr>
        <p:txBody>
          <a:bodyPr/>
          <a:lstStyle/>
          <a:p>
            <a:r>
              <a:rPr lang="en-US" dirty="0"/>
              <a:t>Monthly Transaction Report</a:t>
            </a:r>
          </a:p>
        </p:txBody>
      </p:sp>
      <p:pic>
        <p:nvPicPr>
          <p:cNvPr id="5" name="Content Placeholder 4"/>
          <p:cNvPicPr>
            <a:picLocks noGrp="1" noChangeAspect="1"/>
          </p:cNvPicPr>
          <p:nvPr>
            <p:ph idx="1"/>
          </p:nvPr>
        </p:nvPicPr>
        <p:blipFill>
          <a:blip r:embed="rId2"/>
          <a:stretch>
            <a:fillRect/>
          </a:stretch>
        </p:blipFill>
        <p:spPr>
          <a:xfrm>
            <a:off x="168903" y="1268083"/>
            <a:ext cx="11171047" cy="3183929"/>
          </a:xfrm>
          <a:prstGeom prst="rect">
            <a:avLst/>
          </a:prstGeom>
        </p:spPr>
      </p:pic>
      <p:sp>
        <p:nvSpPr>
          <p:cNvPr id="6" name="TextBox 5"/>
          <p:cNvSpPr txBox="1"/>
          <p:nvPr/>
        </p:nvSpPr>
        <p:spPr>
          <a:xfrm>
            <a:off x="759124" y="4761781"/>
            <a:ext cx="7168551" cy="1477328"/>
          </a:xfrm>
          <a:prstGeom prst="rect">
            <a:avLst/>
          </a:prstGeom>
          <a:noFill/>
        </p:spPr>
        <p:txBody>
          <a:bodyPr wrap="square" rtlCol="0">
            <a:spAutoFit/>
          </a:bodyPr>
          <a:lstStyle/>
          <a:p>
            <a:r>
              <a:rPr lang="en-US" dirty="0"/>
              <a:t>Your output will be a listing of all expenses in </a:t>
            </a:r>
            <a:r>
              <a:rPr lang="en-US"/>
              <a:t>the queried </a:t>
            </a:r>
            <a:r>
              <a:rPr lang="en-US" dirty="0"/>
              <a:t>month, separated by account. You can cross reference these to Banner by visiting screen FGITRND. FGITRND is a real-time version of this point-in-time report. We will review the potential contents of each field.</a:t>
            </a:r>
          </a:p>
        </p:txBody>
      </p:sp>
    </p:spTree>
    <p:extLst>
      <p:ext uri="{BB962C8B-B14F-4D97-AF65-F5344CB8AC3E}">
        <p14:creationId xmlns:p14="http://schemas.microsoft.com/office/powerpoint/2010/main" val="36321987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Accounts - </a:t>
            </a:r>
            <a:r>
              <a:rPr lang="en-US" sz="2200" dirty="0"/>
              <a:t>An Account represents an individual asset, liability, equity, revenue, expenditure, or transfer classification.</a:t>
            </a:r>
            <a:br>
              <a:rPr lang="en-US" sz="2200" dirty="0"/>
            </a:br>
            <a:endParaRPr lang="en-US" sz="2200" dirty="0"/>
          </a:p>
        </p:txBody>
      </p:sp>
      <p:sp>
        <p:nvSpPr>
          <p:cNvPr id="3" name="Content Placeholder 2"/>
          <p:cNvSpPr>
            <a:spLocks noGrp="1"/>
          </p:cNvSpPr>
          <p:nvPr>
            <p:ph sz="half" idx="1"/>
          </p:nvPr>
        </p:nvSpPr>
        <p:spPr>
          <a:xfrm>
            <a:off x="677334" y="2160589"/>
            <a:ext cx="4184035" cy="4352354"/>
          </a:xfrm>
        </p:spPr>
        <p:txBody>
          <a:bodyPr>
            <a:normAutofit/>
          </a:bodyPr>
          <a:lstStyle/>
          <a:p>
            <a:r>
              <a:rPr lang="en-US" dirty="0"/>
              <a:t>Account Types:</a:t>
            </a:r>
          </a:p>
          <a:p>
            <a:pPr lvl="1"/>
            <a:r>
              <a:rPr lang="en-US" dirty="0"/>
              <a:t>50 – Revenues</a:t>
            </a:r>
          </a:p>
          <a:p>
            <a:pPr lvl="2"/>
            <a:r>
              <a:rPr lang="en-US" dirty="0"/>
              <a:t>51 – Tuition &amp; Fees</a:t>
            </a:r>
          </a:p>
          <a:p>
            <a:pPr lvl="2"/>
            <a:r>
              <a:rPr lang="en-US" dirty="0"/>
              <a:t>52 – Grants &amp; Contracts</a:t>
            </a:r>
          </a:p>
          <a:p>
            <a:pPr lvl="2"/>
            <a:r>
              <a:rPr lang="en-US" dirty="0"/>
              <a:t>53 – Sales &amp; Services</a:t>
            </a:r>
          </a:p>
          <a:p>
            <a:pPr lvl="2"/>
            <a:r>
              <a:rPr lang="en-US" dirty="0"/>
              <a:t>54 – State Appropriations</a:t>
            </a:r>
          </a:p>
          <a:p>
            <a:pPr lvl="2"/>
            <a:r>
              <a:rPr lang="en-US" dirty="0"/>
              <a:t>55 – Gifts</a:t>
            </a:r>
          </a:p>
          <a:p>
            <a:pPr lvl="2"/>
            <a:r>
              <a:rPr lang="en-US" dirty="0"/>
              <a:t>56 – Investment Income</a:t>
            </a:r>
          </a:p>
          <a:p>
            <a:pPr lvl="2"/>
            <a:r>
              <a:rPr lang="en-US" dirty="0"/>
              <a:t>57 – Other Revenue</a:t>
            </a:r>
          </a:p>
          <a:p>
            <a:pPr lvl="1"/>
            <a:r>
              <a:rPr lang="en-US" dirty="0"/>
              <a:t>60 – Labor Expenses</a:t>
            </a:r>
          </a:p>
          <a:p>
            <a:pPr lvl="2"/>
            <a:r>
              <a:rPr lang="en-US" dirty="0"/>
              <a:t>61 – Salaries/Wages</a:t>
            </a:r>
          </a:p>
          <a:p>
            <a:pPr lvl="2"/>
            <a:r>
              <a:rPr lang="en-US" dirty="0"/>
              <a:t>62 - Benefits</a:t>
            </a:r>
          </a:p>
          <a:p>
            <a:endParaRPr lang="en-US" dirty="0"/>
          </a:p>
        </p:txBody>
      </p:sp>
      <p:sp>
        <p:nvSpPr>
          <p:cNvPr id="4" name="Content Placeholder 3"/>
          <p:cNvSpPr>
            <a:spLocks noGrp="1"/>
          </p:cNvSpPr>
          <p:nvPr>
            <p:ph sz="half" idx="2"/>
          </p:nvPr>
        </p:nvSpPr>
        <p:spPr>
          <a:xfrm>
            <a:off x="5089970" y="2160589"/>
            <a:ext cx="4184034" cy="4352354"/>
          </a:xfrm>
        </p:spPr>
        <p:txBody>
          <a:bodyPr>
            <a:normAutofit/>
          </a:bodyPr>
          <a:lstStyle/>
          <a:p>
            <a:pPr marL="284163" lvl="1" indent="-284163"/>
            <a:r>
              <a:rPr lang="en-US" dirty="0"/>
              <a:t>Account Types</a:t>
            </a:r>
          </a:p>
          <a:p>
            <a:pPr lvl="1"/>
            <a:r>
              <a:rPr lang="en-US" dirty="0"/>
              <a:t>70 – Expenditures</a:t>
            </a:r>
          </a:p>
          <a:p>
            <a:pPr lvl="2"/>
            <a:r>
              <a:rPr lang="en-US" dirty="0"/>
              <a:t>71 – Travel/Entertainment</a:t>
            </a:r>
          </a:p>
          <a:p>
            <a:pPr lvl="2"/>
            <a:r>
              <a:rPr lang="en-US" dirty="0"/>
              <a:t>72 – Supplies</a:t>
            </a:r>
          </a:p>
          <a:p>
            <a:pPr lvl="2"/>
            <a:r>
              <a:rPr lang="en-US" dirty="0"/>
              <a:t>73 – Information/Communication</a:t>
            </a:r>
          </a:p>
          <a:p>
            <a:pPr lvl="2"/>
            <a:r>
              <a:rPr lang="en-US" dirty="0"/>
              <a:t>74 – Repairs &amp; Maintenance</a:t>
            </a:r>
          </a:p>
          <a:p>
            <a:pPr lvl="2"/>
            <a:r>
              <a:rPr lang="en-US" dirty="0"/>
              <a:t>75 – Utilities</a:t>
            </a:r>
          </a:p>
          <a:p>
            <a:pPr lvl="2"/>
            <a:r>
              <a:rPr lang="en-US" dirty="0"/>
              <a:t>76 – Student Aid</a:t>
            </a:r>
          </a:p>
          <a:p>
            <a:pPr lvl="2"/>
            <a:r>
              <a:rPr lang="en-US" dirty="0"/>
              <a:t>77 – Misc.</a:t>
            </a:r>
          </a:p>
          <a:p>
            <a:pPr lvl="2"/>
            <a:r>
              <a:rPr lang="en-US" dirty="0"/>
              <a:t>78 – Capital Expenditures</a:t>
            </a:r>
          </a:p>
          <a:p>
            <a:pPr lvl="1"/>
            <a:r>
              <a:rPr lang="en-US" dirty="0"/>
              <a:t>80 - Transfers</a:t>
            </a:r>
          </a:p>
          <a:p>
            <a:endParaRPr lang="en-US" dirty="0"/>
          </a:p>
        </p:txBody>
      </p:sp>
    </p:spTree>
    <p:extLst>
      <p:ext uri="{BB962C8B-B14F-4D97-AF65-F5344CB8AC3E}">
        <p14:creationId xmlns:p14="http://schemas.microsoft.com/office/powerpoint/2010/main" val="20285724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Monthly Transaction Report - Document</a:t>
            </a:r>
          </a:p>
        </p:txBody>
      </p:sp>
      <p:sp>
        <p:nvSpPr>
          <p:cNvPr id="3" name="Content Placeholder 2"/>
          <p:cNvSpPr>
            <a:spLocks noGrp="1"/>
          </p:cNvSpPr>
          <p:nvPr>
            <p:ph idx="1"/>
          </p:nvPr>
        </p:nvSpPr>
        <p:spPr/>
        <p:txBody>
          <a:bodyPr>
            <a:normAutofit/>
          </a:bodyPr>
          <a:lstStyle/>
          <a:p>
            <a:r>
              <a:rPr lang="en-US" dirty="0"/>
              <a:t>Starts with F: an automated feed within Banner – </a:t>
            </a:r>
            <a:r>
              <a:rPr lang="en-US" dirty="0" err="1"/>
              <a:t>Cashnet</a:t>
            </a:r>
            <a:r>
              <a:rPr lang="en-US" dirty="0"/>
              <a:t>, Payroll, Budget Adjustments, etc.</a:t>
            </a:r>
          </a:p>
          <a:p>
            <a:r>
              <a:rPr lang="en-US" dirty="0"/>
              <a:t>Starts with FF: FAMIS feed – UFM has the detail for these transaction.</a:t>
            </a:r>
          </a:p>
          <a:p>
            <a:r>
              <a:rPr lang="en-US" dirty="0"/>
              <a:t>Starts with J or JS: journal entries made on the system manually (JS is our mass upload program).</a:t>
            </a:r>
          </a:p>
          <a:p>
            <a:r>
              <a:rPr lang="en-US" dirty="0"/>
              <a:t>Starts with I: AP transaction (Invoices &amp; Expense Reimbursements).</a:t>
            </a:r>
          </a:p>
          <a:p>
            <a:r>
              <a:rPr lang="en-US" dirty="0"/>
              <a:t>Starts with P: Purchase Order encumbrances.</a:t>
            </a:r>
          </a:p>
          <a:p>
            <a:r>
              <a:rPr lang="en-US" dirty="0"/>
              <a:t>Starts with RENC: Encumbrance roll from prior fiscal years.</a:t>
            </a:r>
          </a:p>
          <a:p>
            <a:r>
              <a:rPr lang="en-US" dirty="0"/>
              <a:t>Starts with PREN: Labor Encumbrance roll.</a:t>
            </a:r>
          </a:p>
          <a:p>
            <a:r>
              <a:rPr lang="en-US" dirty="0"/>
              <a:t>Starts with BDCF: Budget Carry Forward (FYE only)</a:t>
            </a:r>
          </a:p>
        </p:txBody>
      </p:sp>
    </p:spTree>
    <p:extLst>
      <p:ext uri="{BB962C8B-B14F-4D97-AF65-F5344CB8AC3E}">
        <p14:creationId xmlns:p14="http://schemas.microsoft.com/office/powerpoint/2010/main" val="35940499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Monthly Transaction Report – Rule Class</a:t>
            </a:r>
          </a:p>
        </p:txBody>
      </p:sp>
      <p:sp>
        <p:nvSpPr>
          <p:cNvPr id="6" name="Text Placeholder 5"/>
          <p:cNvSpPr>
            <a:spLocks noGrp="1"/>
          </p:cNvSpPr>
          <p:nvPr>
            <p:ph type="body" idx="1"/>
          </p:nvPr>
        </p:nvSpPr>
        <p:spPr>
          <a:xfrm>
            <a:off x="675745" y="1744687"/>
            <a:ext cx="4185623" cy="576262"/>
          </a:xfrm>
        </p:spPr>
        <p:txBody>
          <a:bodyPr/>
          <a:lstStyle/>
          <a:p>
            <a:r>
              <a:rPr lang="en-US" u="sng" dirty="0"/>
              <a:t>Payroll Class Codes</a:t>
            </a:r>
          </a:p>
        </p:txBody>
      </p:sp>
      <p:sp>
        <p:nvSpPr>
          <p:cNvPr id="7" name="Content Placeholder 6"/>
          <p:cNvSpPr>
            <a:spLocks noGrp="1"/>
          </p:cNvSpPr>
          <p:nvPr>
            <p:ph sz="half" idx="2"/>
          </p:nvPr>
        </p:nvSpPr>
        <p:spPr>
          <a:xfrm>
            <a:off x="675744" y="2375379"/>
            <a:ext cx="4185623" cy="3304117"/>
          </a:xfrm>
        </p:spPr>
        <p:txBody>
          <a:bodyPr/>
          <a:lstStyle/>
          <a:p>
            <a:r>
              <a:rPr lang="en-US" dirty="0"/>
              <a:t>HEEL – Employee Withholdings</a:t>
            </a:r>
          </a:p>
          <a:p>
            <a:r>
              <a:rPr lang="en-US" dirty="0"/>
              <a:t>HERL – Employer Withholdings</a:t>
            </a:r>
          </a:p>
          <a:p>
            <a:r>
              <a:rPr lang="en-US" dirty="0"/>
              <a:t>HENC – Payroll Salary Encumbrance</a:t>
            </a:r>
          </a:p>
          <a:p>
            <a:r>
              <a:rPr lang="en-US" dirty="0"/>
              <a:t>HENA – Payroll Encumbrance Adj.</a:t>
            </a:r>
          </a:p>
          <a:p>
            <a:r>
              <a:rPr lang="en-US" dirty="0"/>
              <a:t>HGNL – Payroll Gross Exp. No Liquidation (record salaries </a:t>
            </a:r>
            <a:r>
              <a:rPr lang="en-US" dirty="0" err="1"/>
              <a:t>exp</a:t>
            </a:r>
            <a:r>
              <a:rPr lang="en-US" dirty="0"/>
              <a:t>)</a:t>
            </a:r>
          </a:p>
          <a:p>
            <a:r>
              <a:rPr lang="en-US" dirty="0"/>
              <a:t>HGRB – Payroll Gross Benefit </a:t>
            </a:r>
            <a:r>
              <a:rPr lang="en-US" dirty="0" err="1"/>
              <a:t>Exp</a:t>
            </a:r>
            <a:endParaRPr lang="en-US" dirty="0"/>
          </a:p>
          <a:p>
            <a:endParaRPr lang="en-US" dirty="0"/>
          </a:p>
          <a:p>
            <a:endParaRPr lang="en-US" dirty="0"/>
          </a:p>
        </p:txBody>
      </p:sp>
      <p:sp>
        <p:nvSpPr>
          <p:cNvPr id="8" name="Text Placeholder 7"/>
          <p:cNvSpPr>
            <a:spLocks noGrp="1"/>
          </p:cNvSpPr>
          <p:nvPr>
            <p:ph type="body" sz="quarter" idx="3"/>
          </p:nvPr>
        </p:nvSpPr>
        <p:spPr>
          <a:xfrm>
            <a:off x="5088383" y="1744687"/>
            <a:ext cx="4918259" cy="576262"/>
          </a:xfrm>
        </p:spPr>
        <p:txBody>
          <a:bodyPr/>
          <a:lstStyle/>
          <a:p>
            <a:r>
              <a:rPr lang="en-US" u="sng" dirty="0"/>
              <a:t>AP/Procurement Rule Class Codes</a:t>
            </a:r>
          </a:p>
        </p:txBody>
      </p:sp>
      <p:sp>
        <p:nvSpPr>
          <p:cNvPr id="9" name="Content Placeholder 8"/>
          <p:cNvSpPr>
            <a:spLocks noGrp="1"/>
          </p:cNvSpPr>
          <p:nvPr>
            <p:ph sz="quarter" idx="4"/>
          </p:nvPr>
        </p:nvSpPr>
        <p:spPr>
          <a:xfrm>
            <a:off x="5088384" y="2375379"/>
            <a:ext cx="4412632" cy="3749819"/>
          </a:xfrm>
        </p:spPr>
        <p:txBody>
          <a:bodyPr>
            <a:normAutofit lnSpcReduction="10000"/>
          </a:bodyPr>
          <a:lstStyle/>
          <a:p>
            <a:r>
              <a:rPr lang="en-US" dirty="0"/>
              <a:t>INEI – Invoice paid w/encumbrance</a:t>
            </a:r>
          </a:p>
          <a:p>
            <a:r>
              <a:rPr lang="en-US" dirty="0"/>
              <a:t>INNI – Invoice paid w/o encumbrance</a:t>
            </a:r>
          </a:p>
          <a:p>
            <a:r>
              <a:rPr lang="en-US" dirty="0"/>
              <a:t>ICEI – Cancel invoice w/Encumbrance</a:t>
            </a:r>
          </a:p>
          <a:p>
            <a:r>
              <a:rPr lang="en-US" dirty="0"/>
              <a:t>CNNI – Cancel check – Invoice w/o encumbrance</a:t>
            </a:r>
          </a:p>
          <a:p>
            <a:r>
              <a:rPr lang="en-US" dirty="0"/>
              <a:t>CCD – P-Card purchases/returns</a:t>
            </a:r>
          </a:p>
          <a:p>
            <a:r>
              <a:rPr lang="en-US" dirty="0"/>
              <a:t>PORD – Establish Purchase Order</a:t>
            </a:r>
          </a:p>
          <a:p>
            <a:r>
              <a:rPr lang="en-US" dirty="0"/>
              <a:t>CORD – Establish Change Order</a:t>
            </a:r>
          </a:p>
          <a:p>
            <a:r>
              <a:rPr lang="en-US" dirty="0"/>
              <a:t>POCL – Close existing Purchase Order</a:t>
            </a:r>
          </a:p>
          <a:p>
            <a:r>
              <a:rPr lang="en-US" dirty="0"/>
              <a:t>PCRD – Cancel Purchase Order</a:t>
            </a:r>
          </a:p>
        </p:txBody>
      </p:sp>
    </p:spTree>
    <p:extLst>
      <p:ext uri="{BB962C8B-B14F-4D97-AF65-F5344CB8AC3E}">
        <p14:creationId xmlns:p14="http://schemas.microsoft.com/office/powerpoint/2010/main" val="2777707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Monthly Transaction Report – Rule Class</a:t>
            </a:r>
          </a:p>
        </p:txBody>
      </p:sp>
      <p:sp>
        <p:nvSpPr>
          <p:cNvPr id="8" name="Content Placeholder 7"/>
          <p:cNvSpPr>
            <a:spLocks noGrp="1"/>
          </p:cNvSpPr>
          <p:nvPr>
            <p:ph sz="half" idx="1"/>
          </p:nvPr>
        </p:nvSpPr>
        <p:spPr/>
        <p:txBody>
          <a:bodyPr/>
          <a:lstStyle/>
          <a:p>
            <a:r>
              <a:rPr lang="en-US" dirty="0"/>
              <a:t>FT01 – </a:t>
            </a:r>
            <a:r>
              <a:rPr lang="en-US" dirty="0" err="1"/>
              <a:t>Interfund</a:t>
            </a:r>
            <a:r>
              <a:rPr lang="en-US" dirty="0"/>
              <a:t> Transfers</a:t>
            </a:r>
          </a:p>
          <a:p>
            <a:r>
              <a:rPr lang="en-US" dirty="0"/>
              <a:t>CR05 – Cash Receipts &amp; Disbursements</a:t>
            </a:r>
          </a:p>
          <a:p>
            <a:r>
              <a:rPr lang="en-US" dirty="0"/>
              <a:t>IDC – Interdepartmental Charges</a:t>
            </a:r>
          </a:p>
          <a:p>
            <a:r>
              <a:rPr lang="en-US" dirty="0"/>
              <a:t>COR – Corrections/Reimbursements</a:t>
            </a:r>
          </a:p>
          <a:p>
            <a:r>
              <a:rPr lang="en-US" dirty="0"/>
              <a:t>BD01 – Original Budgets</a:t>
            </a:r>
          </a:p>
          <a:p>
            <a:r>
              <a:rPr lang="en-US" dirty="0"/>
              <a:t>BD02 – Budget Adjustments</a:t>
            </a:r>
          </a:p>
        </p:txBody>
      </p:sp>
      <p:sp>
        <p:nvSpPr>
          <p:cNvPr id="9" name="Content Placeholder 8"/>
          <p:cNvSpPr>
            <a:spLocks noGrp="1"/>
          </p:cNvSpPr>
          <p:nvPr>
            <p:ph sz="half" idx="2"/>
          </p:nvPr>
        </p:nvSpPr>
        <p:spPr/>
        <p:txBody>
          <a:bodyPr/>
          <a:lstStyle/>
          <a:p>
            <a:r>
              <a:rPr lang="en-US" dirty="0"/>
              <a:t>CT01 – Cost Transfer Entry</a:t>
            </a:r>
          </a:p>
          <a:p>
            <a:r>
              <a:rPr lang="en-US" dirty="0"/>
              <a:t>CT90 – Cost Transfer for charges older than 90 days</a:t>
            </a:r>
          </a:p>
          <a:p>
            <a:r>
              <a:rPr lang="en-US" dirty="0"/>
              <a:t>CH4 – Student Charges</a:t>
            </a:r>
          </a:p>
          <a:p>
            <a:r>
              <a:rPr lang="en-US" dirty="0"/>
              <a:t>PE1 – Exemption or Waiver Expense Acct</a:t>
            </a:r>
          </a:p>
          <a:p>
            <a:r>
              <a:rPr lang="en-US" dirty="0"/>
              <a:t>E090 – Year-end encumbrance roll</a:t>
            </a:r>
          </a:p>
        </p:txBody>
      </p:sp>
    </p:spTree>
    <p:extLst>
      <p:ext uri="{BB962C8B-B14F-4D97-AF65-F5344CB8AC3E}">
        <p14:creationId xmlns:p14="http://schemas.microsoft.com/office/powerpoint/2010/main" val="31357140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77334" y="609600"/>
            <a:ext cx="8596668" cy="667109"/>
          </a:xfrm>
        </p:spPr>
        <p:txBody>
          <a:bodyPr/>
          <a:lstStyle/>
          <a:p>
            <a:r>
              <a:rPr lang="en-US" dirty="0"/>
              <a:t>Monthly Transaction Report – </a:t>
            </a:r>
            <a:r>
              <a:rPr lang="en-US" sz="3200" dirty="0"/>
              <a:t>Other</a:t>
            </a:r>
          </a:p>
        </p:txBody>
      </p:sp>
      <p:sp>
        <p:nvSpPr>
          <p:cNvPr id="8" name="Content Placeholder 7"/>
          <p:cNvSpPr>
            <a:spLocks noGrp="1"/>
          </p:cNvSpPr>
          <p:nvPr>
            <p:ph idx="1"/>
          </p:nvPr>
        </p:nvSpPr>
        <p:spPr>
          <a:xfrm>
            <a:off x="677334" y="1276709"/>
            <a:ext cx="8846228" cy="5331125"/>
          </a:xfrm>
        </p:spPr>
        <p:txBody>
          <a:bodyPr/>
          <a:lstStyle/>
          <a:p>
            <a:r>
              <a:rPr lang="en-US" dirty="0"/>
              <a:t>Banner Finance Report </a:t>
            </a:r>
            <a:r>
              <a:rPr lang="en-US" dirty="0">
                <a:sym typeface="Wingdings" panose="05000000000000000000" pitchFamily="2" charset="2"/>
              </a:rPr>
              <a:t></a:t>
            </a:r>
            <a:r>
              <a:rPr lang="en-US" dirty="0"/>
              <a:t> Labor Distribution pulls from Banner HR, which is the report to breakdown Labor expenditure detail.</a:t>
            </a:r>
          </a:p>
          <a:p>
            <a:r>
              <a:rPr lang="en-US" dirty="0"/>
              <a:t>Transaction date is the date of record, not necessarily date keyed.</a:t>
            </a:r>
          </a:p>
          <a:p>
            <a:r>
              <a:rPr lang="en-US" dirty="0"/>
              <a:t>Description is dependent on what is keyed in the description field </a:t>
            </a:r>
            <a:r>
              <a:rPr lang="en-US" dirty="0">
                <a:sym typeface="Wingdings" panose="05000000000000000000" pitchFamily="2" charset="2"/>
              </a:rPr>
              <a:t> some have standard formats (</a:t>
            </a:r>
            <a:r>
              <a:rPr lang="en-US" dirty="0" err="1">
                <a:sym typeface="Wingdings" panose="05000000000000000000" pitchFamily="2" charset="2"/>
              </a:rPr>
              <a:t>Cashnet</a:t>
            </a:r>
            <a:r>
              <a:rPr lang="en-US" dirty="0">
                <a:sym typeface="Wingdings" panose="05000000000000000000" pitchFamily="2" charset="2"/>
              </a:rPr>
              <a:t>, Payroll, etc.)</a:t>
            </a:r>
          </a:p>
          <a:p>
            <a:pPr lvl="1"/>
            <a:r>
              <a:rPr lang="en-US" b="1" dirty="0" err="1">
                <a:sym typeface="Wingdings" panose="05000000000000000000" pitchFamily="2" charset="2"/>
              </a:rPr>
              <a:t>Cashnet</a:t>
            </a:r>
            <a:r>
              <a:rPr lang="en-US" dirty="0">
                <a:sym typeface="Wingdings" panose="05000000000000000000" pitchFamily="2" charset="2"/>
              </a:rPr>
              <a:t>: </a:t>
            </a:r>
            <a:r>
              <a:rPr lang="en-US" dirty="0">
                <a:solidFill>
                  <a:srgbClr val="FF0000"/>
                </a:solidFill>
                <a:sym typeface="Wingdings" panose="05000000000000000000" pitchFamily="2" charset="2"/>
              </a:rPr>
              <a:t>3161590</a:t>
            </a:r>
            <a:r>
              <a:rPr lang="en-US" dirty="0">
                <a:sym typeface="Wingdings" panose="05000000000000000000" pitchFamily="2" charset="2"/>
              </a:rPr>
              <a:t>LSMOORE1 </a:t>
            </a:r>
            <a:r>
              <a:rPr lang="en-US" dirty="0">
                <a:solidFill>
                  <a:srgbClr val="FF0000"/>
                </a:solidFill>
                <a:sym typeface="Wingdings" panose="05000000000000000000" pitchFamily="2" charset="2"/>
              </a:rPr>
              <a:t>20180914 </a:t>
            </a:r>
            <a:r>
              <a:rPr lang="en-US" dirty="0">
                <a:solidFill>
                  <a:schemeClr val="tx1"/>
                </a:solidFill>
                <a:sym typeface="Wingdings" panose="05000000000000000000" pitchFamily="2" charset="2"/>
              </a:rPr>
              <a:t> </a:t>
            </a:r>
            <a:r>
              <a:rPr lang="en-US" dirty="0">
                <a:solidFill>
                  <a:srgbClr val="FF0000"/>
                </a:solidFill>
                <a:sym typeface="Wingdings" panose="05000000000000000000" pitchFamily="2" charset="2"/>
              </a:rPr>
              <a:t>Transaction #</a:t>
            </a:r>
            <a:r>
              <a:rPr lang="en-US" dirty="0">
                <a:solidFill>
                  <a:schemeClr val="tx1"/>
                </a:solidFill>
                <a:sym typeface="Wingdings" panose="05000000000000000000" pitchFamily="2" charset="2"/>
              </a:rPr>
              <a:t>/Operator ID/</a:t>
            </a:r>
            <a:r>
              <a:rPr lang="en-US" dirty="0">
                <a:solidFill>
                  <a:srgbClr val="FF0000"/>
                </a:solidFill>
                <a:sym typeface="Wingdings" panose="05000000000000000000" pitchFamily="2" charset="2"/>
              </a:rPr>
              <a:t>Transaction Date</a:t>
            </a:r>
            <a:r>
              <a:rPr lang="en-US" dirty="0">
                <a:solidFill>
                  <a:schemeClr val="tx1"/>
                </a:solidFill>
                <a:sym typeface="Wingdings" panose="05000000000000000000" pitchFamily="2" charset="2"/>
              </a:rPr>
              <a:t>.</a:t>
            </a:r>
          </a:p>
          <a:p>
            <a:pPr lvl="1"/>
            <a:r>
              <a:rPr lang="en-US" b="1" dirty="0">
                <a:solidFill>
                  <a:schemeClr val="tx1"/>
                </a:solidFill>
                <a:sym typeface="Wingdings" panose="05000000000000000000" pitchFamily="2" charset="2"/>
              </a:rPr>
              <a:t>Payroll: </a:t>
            </a:r>
            <a:r>
              <a:rPr lang="en-US" dirty="0">
                <a:solidFill>
                  <a:schemeClr val="tx1"/>
                </a:solidFill>
                <a:sym typeface="Wingdings" panose="05000000000000000000" pitchFamily="2" charset="2"/>
              </a:rPr>
              <a:t>HR Payroll 2019 SM 5 </a:t>
            </a:r>
            <a:r>
              <a:rPr lang="en-US" dirty="0">
                <a:solidFill>
                  <a:srgbClr val="FF0000"/>
                </a:solidFill>
                <a:sym typeface="Wingdings" panose="05000000000000000000" pitchFamily="2" charset="2"/>
              </a:rPr>
              <a:t>0</a:t>
            </a:r>
            <a:r>
              <a:rPr lang="en-US" dirty="0">
                <a:solidFill>
                  <a:schemeClr val="tx1"/>
                </a:solidFill>
                <a:sym typeface="Wingdings" panose="05000000000000000000" pitchFamily="2" charset="2"/>
              </a:rPr>
              <a:t>  Pay Period/</a:t>
            </a:r>
            <a:r>
              <a:rPr lang="en-US" dirty="0">
                <a:solidFill>
                  <a:srgbClr val="FF0000"/>
                </a:solidFill>
                <a:sym typeface="Wingdings" panose="05000000000000000000" pitchFamily="2" charset="2"/>
              </a:rPr>
              <a:t>Sequence</a:t>
            </a:r>
            <a:r>
              <a:rPr lang="en-US" dirty="0">
                <a:solidFill>
                  <a:schemeClr val="tx1"/>
                </a:solidFill>
                <a:sym typeface="Wingdings" panose="05000000000000000000" pitchFamily="2" charset="2"/>
              </a:rPr>
              <a:t> (0 = Original Pays)</a:t>
            </a:r>
            <a:endParaRPr lang="en-US" dirty="0">
              <a:solidFill>
                <a:srgbClr val="FF0000"/>
              </a:solidFill>
              <a:sym typeface="Wingdings" panose="05000000000000000000" pitchFamily="2" charset="2"/>
            </a:endParaRPr>
          </a:p>
          <a:p>
            <a:r>
              <a:rPr lang="en-US" dirty="0">
                <a:sym typeface="Wingdings" panose="05000000000000000000" pitchFamily="2" charset="2"/>
              </a:rPr>
              <a:t>Original Budget – Typically set in July (original budget for Fiscal Year)</a:t>
            </a:r>
          </a:p>
          <a:p>
            <a:r>
              <a:rPr lang="en-US" dirty="0">
                <a:sym typeface="Wingdings" panose="05000000000000000000" pitchFamily="2" charset="2"/>
              </a:rPr>
              <a:t>Budget Adjustments – Budget adjustments throughout year for actual results.</a:t>
            </a:r>
          </a:p>
          <a:p>
            <a:r>
              <a:rPr lang="en-US" dirty="0">
                <a:sym typeface="Wingdings" panose="05000000000000000000" pitchFamily="2" charset="2"/>
              </a:rPr>
              <a:t>MTD Actual – Actual expenses incurred throughout the month.</a:t>
            </a:r>
          </a:p>
          <a:p>
            <a:r>
              <a:rPr lang="en-US" dirty="0">
                <a:sym typeface="Wingdings" panose="05000000000000000000" pitchFamily="2" charset="2"/>
              </a:rPr>
              <a:t>Encumbrance – Encumbrance/commitment adjustments throughout the month.</a:t>
            </a:r>
          </a:p>
          <a:p>
            <a:r>
              <a:rPr lang="en-US" dirty="0"/>
              <a:t>Can be run at anytime – Not final until the 5</a:t>
            </a:r>
            <a:r>
              <a:rPr lang="en-US" baseline="30000" dirty="0"/>
              <a:t>th</a:t>
            </a:r>
            <a:r>
              <a:rPr lang="en-US" dirty="0"/>
              <a:t> business day of the following month.</a:t>
            </a:r>
          </a:p>
        </p:txBody>
      </p:sp>
    </p:spTree>
    <p:extLst>
      <p:ext uri="{BB962C8B-B14F-4D97-AF65-F5344CB8AC3E}">
        <p14:creationId xmlns:p14="http://schemas.microsoft.com/office/powerpoint/2010/main" val="37215832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Labor Distribution Report</a:t>
            </a:r>
          </a:p>
        </p:txBody>
      </p:sp>
      <p:sp>
        <p:nvSpPr>
          <p:cNvPr id="3" name="Content Placeholder 2"/>
          <p:cNvSpPr>
            <a:spLocks noGrp="1"/>
          </p:cNvSpPr>
          <p:nvPr>
            <p:ph idx="1"/>
          </p:nvPr>
        </p:nvSpPr>
        <p:spPr/>
        <p:txBody>
          <a:bodyPr/>
          <a:lstStyle/>
          <a:p>
            <a:r>
              <a:rPr lang="en-US" dirty="0"/>
              <a:t>Click back into the Finance Reports menu similar to the Monthly Transactions Report. </a:t>
            </a:r>
          </a:p>
          <a:p>
            <a:r>
              <a:rPr lang="en-US" dirty="0"/>
              <a:t>Select Labor Distribution.</a:t>
            </a:r>
          </a:p>
          <a:p>
            <a:endParaRPr lang="en-US" dirty="0"/>
          </a:p>
        </p:txBody>
      </p:sp>
      <p:pic>
        <p:nvPicPr>
          <p:cNvPr id="4" name="Picture 3"/>
          <p:cNvPicPr>
            <a:picLocks noChangeAspect="1"/>
          </p:cNvPicPr>
          <p:nvPr/>
        </p:nvPicPr>
        <p:blipFill>
          <a:blip r:embed="rId2"/>
          <a:stretch>
            <a:fillRect/>
          </a:stretch>
        </p:blipFill>
        <p:spPr>
          <a:xfrm>
            <a:off x="677334" y="3355312"/>
            <a:ext cx="4667250" cy="2686050"/>
          </a:xfrm>
          <a:prstGeom prst="rect">
            <a:avLst/>
          </a:prstGeom>
        </p:spPr>
      </p:pic>
    </p:spTree>
    <p:extLst>
      <p:ext uri="{BB962C8B-B14F-4D97-AF65-F5344CB8AC3E}">
        <p14:creationId xmlns:p14="http://schemas.microsoft.com/office/powerpoint/2010/main" val="39732348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Labor Distribution Report*</a:t>
            </a:r>
            <a:br>
              <a:rPr lang="en-US" dirty="0"/>
            </a:br>
            <a:r>
              <a:rPr lang="en-US" sz="2400" dirty="0"/>
              <a:t>*Some information redacted</a:t>
            </a:r>
          </a:p>
        </p:txBody>
      </p:sp>
      <p:pic>
        <p:nvPicPr>
          <p:cNvPr id="5" name="Content Placeholder 4"/>
          <p:cNvPicPr>
            <a:picLocks noGrp="1" noChangeAspect="1"/>
          </p:cNvPicPr>
          <p:nvPr>
            <p:ph idx="1"/>
          </p:nvPr>
        </p:nvPicPr>
        <p:blipFill>
          <a:blip r:embed="rId2"/>
          <a:stretch>
            <a:fillRect/>
          </a:stretch>
        </p:blipFill>
        <p:spPr>
          <a:xfrm>
            <a:off x="701872" y="2160588"/>
            <a:ext cx="8548294" cy="3881437"/>
          </a:xfrm>
          <a:prstGeom prst="rect">
            <a:avLst/>
          </a:prstGeom>
        </p:spPr>
      </p:pic>
    </p:spTree>
    <p:extLst>
      <p:ext uri="{BB962C8B-B14F-4D97-AF65-F5344CB8AC3E}">
        <p14:creationId xmlns:p14="http://schemas.microsoft.com/office/powerpoint/2010/main" val="1896874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A85FC69-41FB-FC67-BBB8-59AF4F508A25}"/>
              </a:ext>
            </a:extLst>
          </p:cNvPr>
          <p:cNvPicPr>
            <a:picLocks noChangeAspect="1"/>
          </p:cNvPicPr>
          <p:nvPr/>
        </p:nvPicPr>
        <p:blipFill>
          <a:blip r:embed="rId2"/>
          <a:stretch>
            <a:fillRect/>
          </a:stretch>
        </p:blipFill>
        <p:spPr>
          <a:xfrm>
            <a:off x="746449" y="293739"/>
            <a:ext cx="9416632" cy="6270522"/>
          </a:xfrm>
          <a:prstGeom prst="rect">
            <a:avLst/>
          </a:prstGeom>
        </p:spPr>
      </p:pic>
    </p:spTree>
    <p:extLst>
      <p:ext uri="{BB962C8B-B14F-4D97-AF65-F5344CB8AC3E}">
        <p14:creationId xmlns:p14="http://schemas.microsoft.com/office/powerpoint/2010/main" val="9708758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Labor Distribution Report</a:t>
            </a:r>
          </a:p>
        </p:txBody>
      </p:sp>
      <p:sp>
        <p:nvSpPr>
          <p:cNvPr id="3" name="Content Placeholder 2"/>
          <p:cNvSpPr>
            <a:spLocks noGrp="1"/>
          </p:cNvSpPr>
          <p:nvPr>
            <p:ph idx="1"/>
          </p:nvPr>
        </p:nvSpPr>
        <p:spPr/>
        <p:txBody>
          <a:bodyPr/>
          <a:lstStyle/>
          <a:p>
            <a:r>
              <a:rPr lang="en-US" dirty="0"/>
              <a:t>Breaks down each Salary &amp; Benefit account by employee</a:t>
            </a:r>
          </a:p>
          <a:p>
            <a:r>
              <a:rPr lang="en-US" dirty="0"/>
              <a:t>Pulled from Banner-HR Module – should tie to Finance (non-HR system entries can create differences—common in June &amp; July).</a:t>
            </a:r>
          </a:p>
          <a:p>
            <a:r>
              <a:rPr lang="en-US" dirty="0"/>
              <a:t>Should be reviewed monthly to make sure no employees are charged to your area that should be charged elsewhere. </a:t>
            </a:r>
          </a:p>
          <a:p>
            <a:r>
              <a:rPr lang="en-US" dirty="0"/>
              <a:t>Labor can only be moved via Salary Redistribution Workflow – IDC/COR not allowed on labor accounts.</a:t>
            </a:r>
          </a:p>
        </p:txBody>
      </p:sp>
    </p:spTree>
    <p:extLst>
      <p:ext uri="{BB962C8B-B14F-4D97-AF65-F5344CB8AC3E}">
        <p14:creationId xmlns:p14="http://schemas.microsoft.com/office/powerpoint/2010/main" val="36931190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dirty="0"/>
              <a:t>Questions?</a:t>
            </a:r>
          </a:p>
        </p:txBody>
      </p:sp>
    </p:spTree>
    <p:extLst>
      <p:ext uri="{BB962C8B-B14F-4D97-AF65-F5344CB8AC3E}">
        <p14:creationId xmlns:p14="http://schemas.microsoft.com/office/powerpoint/2010/main" val="489405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C3B404E-84F5-4998-0568-04D3104E835B}"/>
              </a:ext>
            </a:extLst>
          </p:cNvPr>
          <p:cNvPicPr>
            <a:picLocks noChangeAspect="1"/>
          </p:cNvPicPr>
          <p:nvPr/>
        </p:nvPicPr>
        <p:blipFill>
          <a:blip r:embed="rId2"/>
          <a:stretch>
            <a:fillRect/>
          </a:stretch>
        </p:blipFill>
        <p:spPr>
          <a:xfrm>
            <a:off x="4030825" y="222369"/>
            <a:ext cx="3928188" cy="6099359"/>
          </a:xfrm>
          <a:prstGeom prst="rect">
            <a:avLst/>
          </a:prstGeom>
        </p:spPr>
      </p:pic>
    </p:spTree>
    <p:extLst>
      <p:ext uri="{BB962C8B-B14F-4D97-AF65-F5344CB8AC3E}">
        <p14:creationId xmlns:p14="http://schemas.microsoft.com/office/powerpoint/2010/main" val="712807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36243B7-7224-FFB3-7443-C00E1F9964D3}"/>
              </a:ext>
            </a:extLst>
          </p:cNvPr>
          <p:cNvSpPr>
            <a:spLocks noGrp="1"/>
          </p:cNvSpPr>
          <p:nvPr>
            <p:ph type="title"/>
          </p:nvPr>
        </p:nvSpPr>
        <p:spPr/>
        <p:txBody>
          <a:bodyPr/>
          <a:lstStyle/>
          <a:p>
            <a:r>
              <a:rPr lang="en-US" dirty="0"/>
              <a:t>Special Announcement</a:t>
            </a:r>
          </a:p>
        </p:txBody>
      </p:sp>
      <p:sp>
        <p:nvSpPr>
          <p:cNvPr id="5" name="Content Placeholder 4">
            <a:extLst>
              <a:ext uri="{FF2B5EF4-FFF2-40B4-BE49-F238E27FC236}">
                <a16:creationId xmlns:a16="http://schemas.microsoft.com/office/drawing/2014/main" id="{7C18B019-23A5-510A-AA45-F2E84D01BD55}"/>
              </a:ext>
            </a:extLst>
          </p:cNvPr>
          <p:cNvSpPr>
            <a:spLocks noGrp="1"/>
          </p:cNvSpPr>
          <p:nvPr>
            <p:ph idx="1"/>
          </p:nvPr>
        </p:nvSpPr>
        <p:spPr>
          <a:xfrm>
            <a:off x="677334" y="1343609"/>
            <a:ext cx="8596668" cy="4697754"/>
          </a:xfrm>
        </p:spPr>
        <p:txBody>
          <a:bodyPr/>
          <a:lstStyle/>
          <a:p>
            <a:r>
              <a:rPr lang="en-US" dirty="0"/>
              <a:t>Banner is being upgraded this weekend.</a:t>
            </a:r>
          </a:p>
          <a:p>
            <a:r>
              <a:rPr lang="en-US" dirty="0"/>
              <a:t>There is a known defect with FGAJVCQ—some of you may use this screen to key IDC/COR entries—that will disable this screen indefinitely.</a:t>
            </a:r>
          </a:p>
          <a:p>
            <a:r>
              <a:rPr lang="en-US" dirty="0"/>
              <a:t>We are working with Ellucian to fix it.</a:t>
            </a:r>
          </a:p>
          <a:p>
            <a:r>
              <a:rPr lang="en-US" dirty="0"/>
              <a:t>In the meantime, the workaround is to use screen FGAJVCM or FGAJVCD to key these entries. There is a quick guide on the Controller’s Office Website.</a:t>
            </a:r>
          </a:p>
          <a:p>
            <a:r>
              <a:rPr lang="en-US" dirty="0"/>
              <a:t>On the Controller’s site click </a:t>
            </a:r>
            <a:r>
              <a:rPr lang="en-US" dirty="0" err="1"/>
              <a:t>Resources</a:t>
            </a:r>
            <a:r>
              <a:rPr lang="en-US" dirty="0" err="1">
                <a:sym typeface="Wingdings" panose="05000000000000000000" pitchFamily="2" charset="2"/>
              </a:rPr>
              <a:t>Banner</a:t>
            </a:r>
            <a:r>
              <a:rPr lang="en-US" dirty="0">
                <a:sym typeface="Wingdings" panose="05000000000000000000" pitchFamily="2" charset="2"/>
              </a:rPr>
              <a:t> Training Aids and the guide is under the “Popular Financial Accounting, Accounts Payable and Procurement Forms” heading.</a:t>
            </a:r>
            <a:endParaRPr lang="en-US" dirty="0"/>
          </a:p>
          <a:p>
            <a:endParaRPr lang="en-US" dirty="0"/>
          </a:p>
        </p:txBody>
      </p:sp>
    </p:spTree>
    <p:extLst>
      <p:ext uri="{BB962C8B-B14F-4D97-AF65-F5344CB8AC3E}">
        <p14:creationId xmlns:p14="http://schemas.microsoft.com/office/powerpoint/2010/main" val="435767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7334" y="609600"/>
            <a:ext cx="8596668" cy="632604"/>
          </a:xfrm>
        </p:spPr>
        <p:txBody>
          <a:bodyPr>
            <a:normAutofit fontScale="90000"/>
          </a:bodyPr>
          <a:lstStyle/>
          <a:p>
            <a:r>
              <a:rPr lang="en-US" dirty="0"/>
              <a:t>Transaction Processing - Types</a:t>
            </a:r>
          </a:p>
        </p:txBody>
      </p:sp>
      <p:sp>
        <p:nvSpPr>
          <p:cNvPr id="5" name="Oval 4"/>
          <p:cNvSpPr/>
          <p:nvPr/>
        </p:nvSpPr>
        <p:spPr>
          <a:xfrm>
            <a:off x="2876248" y="2950508"/>
            <a:ext cx="2286001" cy="134982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General Ledger</a:t>
            </a:r>
          </a:p>
        </p:txBody>
      </p:sp>
      <p:sp>
        <p:nvSpPr>
          <p:cNvPr id="6" name="Rectangle 5"/>
          <p:cNvSpPr/>
          <p:nvPr/>
        </p:nvSpPr>
        <p:spPr>
          <a:xfrm>
            <a:off x="677334" y="1818394"/>
            <a:ext cx="1814285" cy="10975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Tuition Payments/Other Deposits</a:t>
            </a:r>
          </a:p>
        </p:txBody>
      </p:sp>
      <p:sp>
        <p:nvSpPr>
          <p:cNvPr id="7" name="Rectangle 6"/>
          <p:cNvSpPr/>
          <p:nvPr/>
        </p:nvSpPr>
        <p:spPr>
          <a:xfrm>
            <a:off x="3112104" y="1735141"/>
            <a:ext cx="1560285" cy="8775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Payroll</a:t>
            </a:r>
          </a:p>
        </p:txBody>
      </p:sp>
      <p:sp>
        <p:nvSpPr>
          <p:cNvPr id="8" name="Rectangle 7"/>
          <p:cNvSpPr/>
          <p:nvPr/>
        </p:nvSpPr>
        <p:spPr>
          <a:xfrm>
            <a:off x="5292874" y="1869194"/>
            <a:ext cx="1582059" cy="10813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Student Financial Aid</a:t>
            </a:r>
          </a:p>
        </p:txBody>
      </p:sp>
      <p:sp>
        <p:nvSpPr>
          <p:cNvPr id="9" name="Rectangle 8"/>
          <p:cNvSpPr/>
          <p:nvPr/>
        </p:nvSpPr>
        <p:spPr>
          <a:xfrm>
            <a:off x="807962" y="3467456"/>
            <a:ext cx="1683657"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Student Billing</a:t>
            </a:r>
          </a:p>
        </p:txBody>
      </p:sp>
      <p:sp>
        <p:nvSpPr>
          <p:cNvPr id="10" name="Rectangle 9"/>
          <p:cNvSpPr/>
          <p:nvPr/>
        </p:nvSpPr>
        <p:spPr>
          <a:xfrm>
            <a:off x="5162249" y="4960487"/>
            <a:ext cx="1712684" cy="13137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Journal Entries/</a:t>
            </a:r>
          </a:p>
          <a:p>
            <a:pPr algn="ctr"/>
            <a:r>
              <a:rPr lang="en-US" dirty="0">
                <a:latin typeface="Times New Roman" panose="02020603050405020304" pitchFamily="18" charset="0"/>
                <a:cs typeface="Times New Roman" panose="02020603050405020304" pitchFamily="18" charset="0"/>
              </a:rPr>
              <a:t>Internal Allocations</a:t>
            </a:r>
          </a:p>
        </p:txBody>
      </p:sp>
      <p:sp>
        <p:nvSpPr>
          <p:cNvPr id="11" name="Rectangle 10"/>
          <p:cNvSpPr/>
          <p:nvPr/>
        </p:nvSpPr>
        <p:spPr>
          <a:xfrm>
            <a:off x="869648" y="4772895"/>
            <a:ext cx="1429656" cy="11192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IDC’s/CORs</a:t>
            </a:r>
          </a:p>
        </p:txBody>
      </p:sp>
      <p:sp>
        <p:nvSpPr>
          <p:cNvPr id="12" name="Rectangle 11"/>
          <p:cNvSpPr/>
          <p:nvPr/>
        </p:nvSpPr>
        <p:spPr>
          <a:xfrm>
            <a:off x="2876248" y="4960488"/>
            <a:ext cx="1828802" cy="10958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Payments (Invoices, </a:t>
            </a:r>
            <a:r>
              <a:rPr lang="en-US" dirty="0" err="1">
                <a:latin typeface="Times New Roman" panose="02020603050405020304" pitchFamily="18" charset="0"/>
                <a:cs typeface="Times New Roman" panose="02020603050405020304" pitchFamily="18" charset="0"/>
              </a:rPr>
              <a:t>Pcard</a:t>
            </a:r>
            <a:r>
              <a:rPr lang="en-US" dirty="0">
                <a:latin typeface="Times New Roman" panose="02020603050405020304" pitchFamily="18" charset="0"/>
                <a:cs typeface="Times New Roman" panose="02020603050405020304" pitchFamily="18" charset="0"/>
              </a:rPr>
              <a:t>, ERs)</a:t>
            </a:r>
          </a:p>
        </p:txBody>
      </p:sp>
      <p:sp>
        <p:nvSpPr>
          <p:cNvPr id="13" name="Rectangle 12"/>
          <p:cNvSpPr/>
          <p:nvPr/>
        </p:nvSpPr>
        <p:spPr>
          <a:xfrm>
            <a:off x="5859882" y="3664490"/>
            <a:ext cx="1693596" cy="945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Budget</a:t>
            </a:r>
          </a:p>
        </p:txBody>
      </p:sp>
      <p:cxnSp>
        <p:nvCxnSpPr>
          <p:cNvPr id="14" name="Straight Arrow Connector 13"/>
          <p:cNvCxnSpPr/>
          <p:nvPr/>
        </p:nvCxnSpPr>
        <p:spPr>
          <a:xfrm>
            <a:off x="2530436" y="2709289"/>
            <a:ext cx="534025" cy="4872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7" idx="2"/>
          </p:cNvCxnSpPr>
          <p:nvPr/>
        </p:nvCxnSpPr>
        <p:spPr>
          <a:xfrm>
            <a:off x="3892247" y="2612668"/>
            <a:ext cx="0" cy="303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4974038" y="2801985"/>
            <a:ext cx="318836" cy="3945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13" idx="1"/>
          </p:cNvCxnSpPr>
          <p:nvPr/>
        </p:nvCxnSpPr>
        <p:spPr>
          <a:xfrm flipH="1" flipV="1">
            <a:off x="5125018" y="3924656"/>
            <a:ext cx="734864" cy="2123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flipV="1">
            <a:off x="4728242" y="4201498"/>
            <a:ext cx="396775" cy="7138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2" idx="0"/>
            <a:endCxn id="5" idx="4"/>
          </p:cNvCxnSpPr>
          <p:nvPr/>
        </p:nvCxnSpPr>
        <p:spPr>
          <a:xfrm flipV="1">
            <a:off x="3790649" y="4300336"/>
            <a:ext cx="228600" cy="6601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1" idx="3"/>
            <a:endCxn id="5" idx="3"/>
          </p:cNvCxnSpPr>
          <p:nvPr/>
        </p:nvCxnSpPr>
        <p:spPr>
          <a:xfrm flipV="1">
            <a:off x="2299304" y="4102658"/>
            <a:ext cx="911721" cy="12298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9" idx="3"/>
          </p:cNvCxnSpPr>
          <p:nvPr/>
        </p:nvCxnSpPr>
        <p:spPr>
          <a:xfrm flipV="1">
            <a:off x="2491619" y="3808338"/>
            <a:ext cx="384629" cy="1163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Right Arrow 21"/>
          <p:cNvSpPr/>
          <p:nvPr/>
        </p:nvSpPr>
        <p:spPr>
          <a:xfrm>
            <a:off x="5162249" y="3353119"/>
            <a:ext cx="2829338" cy="29621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7991587" y="2181249"/>
            <a:ext cx="3009032" cy="3968703"/>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r>
              <a:rPr lang="en-US" dirty="0"/>
              <a:t>Budget Summary Reports</a:t>
            </a:r>
          </a:p>
          <a:p>
            <a:pPr algn="ctr"/>
            <a:endParaRPr lang="en-US" dirty="0"/>
          </a:p>
          <a:p>
            <a:pPr algn="ctr"/>
            <a:r>
              <a:rPr lang="en-US" dirty="0"/>
              <a:t>Monthly and YTD Transaction Reports</a:t>
            </a:r>
          </a:p>
          <a:p>
            <a:pPr algn="ctr"/>
            <a:endParaRPr lang="en-US" dirty="0"/>
          </a:p>
          <a:p>
            <a:pPr algn="ctr"/>
            <a:endParaRPr lang="en-US" dirty="0"/>
          </a:p>
          <a:p>
            <a:pPr algn="ctr"/>
            <a:r>
              <a:rPr lang="en-US" dirty="0"/>
              <a:t>FYE Financial Statements</a:t>
            </a:r>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spTree>
    <p:extLst>
      <p:ext uri="{BB962C8B-B14F-4D97-AF65-F5344CB8AC3E}">
        <p14:creationId xmlns:p14="http://schemas.microsoft.com/office/powerpoint/2010/main" val="3275272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00812-AA69-1BA1-D8DD-31214F19AF4E}"/>
              </a:ext>
            </a:extLst>
          </p:cNvPr>
          <p:cNvSpPr>
            <a:spLocks noGrp="1"/>
          </p:cNvSpPr>
          <p:nvPr>
            <p:ph type="title"/>
          </p:nvPr>
        </p:nvSpPr>
        <p:spPr/>
        <p:txBody>
          <a:bodyPr/>
          <a:lstStyle/>
          <a:p>
            <a:r>
              <a:rPr lang="en-US" dirty="0"/>
              <a:t>FY22 – Important Due Dates</a:t>
            </a:r>
          </a:p>
        </p:txBody>
      </p:sp>
      <p:sp>
        <p:nvSpPr>
          <p:cNvPr id="3" name="Content Placeholder 2">
            <a:extLst>
              <a:ext uri="{FF2B5EF4-FFF2-40B4-BE49-F238E27FC236}">
                <a16:creationId xmlns:a16="http://schemas.microsoft.com/office/drawing/2014/main" id="{1BCA82C8-9971-325D-EB28-EA41AD4BD8D1}"/>
              </a:ext>
            </a:extLst>
          </p:cNvPr>
          <p:cNvSpPr>
            <a:spLocks noGrp="1"/>
          </p:cNvSpPr>
          <p:nvPr>
            <p:ph idx="1"/>
          </p:nvPr>
        </p:nvSpPr>
        <p:spPr>
          <a:xfrm>
            <a:off x="677334" y="1384183"/>
            <a:ext cx="8596668" cy="5159230"/>
          </a:xfrm>
        </p:spPr>
        <p:txBody>
          <a:bodyPr>
            <a:normAutofit/>
          </a:bodyPr>
          <a:lstStyle/>
          <a:p>
            <a:r>
              <a:rPr lang="en-US" dirty="0"/>
              <a:t>Budget Revisions – Return to the Budget Office by 5pm 7/5/22.</a:t>
            </a:r>
          </a:p>
          <a:p>
            <a:r>
              <a:rPr lang="en-US" dirty="0"/>
              <a:t>Compensated Absences – Approve all FY22 Employee Leave by 5pm 7/1/22.</a:t>
            </a:r>
          </a:p>
          <a:p>
            <a:r>
              <a:rPr lang="en-US" dirty="0"/>
              <a:t>Deposits – Must be completed in Transact (formerly </a:t>
            </a:r>
            <a:r>
              <a:rPr lang="en-US" dirty="0" err="1"/>
              <a:t>CASHNet</a:t>
            </a:r>
            <a:r>
              <a:rPr lang="en-US" dirty="0"/>
              <a:t>) by 6/30/22</a:t>
            </a:r>
          </a:p>
          <a:p>
            <a:r>
              <a:rPr lang="en-US" dirty="0"/>
              <a:t>Cost Transfer Workflows – Must be completed by 6/15/22.</a:t>
            </a:r>
          </a:p>
          <a:p>
            <a:r>
              <a:rPr lang="en-US" dirty="0"/>
              <a:t>Credit Memos/Invoices for ARO – 6/30/22 by 4pm</a:t>
            </a:r>
          </a:p>
          <a:p>
            <a:pPr marL="344488" lvl="1" indent="-344488"/>
            <a:r>
              <a:rPr lang="en-US" sz="1800" dirty="0"/>
              <a:t>Expense Reimbursements – Must be approved by 5pm on 6/27/22</a:t>
            </a:r>
          </a:p>
          <a:p>
            <a:pPr marL="344488" lvl="1" indent="-344488"/>
            <a:r>
              <a:rPr lang="en-US" sz="1800" dirty="0"/>
              <a:t>Invoices/P-Cards – 7/6/22 By 5pm</a:t>
            </a:r>
          </a:p>
          <a:p>
            <a:pPr marL="344488" lvl="1" indent="-344488"/>
            <a:r>
              <a:rPr lang="en-US" sz="1800" dirty="0"/>
              <a:t>IDC &amp; COR Entries – Must be submitted by 6/30/22 </a:t>
            </a:r>
          </a:p>
          <a:p>
            <a:pPr marL="344488" lvl="1" indent="-344488"/>
            <a:r>
              <a:rPr lang="en-US" sz="1800" dirty="0"/>
              <a:t>Purchase Requisitions (final approval) – 6/28/22 by 5pm</a:t>
            </a:r>
          </a:p>
          <a:p>
            <a:pPr marL="344488" lvl="1" indent="-344488"/>
            <a:r>
              <a:rPr lang="en-US" sz="1800" dirty="0"/>
              <a:t>SRW Workflows – 6/15/22 by 5pm</a:t>
            </a:r>
          </a:p>
          <a:p>
            <a:pPr marL="344488" lvl="1" indent="-344488"/>
            <a:r>
              <a:rPr lang="en-US" sz="1800" dirty="0"/>
              <a:t>Petty Cash reimbursements – 7/1/22 by 5pm</a:t>
            </a:r>
          </a:p>
          <a:p>
            <a:pPr marL="344488" lvl="1" indent="-344488"/>
            <a:r>
              <a:rPr lang="en-US" sz="1800" dirty="0"/>
              <a:t>Wire Transfers – 6/27/22 by 5pm</a:t>
            </a:r>
          </a:p>
          <a:p>
            <a:endParaRPr lang="en-US" dirty="0"/>
          </a:p>
        </p:txBody>
      </p:sp>
    </p:spTree>
    <p:extLst>
      <p:ext uri="{BB962C8B-B14F-4D97-AF65-F5344CB8AC3E}">
        <p14:creationId xmlns:p14="http://schemas.microsoft.com/office/powerpoint/2010/main" val="3279046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Accounts Payable Note</a:t>
            </a:r>
          </a:p>
        </p:txBody>
      </p:sp>
      <p:sp>
        <p:nvSpPr>
          <p:cNvPr id="3" name="Content Placeholder 2"/>
          <p:cNvSpPr>
            <a:spLocks noGrp="1"/>
          </p:cNvSpPr>
          <p:nvPr>
            <p:ph idx="1"/>
          </p:nvPr>
        </p:nvSpPr>
        <p:spPr/>
        <p:txBody>
          <a:bodyPr/>
          <a:lstStyle/>
          <a:p>
            <a:r>
              <a:rPr lang="en-US" sz="2800" dirty="0"/>
              <a:t>FY22 business – goods received or services rendered on or before June 30</a:t>
            </a:r>
          </a:p>
          <a:p>
            <a:endParaRPr lang="en-US" sz="2800" dirty="0"/>
          </a:p>
          <a:p>
            <a:r>
              <a:rPr lang="en-US" sz="2800" dirty="0"/>
              <a:t>FY23 business - goods received and services rendered on or after July 1</a:t>
            </a:r>
          </a:p>
          <a:p>
            <a:endParaRPr lang="en-US" dirty="0"/>
          </a:p>
          <a:p>
            <a:pPr marL="0" indent="0" algn="ctr">
              <a:buNone/>
            </a:pPr>
            <a:r>
              <a:rPr lang="en-US" sz="2800" i="1" dirty="0">
                <a:solidFill>
                  <a:srgbClr val="FF0000"/>
                </a:solidFill>
              </a:rPr>
              <a:t>This is tested during the audit!</a:t>
            </a:r>
          </a:p>
          <a:p>
            <a:endParaRPr lang="en-US" dirty="0"/>
          </a:p>
        </p:txBody>
      </p:sp>
    </p:spTree>
    <p:extLst>
      <p:ext uri="{BB962C8B-B14F-4D97-AF65-F5344CB8AC3E}">
        <p14:creationId xmlns:p14="http://schemas.microsoft.com/office/powerpoint/2010/main" val="4108073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FB1AD-5F50-37B3-29F6-AD6820866663}"/>
              </a:ext>
            </a:extLst>
          </p:cNvPr>
          <p:cNvSpPr>
            <a:spLocks noGrp="1"/>
          </p:cNvSpPr>
          <p:nvPr>
            <p:ph type="title"/>
          </p:nvPr>
        </p:nvSpPr>
        <p:spPr/>
        <p:txBody>
          <a:bodyPr/>
          <a:lstStyle/>
          <a:p>
            <a:r>
              <a:rPr lang="en-US" dirty="0"/>
              <a:t>Key Dates in the Closing Process.</a:t>
            </a:r>
          </a:p>
        </p:txBody>
      </p:sp>
      <p:sp>
        <p:nvSpPr>
          <p:cNvPr id="3" name="Content Placeholder 2">
            <a:extLst>
              <a:ext uri="{FF2B5EF4-FFF2-40B4-BE49-F238E27FC236}">
                <a16:creationId xmlns:a16="http://schemas.microsoft.com/office/drawing/2014/main" id="{33980EA0-2B03-85A3-0202-BECA37E3F4D9}"/>
              </a:ext>
            </a:extLst>
          </p:cNvPr>
          <p:cNvSpPr>
            <a:spLocks noGrp="1"/>
          </p:cNvSpPr>
          <p:nvPr>
            <p:ph idx="1"/>
          </p:nvPr>
        </p:nvSpPr>
        <p:spPr/>
        <p:txBody>
          <a:bodyPr/>
          <a:lstStyle/>
          <a:p>
            <a:r>
              <a:rPr lang="en-US" dirty="0"/>
              <a:t>KSU’s Fiscal Year ends on June 30, 2022.</a:t>
            </a:r>
          </a:p>
          <a:p>
            <a:r>
              <a:rPr lang="en-US" dirty="0"/>
              <a:t>We will be closing the books on Thursday, July 14, 2022.</a:t>
            </a:r>
          </a:p>
          <a:p>
            <a:pPr lvl="1"/>
            <a:r>
              <a:rPr lang="en-US" dirty="0"/>
              <a:t>Banner Finance will be locked at 5pm on 7/14/22. Please save all work and exit all sessions of Banner before this time.</a:t>
            </a:r>
          </a:p>
          <a:p>
            <a:r>
              <a:rPr lang="en-US" dirty="0"/>
              <a:t>Financial reports will be available on Friday, July 15, 2022.</a:t>
            </a:r>
          </a:p>
          <a:p>
            <a:pPr lvl="1"/>
            <a:r>
              <a:rPr lang="en-US" dirty="0"/>
              <a:t>You may check June reports at any time, but they are not final until 7/15/22.</a:t>
            </a:r>
          </a:p>
          <a:p>
            <a:pPr lvl="1"/>
            <a:r>
              <a:rPr lang="en-US" dirty="0"/>
              <a:t>Although the reporting is available, the fiscal year is not completely closed until period 14 is closed. Period 14 is intended for Balance Sheet entries and various expenses at the University level.</a:t>
            </a:r>
          </a:p>
          <a:p>
            <a:r>
              <a:rPr lang="en-US" dirty="0"/>
              <a:t>Summer 2022 course revenues and related expenditures are deferred to FY23.</a:t>
            </a:r>
          </a:p>
          <a:p>
            <a:pPr marL="0" indent="0">
              <a:buNone/>
            </a:pPr>
            <a:endParaRPr lang="en-US" dirty="0"/>
          </a:p>
          <a:p>
            <a:endParaRPr lang="en-US" dirty="0"/>
          </a:p>
        </p:txBody>
      </p:sp>
    </p:spTree>
    <p:extLst>
      <p:ext uri="{BB962C8B-B14F-4D97-AF65-F5344CB8AC3E}">
        <p14:creationId xmlns:p14="http://schemas.microsoft.com/office/powerpoint/2010/main" val="262631644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793</TotalTime>
  <Words>2175</Words>
  <Application>Microsoft Office PowerPoint</Application>
  <PresentationFormat>Widescreen</PresentationFormat>
  <Paragraphs>221</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Times New Roman</vt:lpstr>
      <vt:lpstr>Trebuchet MS</vt:lpstr>
      <vt:lpstr>Wingdings 3</vt:lpstr>
      <vt:lpstr>Facet</vt:lpstr>
      <vt:lpstr>Fiscal Year-End &amp; Running Finance Cognos Reports</vt:lpstr>
      <vt:lpstr>Housekeeping Items</vt:lpstr>
      <vt:lpstr>PowerPoint Presentation</vt:lpstr>
      <vt:lpstr>PowerPoint Presentation</vt:lpstr>
      <vt:lpstr>Special Announcement</vt:lpstr>
      <vt:lpstr>Transaction Processing - Types</vt:lpstr>
      <vt:lpstr>FY22 – Important Due Dates</vt:lpstr>
      <vt:lpstr>Accounts Payable Note</vt:lpstr>
      <vt:lpstr>Key Dates in the Closing Process.</vt:lpstr>
      <vt:lpstr>What We Need From You</vt:lpstr>
      <vt:lpstr>Accounting Principles</vt:lpstr>
      <vt:lpstr>Special Labor Account Considerations</vt:lpstr>
      <vt:lpstr>Special Fund Balance Considerations</vt:lpstr>
      <vt:lpstr>Misc. Considerations</vt:lpstr>
      <vt:lpstr>Things to Look for in July FY23</vt:lpstr>
      <vt:lpstr>Questions about FYE?</vt:lpstr>
      <vt:lpstr>Pulling Cognos Reports</vt:lpstr>
      <vt:lpstr>Pulling Cognos Reports</vt:lpstr>
      <vt:lpstr>Monthly Transaction Report</vt:lpstr>
      <vt:lpstr>Monthly Transaction Report</vt:lpstr>
      <vt:lpstr>Monthly Transaction Report</vt:lpstr>
      <vt:lpstr>Monthly Transaction Report</vt:lpstr>
      <vt:lpstr>Accounts - An Account represents an individual asset, liability, equity, revenue, expenditure, or transfer classification. </vt:lpstr>
      <vt:lpstr>Monthly Transaction Report - Document</vt:lpstr>
      <vt:lpstr>Monthly Transaction Report – Rule Class</vt:lpstr>
      <vt:lpstr>Monthly Transaction Report – Rule Class</vt:lpstr>
      <vt:lpstr>Monthly Transaction Report – Other</vt:lpstr>
      <vt:lpstr>Labor Distribution Report</vt:lpstr>
      <vt:lpstr>Labor Distribution Report* *Some information redacted</vt:lpstr>
      <vt:lpstr>Labor Distribution Report</vt:lpstr>
      <vt:lpstr>Questions?</vt:lpstr>
    </vt:vector>
  </TitlesOfParts>
  <Company>Kent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Finance Cognos Reports: Monthly Transactions &amp; Labor Distribtion</dc:title>
  <dc:creator>FARINA, MICHAEL</dc:creator>
  <cp:lastModifiedBy>Farina, Michael</cp:lastModifiedBy>
  <cp:revision>30</cp:revision>
  <cp:lastPrinted>2019-03-26T13:24:52Z</cp:lastPrinted>
  <dcterms:created xsi:type="dcterms:W3CDTF">2019-03-21T17:28:17Z</dcterms:created>
  <dcterms:modified xsi:type="dcterms:W3CDTF">2022-05-17T19:41:34Z</dcterms:modified>
</cp:coreProperties>
</file>