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3668e22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3668e22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03668e2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03668e2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dcb4908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dcb4908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30578561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30578561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3057856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3057856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dcb4908c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dcb4908c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dcb4908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dcb4908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d605816dd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d605816dd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dcb4908c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dcb4908c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dcb4908c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dcb4908c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System successfully displays the necessary info overlaid on California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system should allow for smaller and larger datasets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more detailed GUI would have made the system more user friendly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Removing duplicate data and reformatting the datasets may have made task faster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1324073"/>
            <a:ext cx="9144000" cy="13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Efficient and Effective Management </a:t>
            </a: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Times New Roman"/>
                <a:ea typeface="Times New Roman"/>
                <a:cs typeface="Times New Roman"/>
                <a:sym typeface="Times New Roman"/>
              </a:rPr>
              <a:t>Analytics Over Spatial-Social Networks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17900"/>
            <a:ext cx="8520600" cy="21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Halie Eckert </a:t>
            </a:r>
            <a:r>
              <a:rPr i="1" lang="en" sz="16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16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heckert1@kent.edu)</a:t>
            </a:r>
            <a:r>
              <a:rPr lang="en" sz="24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Andrew Hughes </a:t>
            </a:r>
            <a:r>
              <a:rPr i="1" lang="en" sz="16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(ahughe34@kent.edu)</a:t>
            </a:r>
            <a:r>
              <a:rPr lang="en" sz="24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Lorenzo Bair </a:t>
            </a:r>
            <a:r>
              <a:rPr i="1" lang="en" sz="166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(gbair2@kent.edu)</a:t>
            </a:r>
            <a:endParaRPr i="1" sz="166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6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8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Advisor: Dr. Xiang Lian</a:t>
            </a:r>
            <a:endParaRPr sz="228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8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sz="228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8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sz="228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Kent State University"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75" y="69475"/>
            <a:ext cx="3069650" cy="8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950" y="151463"/>
            <a:ext cx="5119474" cy="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11">
                <a:latin typeface="Montserrat"/>
                <a:ea typeface="Montserrat"/>
                <a:cs typeface="Montserrat"/>
                <a:sym typeface="Montserrat"/>
              </a:rPr>
              <a:t>Acknowledgement</a:t>
            </a:r>
            <a:endParaRPr sz="321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Thank you to Kent State University and the Choose Ohio First program for the funding and </a:t>
            </a: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opportunities</a:t>
            </a: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that it provides to students such as ourselves to be able to explore research work such as this. 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413" y="2223950"/>
            <a:ext cx="38576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11">
                <a:latin typeface="Montserrat"/>
                <a:ea typeface="Montserrat"/>
                <a:cs typeface="Montserrat"/>
                <a:sym typeface="Montserrat"/>
              </a:rPr>
              <a:t>References</a:t>
            </a:r>
            <a:endParaRPr sz="321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0" y="1132275"/>
            <a:ext cx="902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55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Li, Guoliang et al., “Efficient Location-Aware Influence Maximization”. In </a:t>
            </a:r>
            <a:r>
              <a:rPr i="1"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ACM SIGMOD</a:t>
            </a: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2014. </a:t>
            </a:r>
            <a:r>
              <a:rPr i="1"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http://dbgroup.cs.tsinghua.edu.cn/ligl/laim/</a:t>
            </a: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355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Li, Feifei </a:t>
            </a: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et al., </a:t>
            </a:r>
            <a:r>
              <a:rPr i="1"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"On Trip Planning Queries in Spatial Databases"</a:t>
            </a: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In </a:t>
            </a:r>
            <a:r>
              <a:rPr i="1"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SSTD</a:t>
            </a: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2005. </a:t>
            </a:r>
            <a:r>
              <a:rPr i="1"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www.cs.utah.edu/~lifeifei/SpatialDataset.htm</a:t>
            </a: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 SemiBold"/>
                <a:ea typeface="Montserrat SemiBold"/>
                <a:cs typeface="Montserrat SemiBold"/>
                <a:sym typeface="Montserrat SemiBold"/>
              </a:rPr>
              <a:t>Background and Our Goal</a:t>
            </a:r>
            <a:endParaRPr sz="3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16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Light"/>
              <a:buChar char="●"/>
            </a:pPr>
            <a:r>
              <a:rPr lang="en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Location-based social networks have gained popularity </a:t>
            </a:r>
            <a:endParaRPr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Light"/>
              <a:buChar char="●"/>
            </a:pPr>
            <a:r>
              <a:rPr lang="en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Physical location as well as other relationships between users</a:t>
            </a:r>
            <a:endParaRPr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Light"/>
              <a:buChar char="●"/>
            </a:pPr>
            <a:r>
              <a:rPr lang="en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Closeness on road networks. </a:t>
            </a:r>
            <a:endParaRPr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074600" y="3376025"/>
            <a:ext cx="6537600" cy="15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Our goal is to take these spatial-social networks and create a system to analyze/visualize them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525" y="2454350"/>
            <a:ext cx="1736700" cy="111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4"/>
          <p:cNvSpPr/>
          <p:nvPr/>
        </p:nvSpPr>
        <p:spPr>
          <a:xfrm>
            <a:off x="4120309" y="2762727"/>
            <a:ext cx="495000" cy="4950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9277" y="2454350"/>
            <a:ext cx="1687800" cy="111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11">
                <a:latin typeface="Montserrat"/>
                <a:ea typeface="Montserrat"/>
                <a:cs typeface="Montserrat"/>
                <a:sym typeface="Montserrat"/>
              </a:rPr>
              <a:t>The Importance</a:t>
            </a:r>
            <a:endParaRPr sz="321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capabilities of social networks are inhibited when user geography and relationships’ aren’t considered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Study user behavior, targeted advertising, friend </a:t>
            </a: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recommendations</a:t>
            </a: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machine learning, AI, etc.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102125"/>
            <a:ext cx="2950301" cy="1629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50" y="3102125"/>
            <a:ext cx="2950299" cy="1629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722650" y="3287375"/>
            <a:ext cx="1764000" cy="58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722650" y="4343525"/>
            <a:ext cx="1764000" cy="58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722650" y="2707725"/>
            <a:ext cx="1764000" cy="58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722650" y="2122750"/>
            <a:ext cx="1764000" cy="58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Building the System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Python 3.8 - versatile and fast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Main Libraries: Tkinter, NumPy, MatPlotLib, Scikit-learn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13" y="2188813"/>
            <a:ext cx="441275" cy="4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13" y="2778825"/>
            <a:ext cx="441275" cy="4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240675" y="3259250"/>
            <a:ext cx="14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Users Logins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Coordinates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240675" y="2691663"/>
            <a:ext cx="129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Physical Relationships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975" y="32927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326175" y="2101650"/>
            <a:ext cx="129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User Keywords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700" y="439437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249975" y="4360925"/>
            <a:ext cx="14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Road Network Edges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2875" y="3841400"/>
            <a:ext cx="615601" cy="615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6"/>
          <p:cNvCxnSpPr>
            <a:endCxn id="98" idx="1"/>
          </p:cNvCxnSpPr>
          <p:nvPr/>
        </p:nvCxnSpPr>
        <p:spPr>
          <a:xfrm>
            <a:off x="2486775" y="3584900"/>
            <a:ext cx="926100" cy="564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6"/>
          <p:cNvCxnSpPr>
            <a:endCxn id="98" idx="1"/>
          </p:cNvCxnSpPr>
          <p:nvPr/>
        </p:nvCxnSpPr>
        <p:spPr>
          <a:xfrm flipH="1" rot="10800000">
            <a:off x="2486775" y="4149200"/>
            <a:ext cx="926100" cy="562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6"/>
          <p:cNvSpPr txBox="1"/>
          <p:nvPr/>
        </p:nvSpPr>
        <p:spPr>
          <a:xfrm>
            <a:off x="2987325" y="4327475"/>
            <a:ext cx="14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Users plotted on map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7275" y="2739706"/>
            <a:ext cx="615600" cy="6424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6"/>
          <p:cNvCxnSpPr>
            <a:stCxn id="83" idx="3"/>
            <a:endCxn id="102" idx="1"/>
          </p:cNvCxnSpPr>
          <p:nvPr/>
        </p:nvCxnSpPr>
        <p:spPr>
          <a:xfrm flipH="1" rot="10800000">
            <a:off x="2486650" y="3061025"/>
            <a:ext cx="1840500" cy="51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6"/>
          <p:cNvSpPr txBox="1"/>
          <p:nvPr/>
        </p:nvSpPr>
        <p:spPr>
          <a:xfrm>
            <a:off x="3901725" y="3271325"/>
            <a:ext cx="14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Plot relationships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05" name="Google Shape;105;p16"/>
          <p:cNvCxnSpPr>
            <a:endCxn id="106" idx="1"/>
          </p:cNvCxnSpPr>
          <p:nvPr/>
        </p:nvCxnSpPr>
        <p:spPr>
          <a:xfrm>
            <a:off x="2497275" y="3000354"/>
            <a:ext cx="1830000" cy="60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6"/>
          <p:cNvSpPr txBox="1"/>
          <p:nvPr/>
        </p:nvSpPr>
        <p:spPr>
          <a:xfrm>
            <a:off x="2987325" y="2445413"/>
            <a:ext cx="146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Plot shared keywords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08" name="Google Shape;108;p16"/>
          <p:cNvCxnSpPr>
            <a:endCxn id="109" idx="1"/>
          </p:cNvCxnSpPr>
          <p:nvPr/>
        </p:nvCxnSpPr>
        <p:spPr>
          <a:xfrm flipH="1" rot="10800000">
            <a:off x="2491875" y="2267137"/>
            <a:ext cx="921000" cy="132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8100" y="1929256"/>
            <a:ext cx="615600" cy="64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2875" y="1929256"/>
            <a:ext cx="615600" cy="64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9000" y="4039332"/>
            <a:ext cx="615599" cy="576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4605250" y="4513325"/>
            <a:ext cx="14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Summary map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gui, fullscreen Icon" id="114" name="Google Shape;114;p16" title="Gui, fullscreen Icon Fre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91800" y="2079225"/>
            <a:ext cx="1840500" cy="18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6991800" y="3749000"/>
            <a:ext cx="184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Interactive GUI to visualize datasets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6" name="Google Shape;116;p16"/>
          <p:cNvCxnSpPr>
            <a:stCxn id="111" idx="3"/>
            <a:endCxn id="114" idx="1"/>
          </p:cNvCxnSpPr>
          <p:nvPr/>
        </p:nvCxnSpPr>
        <p:spPr>
          <a:xfrm>
            <a:off x="4028475" y="2250504"/>
            <a:ext cx="2963400" cy="749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6"/>
          <p:cNvCxnSpPr>
            <a:stCxn id="106" idx="3"/>
            <a:endCxn id="114" idx="1"/>
          </p:cNvCxnSpPr>
          <p:nvPr/>
        </p:nvCxnSpPr>
        <p:spPr>
          <a:xfrm flipH="1" rot="10800000">
            <a:off x="4942800" y="2999475"/>
            <a:ext cx="2049000" cy="61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6"/>
          <p:cNvCxnSpPr>
            <a:stCxn id="112" idx="3"/>
            <a:endCxn id="114" idx="1"/>
          </p:cNvCxnSpPr>
          <p:nvPr/>
        </p:nvCxnSpPr>
        <p:spPr>
          <a:xfrm flipH="1" rot="10800000">
            <a:off x="5674599" y="2999555"/>
            <a:ext cx="1317300" cy="132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9" name="Google Shape;11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7275" y="2739706"/>
            <a:ext cx="615600" cy="6424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6"/>
          <p:cNvCxnSpPr>
            <a:stCxn id="98" idx="3"/>
            <a:endCxn id="112" idx="1"/>
          </p:cNvCxnSpPr>
          <p:nvPr/>
        </p:nvCxnSpPr>
        <p:spPr>
          <a:xfrm>
            <a:off x="4028476" y="4149200"/>
            <a:ext cx="1030500" cy="178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311700" y="18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latin typeface="Montserrat SemiBold"/>
                <a:ea typeface="Montserrat SemiBold"/>
                <a:cs typeface="Montserrat SemiBold"/>
                <a:sym typeface="Montserrat SemiBold"/>
              </a:rPr>
              <a:t>Data Model</a:t>
            </a:r>
            <a:endParaRPr sz="32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11700" y="813450"/>
            <a:ext cx="8520600" cy="40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Road network dataset: 2 .npy files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○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Nodes -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Latitude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Longitude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○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Edges -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 Node ID, End ID Node ID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Social 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network datasets: 3 .json files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○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User Login Location - 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Latitude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Longitude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○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Relationships -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 User ID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End User ID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b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 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Relationship Weight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○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Keywords - 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Keyword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</a:t>
            </a: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List of User IDs Associated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 road network and social networks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Synthetic generated keywords. Between 0 and 10 random keywords assigned to users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b="85795" l="0" r="88767" t="9372"/>
          <a:stretch/>
        </p:blipFill>
        <p:spPr>
          <a:xfrm>
            <a:off x="6141875" y="1617325"/>
            <a:ext cx="2935400" cy="7103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17"/>
          <p:cNvSpPr txBox="1"/>
          <p:nvPr/>
        </p:nvSpPr>
        <p:spPr>
          <a:xfrm>
            <a:off x="6375975" y="2310900"/>
            <a:ext cx="2467200" cy="3693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Light"/>
                <a:ea typeface="Montserrat Light"/>
                <a:cs typeface="Montserrat Light"/>
                <a:sym typeface="Montserrat Light"/>
              </a:rPr>
              <a:t>Example of the location file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latin typeface="Montserrat SemiBold"/>
                <a:ea typeface="Montserrat SemiBold"/>
                <a:cs typeface="Montserrat SemiBold"/>
                <a:sym typeface="Montserrat SemiBold"/>
              </a:rPr>
              <a:t>Challenges</a:t>
            </a:r>
            <a:endParaRPr sz="32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311700" y="847675"/>
            <a:ext cx="8520600" cy="11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Due to size, loading and displaying may be slow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Too many user location points to </a:t>
            </a: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accurately</a:t>
            </a: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display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432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Montserrat Light"/>
              <a:buChar char="●"/>
            </a:pP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Looping over datasets takes too long</a:t>
            </a:r>
            <a:endParaRPr sz="1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206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latin typeface="Montserrat SemiBold"/>
                <a:ea typeface="Montserrat SemiBold"/>
                <a:cs typeface="Montserrat SemiBold"/>
                <a:sym typeface="Montserrat SemiBold"/>
              </a:rPr>
              <a:t>Methods</a:t>
            </a:r>
            <a:endParaRPr sz="32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11700" y="2641850"/>
            <a:ext cx="8693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Uses Multithreading to perform tasks </a:t>
            </a: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asynchronously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Display times were recorded to track performance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Features a summary graph displaying supernodes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Makes use of alternative methods of modifying data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●"/>
            </a:pP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Allows for </a:t>
            </a: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basic </a:t>
            </a: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user cust</a:t>
            </a:r>
            <a:r>
              <a:rPr lang="en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omization to display data more effectively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latin typeface="Montserrat SemiBold"/>
                <a:ea typeface="Montserrat SemiBold"/>
                <a:cs typeface="Montserrat SemiBold"/>
                <a:sym typeface="Montserrat SemiBold"/>
              </a:rPr>
              <a:t>Statistics</a:t>
            </a:r>
            <a:endParaRPr sz="32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311700" y="1116500"/>
            <a:ext cx="1687200" cy="3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Gowalla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9,383 Users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3,723 Relations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311688" y="2275750"/>
            <a:ext cx="2790300" cy="3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Weibo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2,157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Users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222 Relations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311706" y="3443825"/>
            <a:ext cx="2790300" cy="3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Tweets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56,047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Users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47,628 Relations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2045444" y="1116500"/>
            <a:ext cx="2790300" cy="3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Foursquare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236,204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Users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131,568 Relations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2098575" y="2275750"/>
            <a:ext cx="2790300" cy="3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California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21,048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Nodes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21,693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Edges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9DAF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0" name="Google Shape;150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925" y="62201"/>
            <a:ext cx="4253526" cy="50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latin typeface="Montserrat SemiBold"/>
                <a:ea typeface="Montserrat SemiBold"/>
                <a:cs typeface="Montserrat SemiBold"/>
                <a:sym typeface="Montserrat SemiBold"/>
              </a:rPr>
              <a:t>Results</a:t>
            </a:r>
            <a:endParaRPr sz="32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Four social networks available: 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Gowalla, Tweets, Weibo, and Foursquare. 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California road network is used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Program initialization takes ~2,128 ms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Loading times 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increase as</a:t>
            </a: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dataset sizes </a:t>
            </a:r>
            <a:b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increases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Char char="●"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System works for larger datasets, 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but due to language/library limitations, 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will be slower.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453" y="338350"/>
            <a:ext cx="3496500" cy="47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311700" y="45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latin typeface="Montserrat SemiBold"/>
                <a:ea typeface="Montserrat SemiBold"/>
                <a:cs typeface="Montserrat SemiBold"/>
                <a:sym typeface="Montserrat SemiBold"/>
              </a:rPr>
              <a:t>Conclusion and Reflections</a:t>
            </a:r>
            <a:endParaRPr sz="322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472458" y="46726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1215" r="0" t="0"/>
          <a:stretch/>
        </p:blipFill>
        <p:spPr>
          <a:xfrm>
            <a:off x="2080553" y="1064775"/>
            <a:ext cx="4982873" cy="39037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