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4"/>
  </p:sldMasterIdLst>
  <p:notesMasterIdLst>
    <p:notesMasterId r:id="rId17"/>
  </p:notesMasterIdLst>
  <p:sldIdLst>
    <p:sldId id="256" r:id="rId5"/>
    <p:sldId id="261" r:id="rId6"/>
    <p:sldId id="264" r:id="rId7"/>
    <p:sldId id="268" r:id="rId8"/>
    <p:sldId id="263" r:id="rId9"/>
    <p:sldId id="267" r:id="rId10"/>
    <p:sldId id="271" r:id="rId11"/>
    <p:sldId id="266" r:id="rId12"/>
    <p:sldId id="269" r:id="rId13"/>
    <p:sldId id="265" r:id="rId14"/>
    <p:sldId id="270" r:id="rId15"/>
    <p:sldId id="262" r:id="rId16"/>
  </p:sldIdLst>
  <p:sldSz cx="9144000" cy="5143500" type="screen16x9"/>
  <p:notesSz cx="6858000" cy="9144000"/>
  <p:embeddedFontLst>
    <p:embeddedFont>
      <p:font typeface="Arvo" panose="020B0604020202020204" charset="0"/>
      <p:regular r:id="rId18"/>
      <p:bold r:id="rId19"/>
      <p:italic r:id="rId20"/>
      <p:boldItalic r:id="rId21"/>
    </p:embeddedFont>
    <p:embeddedFont>
      <p:font typeface="Roboto Condensed" panose="020B0604020202020204" charset="0"/>
      <p:regular r:id="rId22"/>
      <p:bold r:id="rId23"/>
      <p:italic r:id="rId24"/>
      <p:boldItalic r:id="rId25"/>
    </p:embeddedFont>
    <p:embeddedFont>
      <p:font typeface="Roboto Condensed Light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C87FC-B08D-4E8F-966C-739D1F9B8B6A}" v="40" dt="2021-04-25T12:06:10.967"/>
  </p1510:revLst>
</p1510:revInfo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6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97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2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627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28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59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93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EULER CIRCUITS &amp; THE KONIGSBERG BRIDGE PROBLEM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91EC35-9EF7-4A4B-8BB4-AE5641394752}"/>
              </a:ext>
            </a:extLst>
          </p:cNvPr>
          <p:cNvSpPr txBox="1"/>
          <p:nvPr/>
        </p:nvSpPr>
        <p:spPr>
          <a:xfrm>
            <a:off x="685800" y="4172245"/>
            <a:ext cx="4250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PRESENTED BY GINO CHIUDIONI &amp; EDDIE LAMPERT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C21BE7A-7C42-4C77-B23E-CE6CE3E88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423" y="3329730"/>
            <a:ext cx="897683" cy="93508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48BC674-88DB-4CDD-B9EF-1863054EE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833" y="3337532"/>
            <a:ext cx="1090136" cy="8347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1BBFB9-1CA8-4561-82EC-68D44763E867}"/>
              </a:ext>
            </a:extLst>
          </p:cNvPr>
          <p:cNvSpPr txBox="1"/>
          <p:nvPr/>
        </p:nvSpPr>
        <p:spPr>
          <a:xfrm>
            <a:off x="685800" y="509490"/>
            <a:ext cx="472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ADVISED BY DR. FEODOR DRAGAN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FLEURY’S ALGORITHM</a:t>
            </a: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9</a:t>
            </a:r>
            <a:endParaRPr dirty="0"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49E7B5-B9FC-4B7A-9818-EE4221CD4734}"/>
              </a:ext>
            </a:extLst>
          </p:cNvPr>
          <p:cNvSpPr txBox="1"/>
          <p:nvPr/>
        </p:nvSpPr>
        <p:spPr>
          <a:xfrm>
            <a:off x="814274" y="1788428"/>
            <a:ext cx="6922407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4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Ensure the graph has either 0 or 2 odd vertices.</a:t>
            </a:r>
          </a:p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4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If 0, start anywhere. If 2, must start at one of them.</a:t>
            </a:r>
          </a:p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4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 Follow edges one at a time, if choosing between a bridge and a non-bridge, always choose the non-bridge.</a:t>
            </a:r>
          </a:p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4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Stop when you run out of edges.</a:t>
            </a:r>
          </a:p>
        </p:txBody>
      </p:sp>
    </p:spTree>
    <p:extLst>
      <p:ext uri="{BB962C8B-B14F-4D97-AF65-F5344CB8AC3E}">
        <p14:creationId xmlns:p14="http://schemas.microsoft.com/office/powerpoint/2010/main" val="41076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USING FLEURY’S ALGORITHM TO FIND A CIRCUIT</a:t>
            </a: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</a:t>
            </a:r>
            <a:endParaRPr dirty="0"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D8C1619-3956-4C84-9B07-B74A8CBA5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952"/>
            <a:ext cx="7313050" cy="3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8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663053" y="738432"/>
            <a:ext cx="556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5"/>
                </a:solidFill>
              </a:rPr>
              <a:t>BIG CONCEPT</a:t>
            </a:r>
            <a:endParaRPr sz="7200" dirty="0">
              <a:solidFill>
                <a:schemeClr val="accent5"/>
              </a:solidFill>
            </a:endParaRPr>
          </a:p>
        </p:txBody>
      </p:sp>
      <p:sp>
        <p:nvSpPr>
          <p:cNvPr id="249" name="Google Shape;249;p17"/>
          <p:cNvSpPr txBox="1">
            <a:spLocks noGrp="1"/>
          </p:cNvSpPr>
          <p:nvPr>
            <p:ph type="subTitle" idx="4294967295"/>
          </p:nvPr>
        </p:nvSpPr>
        <p:spPr>
          <a:xfrm>
            <a:off x="685800" y="2327364"/>
            <a:ext cx="5567700" cy="18689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dirty="0"/>
              <a:t>Due to the conditions of Euler Paths and Circuits, the famous Konigsberg Bridge puzzle is impossible.</a:t>
            </a:r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11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 EASY AS DRAWING LINES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714500"/>
            <a:ext cx="6132600" cy="16930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dirty="0"/>
              <a:t>Elementary concept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 dirty="0"/>
              <a:t>Drawing shapes without lifting pencil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 dirty="0"/>
              <a:t>Drawing shapes without retracing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4FF2D83-AB5A-4230-B50A-6A8F9E1CEB84}"/>
              </a:ext>
            </a:extLst>
          </p:cNvPr>
          <p:cNvSpPr/>
          <p:nvPr/>
        </p:nvSpPr>
        <p:spPr>
          <a:xfrm>
            <a:off x="1343025" y="3407571"/>
            <a:ext cx="1487400" cy="115876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6043139-CD81-45C1-8DB4-46AE42F086EB}"/>
              </a:ext>
            </a:extLst>
          </p:cNvPr>
          <p:cNvSpPr/>
          <p:nvPr/>
        </p:nvSpPr>
        <p:spPr>
          <a:xfrm>
            <a:off x="4141378" y="3407570"/>
            <a:ext cx="1487400" cy="115876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DD4049-6A39-4618-B8CD-E1BF61833B57}"/>
              </a:ext>
            </a:extLst>
          </p:cNvPr>
          <p:cNvSpPr/>
          <p:nvPr/>
        </p:nvSpPr>
        <p:spPr>
          <a:xfrm>
            <a:off x="1316443" y="3378994"/>
            <a:ext cx="56797" cy="57151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A10E26-EE00-46F5-83C0-F8FC02A4D979}"/>
              </a:ext>
            </a:extLst>
          </p:cNvPr>
          <p:cNvSpPr/>
          <p:nvPr/>
        </p:nvSpPr>
        <p:spPr>
          <a:xfrm>
            <a:off x="2802025" y="3378993"/>
            <a:ext cx="56797" cy="57151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C96E52-527C-462D-AAD1-6B4A16C8C67D}"/>
              </a:ext>
            </a:extLst>
          </p:cNvPr>
          <p:cNvSpPr/>
          <p:nvPr/>
        </p:nvSpPr>
        <p:spPr>
          <a:xfrm>
            <a:off x="1316443" y="4547289"/>
            <a:ext cx="56797" cy="57151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A5E29B-FB9C-4AEF-B371-9DCF915815A8}"/>
              </a:ext>
            </a:extLst>
          </p:cNvPr>
          <p:cNvSpPr/>
          <p:nvPr/>
        </p:nvSpPr>
        <p:spPr>
          <a:xfrm>
            <a:off x="2803435" y="4547288"/>
            <a:ext cx="56797" cy="57151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A4E67C-256C-41C7-9622-2AB0FA693844}"/>
              </a:ext>
            </a:extLst>
          </p:cNvPr>
          <p:cNvSpPr/>
          <p:nvPr/>
        </p:nvSpPr>
        <p:spPr>
          <a:xfrm>
            <a:off x="4859610" y="3378993"/>
            <a:ext cx="56797" cy="57151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FC0F512-E30D-41D7-8680-CD529647D4E5}"/>
              </a:ext>
            </a:extLst>
          </p:cNvPr>
          <p:cNvSpPr/>
          <p:nvPr/>
        </p:nvSpPr>
        <p:spPr>
          <a:xfrm>
            <a:off x="4111571" y="4537763"/>
            <a:ext cx="56797" cy="57151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CE7D22-2BD2-4F5A-BD07-9616FEB5AF7F}"/>
              </a:ext>
            </a:extLst>
          </p:cNvPr>
          <p:cNvSpPr/>
          <p:nvPr/>
        </p:nvSpPr>
        <p:spPr>
          <a:xfrm>
            <a:off x="5622721" y="4537763"/>
            <a:ext cx="56797" cy="57151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B31EA3-6D7D-4D4E-AFFB-94C3AB2D738C}"/>
              </a:ext>
            </a:extLst>
          </p:cNvPr>
          <p:cNvSpPr txBox="1"/>
          <p:nvPr/>
        </p:nvSpPr>
        <p:spPr>
          <a:xfrm>
            <a:off x="1039760" y="3246536"/>
            <a:ext cx="257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oboto Condensed" panose="020B0604020202020204" charset="0"/>
                <a:ea typeface="Roboto Condensed" panose="020B060402020202020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4F6913-323C-4CE7-A4DB-532535CA904B}"/>
              </a:ext>
            </a:extLst>
          </p:cNvPr>
          <p:cNvSpPr txBox="1"/>
          <p:nvPr/>
        </p:nvSpPr>
        <p:spPr>
          <a:xfrm>
            <a:off x="2857007" y="3253681"/>
            <a:ext cx="257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oboto Condensed" panose="020B0604020202020204" charset="0"/>
                <a:ea typeface="Roboto Condensed" panose="020B060402020202020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201941-9917-4622-A5F6-565DE0F33458}"/>
              </a:ext>
            </a:extLst>
          </p:cNvPr>
          <p:cNvSpPr txBox="1"/>
          <p:nvPr/>
        </p:nvSpPr>
        <p:spPr>
          <a:xfrm>
            <a:off x="1039760" y="4383872"/>
            <a:ext cx="257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oboto Condensed" panose="020B0604020202020204" charset="0"/>
                <a:ea typeface="Roboto Condensed" panose="020B060402020202020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A95D50-2B6E-4686-A53D-61CC433FDFBC}"/>
              </a:ext>
            </a:extLst>
          </p:cNvPr>
          <p:cNvSpPr txBox="1"/>
          <p:nvPr/>
        </p:nvSpPr>
        <p:spPr>
          <a:xfrm>
            <a:off x="2858503" y="4383873"/>
            <a:ext cx="257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oboto Condensed" panose="020B0604020202020204" charset="0"/>
                <a:ea typeface="Roboto Condensed" panose="020B0604020202020204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0309B4-3357-415A-B716-1A6E7855EEF0}"/>
              </a:ext>
            </a:extLst>
          </p:cNvPr>
          <p:cNvSpPr txBox="1"/>
          <p:nvPr/>
        </p:nvSpPr>
        <p:spPr>
          <a:xfrm>
            <a:off x="4365425" y="3253681"/>
            <a:ext cx="257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oboto Condensed" panose="020B0604020202020204" charset="0"/>
                <a:ea typeface="Roboto Condensed" panose="020B0604020202020204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03D282-BBD5-4291-9907-3F4A671182EC}"/>
              </a:ext>
            </a:extLst>
          </p:cNvPr>
          <p:cNvSpPr txBox="1"/>
          <p:nvPr/>
        </p:nvSpPr>
        <p:spPr>
          <a:xfrm>
            <a:off x="3818189" y="4383871"/>
            <a:ext cx="257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oboto Condensed" panose="020B0604020202020204" charset="0"/>
                <a:ea typeface="Roboto Condensed" panose="020B060402020202020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0B9C5E-4F7B-4ED8-AB3D-0E25F9F4B419}"/>
              </a:ext>
            </a:extLst>
          </p:cNvPr>
          <p:cNvSpPr txBox="1"/>
          <p:nvPr/>
        </p:nvSpPr>
        <p:spPr>
          <a:xfrm>
            <a:off x="5658585" y="4373606"/>
            <a:ext cx="257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oboto Condensed" panose="020B0604020202020204" charset="0"/>
                <a:ea typeface="Roboto Condensed" panose="020B0604020202020204" charset="0"/>
              </a:rPr>
              <a:t>3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80116EA8-9A28-49B9-89B2-B60391BDA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187" y="1272329"/>
            <a:ext cx="2381250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VERTICES AND EDGES</a:t>
            </a: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49E7B5-B9FC-4B7A-9818-EE4221CD4734}"/>
              </a:ext>
            </a:extLst>
          </p:cNvPr>
          <p:cNvSpPr txBox="1"/>
          <p:nvPr/>
        </p:nvSpPr>
        <p:spPr>
          <a:xfrm>
            <a:off x="814274" y="1788428"/>
            <a:ext cx="6093731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81000">
              <a:spcBef>
                <a:spcPts val="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4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A vertex is a connection of one or more edges</a:t>
            </a:r>
          </a:p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4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Two edges crossing doesn’t equal a vertex</a:t>
            </a:r>
          </a:p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4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Referred to as multi-graphs</a:t>
            </a:r>
          </a:p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4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The foundations of Euler Paths and Circuits</a:t>
            </a:r>
          </a:p>
        </p:txBody>
      </p:sp>
    </p:spTree>
    <p:extLst>
      <p:ext uri="{BB962C8B-B14F-4D97-AF65-F5344CB8AC3E}">
        <p14:creationId xmlns:p14="http://schemas.microsoft.com/office/powerpoint/2010/main" val="236822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MULTI-GRAPH EXAMPLES</a:t>
            </a: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58C9F51-1836-486F-8266-1405F849A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03" y="1539927"/>
            <a:ext cx="3707893" cy="2629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AA50E7-CCAD-4543-AF0D-A94589472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505" y="1539927"/>
            <a:ext cx="4021589" cy="28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9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EULERIAN OR NOT?</a:t>
            </a: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74F4CF-A015-4657-829C-720CFE5461ED}"/>
              </a:ext>
            </a:extLst>
          </p:cNvPr>
          <p:cNvSpPr txBox="1"/>
          <p:nvPr/>
        </p:nvSpPr>
        <p:spPr>
          <a:xfrm>
            <a:off x="557820" y="1603520"/>
            <a:ext cx="265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EULER PATH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BEC96-00B4-4DE0-B9AF-87E68DF32ECE}"/>
              </a:ext>
            </a:extLst>
          </p:cNvPr>
          <p:cNvSpPr txBox="1"/>
          <p:nvPr/>
        </p:nvSpPr>
        <p:spPr>
          <a:xfrm>
            <a:off x="484059" y="2214563"/>
            <a:ext cx="34521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000" dirty="0">
                <a:solidFill>
                  <a:schemeClr val="dk1"/>
                </a:solidFill>
                <a:latin typeface="Roboto Condensed Light"/>
                <a:ea typeface="Roboto Condensed Light"/>
              </a:rPr>
              <a:t>Visits every edge once</a:t>
            </a:r>
          </a:p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000" dirty="0">
                <a:solidFill>
                  <a:schemeClr val="dk1"/>
                </a:solidFill>
                <a:latin typeface="Roboto Condensed Light"/>
                <a:ea typeface="Roboto Condensed Light"/>
              </a:rPr>
              <a:t>Exactly two vertices with odd degree</a:t>
            </a:r>
          </a:p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000" dirty="0">
                <a:solidFill>
                  <a:schemeClr val="dk1"/>
                </a:solidFill>
                <a:latin typeface="Roboto Condensed Light"/>
                <a:ea typeface="Roboto Condensed Light"/>
              </a:rPr>
              <a:t>Ends at different vertices</a:t>
            </a:r>
          </a:p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000" dirty="0">
                <a:solidFill>
                  <a:schemeClr val="dk1"/>
                </a:solidFill>
                <a:latin typeface="Roboto Condensed Light"/>
                <a:ea typeface="Roboto Condensed Light"/>
              </a:rPr>
              <a:t>Endpoints must be odd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140A83-CA01-46A4-880E-8ED0FFAD90A2}"/>
              </a:ext>
            </a:extLst>
          </p:cNvPr>
          <p:cNvSpPr txBox="1"/>
          <p:nvPr/>
        </p:nvSpPr>
        <p:spPr>
          <a:xfrm>
            <a:off x="4659511" y="1603519"/>
            <a:ext cx="457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EULER CIRCUIT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FBD4D-9333-44D2-8AB0-F3D037735281}"/>
              </a:ext>
            </a:extLst>
          </p:cNvPr>
          <p:cNvSpPr txBox="1"/>
          <p:nvPr/>
        </p:nvSpPr>
        <p:spPr>
          <a:xfrm>
            <a:off x="4486275" y="2214563"/>
            <a:ext cx="4414838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000" dirty="0">
                <a:solidFill>
                  <a:schemeClr val="dk1"/>
                </a:solidFill>
                <a:latin typeface="Roboto Condensed Light"/>
                <a:ea typeface="Roboto Condensed Light"/>
              </a:rPr>
              <a:t>Visits every edge once</a:t>
            </a:r>
          </a:p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000" dirty="0">
                <a:solidFill>
                  <a:schemeClr val="dk1"/>
                </a:solidFill>
                <a:latin typeface="Roboto Condensed Light"/>
                <a:ea typeface="Roboto Condensed Light"/>
              </a:rPr>
              <a:t>Begins and ends at same vertex</a:t>
            </a:r>
          </a:p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000" dirty="0">
                <a:solidFill>
                  <a:schemeClr val="dk1"/>
                </a:solidFill>
                <a:latin typeface="Roboto Condensed Light"/>
                <a:ea typeface="Roboto Condensed Light"/>
              </a:rPr>
              <a:t>Every vertex must have an even degree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749C2-60EC-4284-A821-A23774CDF5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967FDA6-5066-4FCD-899F-87ADD61E4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630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2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MORE ABOUT THE BRIDGE PROBLEM</a:t>
            </a: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endParaRPr dirty="0"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49E7B5-B9FC-4B7A-9818-EE4221CD4734}"/>
              </a:ext>
            </a:extLst>
          </p:cNvPr>
          <p:cNvSpPr txBox="1"/>
          <p:nvPr/>
        </p:nvSpPr>
        <p:spPr>
          <a:xfrm>
            <a:off x="814275" y="1338372"/>
            <a:ext cx="6922407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0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The Konigsberg Bridge Problem is where the Euler circuit and path originated from. </a:t>
            </a:r>
          </a:p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0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There were 4 pieces of land (which would end up being vertices) and five bridges or edges.</a:t>
            </a:r>
          </a:p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0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“Solved” by Leonhard Euler.</a:t>
            </a:r>
          </a:p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0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Asked if it was possible to move through every bridge while only crossing each bridge once. </a:t>
            </a:r>
          </a:p>
          <a:p>
            <a:pPr marL="457200" indent="-381000">
              <a:spcBef>
                <a:spcPts val="1000"/>
              </a:spcBef>
              <a:buClr>
                <a:schemeClr val="accent4"/>
              </a:buClr>
              <a:buSzPts val="2400"/>
              <a:buFont typeface="Roboto Condensed Light"/>
              <a:buChar char="▰"/>
            </a:pPr>
            <a:r>
              <a:rPr lang="en-US" sz="2000" dirty="0">
                <a:solidFill>
                  <a:schemeClr val="dk1"/>
                </a:solidFill>
                <a:latin typeface="Roboto Condensed Light"/>
                <a:ea typeface="Roboto Condensed Light"/>
                <a:sym typeface="Roboto Condensed Light"/>
              </a:rPr>
              <a:t>Since every vertex had an odd number of edges, it was impossible to cross every bridge one time.</a:t>
            </a:r>
          </a:p>
        </p:txBody>
      </p:sp>
    </p:spTree>
    <p:extLst>
      <p:ext uri="{BB962C8B-B14F-4D97-AF65-F5344CB8AC3E}">
        <p14:creationId xmlns:p14="http://schemas.microsoft.com/office/powerpoint/2010/main" val="73706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59DC88-DF0A-41F1-9BD6-9B350DEAA6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F95F761-1DB7-420D-9E55-19560B885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966"/>
            <a:ext cx="9144000" cy="51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8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EULERIAN EXAMPLES</a:t>
            </a:r>
            <a:endParaRPr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</a:t>
            </a:r>
            <a:endParaRPr dirty="0"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890B18A-FA7C-4DE7-B73D-7F25C6E85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581" y="1339671"/>
            <a:ext cx="5451307" cy="38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66892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72665610E3F4FBDF43A1513FC6A1F" ma:contentTypeVersion="4" ma:contentTypeDescription="Create a new document." ma:contentTypeScope="" ma:versionID="eb0852a54488bcef3a96de2e34329bae">
  <xsd:schema xmlns:xsd="http://www.w3.org/2001/XMLSchema" xmlns:xs="http://www.w3.org/2001/XMLSchema" xmlns:p="http://schemas.microsoft.com/office/2006/metadata/properties" xmlns:ns3="2475e0ab-c223-4a1e-863e-5ecb7bc03a4c" targetNamespace="http://schemas.microsoft.com/office/2006/metadata/properties" ma:root="true" ma:fieldsID="dbfef5f36d2dfef95d887a4c830f5e54" ns3:_="">
    <xsd:import namespace="2475e0ab-c223-4a1e-863e-5ecb7bc03a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75e0ab-c223-4a1e-863e-5ecb7bc03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2C038B-8A95-4091-B83B-27900A36B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75e0ab-c223-4a1e-863e-5ecb7bc03a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FCEA7E-981F-4840-96E1-63FB61182E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136BBC-0430-4ECA-89FC-7DC176DD3961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2475e0ab-c223-4a1e-863e-5ecb7bc03a4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4125</TotalTime>
  <Words>301</Words>
  <Application>Microsoft Office PowerPoint</Application>
  <PresentationFormat>On-screen Show (16:9)</PresentationFormat>
  <Paragraphs>56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Roboto Condensed</vt:lpstr>
      <vt:lpstr>Roboto Condensed Light</vt:lpstr>
      <vt:lpstr>Arvo</vt:lpstr>
      <vt:lpstr>Salerio template</vt:lpstr>
      <vt:lpstr>EULER CIRCUITS &amp; THE KONIGSBERG BRIDGE PROBLEM</vt:lpstr>
      <vt:lpstr>AS EASY AS DRAWING LINES</vt:lpstr>
      <vt:lpstr>VERTICES AND EDGES</vt:lpstr>
      <vt:lpstr>MULTI-GRAPH EXAMPLES</vt:lpstr>
      <vt:lpstr>EULERIAN OR NOT?</vt:lpstr>
      <vt:lpstr>PowerPoint Presentation</vt:lpstr>
      <vt:lpstr>MORE ABOUT THE BRIDGE PROBLEM</vt:lpstr>
      <vt:lpstr>PowerPoint Presentation</vt:lpstr>
      <vt:lpstr>EULERIAN EXAMPLES</vt:lpstr>
      <vt:lpstr>FLEURY’S ALGORITHM</vt:lpstr>
      <vt:lpstr>USING FLEURY’S ALGORITHM TO FIND A CIRCUIT</vt:lpstr>
      <vt:lpstr>BIG CONCEPT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EULER CIRCUITS &amp; THE KONIGSBERG BRIDGE PROBLEM</dc:title>
  <cp:lastModifiedBy>Lampert, Eddie</cp:lastModifiedBy>
  <cp:revision>7</cp:revision>
  <dcterms:modified xsi:type="dcterms:W3CDTF">2021-04-25T17:23:04Z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0x01010047272665610E3F4FBDF43A1513FC6A1F</vt:lpwstr>
  </property>
</Properties>
</file>