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Economica"/>
      <p:regular r:id="rId25"/>
      <p:bold r:id="rId26"/>
      <p:italic r:id="rId27"/>
      <p:boldItalic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33" roundtripDataSignature="AMtx7miZIDPfVS1SDaxoAT1urGBZ0Kgx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conomica-bold.fntdata"/><Relationship Id="rId25" Type="http://schemas.openxmlformats.org/officeDocument/2006/relationships/font" Target="fonts/Economica-regular.fntdata"/><Relationship Id="rId28" Type="http://schemas.openxmlformats.org/officeDocument/2006/relationships/font" Target="fonts/Economica-boldItalic.fntdata"/><Relationship Id="rId27" Type="http://schemas.openxmlformats.org/officeDocument/2006/relationships/font" Target="fonts/Economica-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4" name="Google Shape;174;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2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0" name="Google Shape;50;p2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29"/>
          <p:cNvSpPr txBox="1"/>
          <p:nvPr>
            <p:ph type="title"/>
          </p:nvPr>
        </p:nvSpPr>
        <p:spPr>
          <a:xfrm>
            <a:off x="265500" y="929275"/>
            <a:ext cx="4045200" cy="17862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2"/>
              </a:buClr>
              <a:buSzPts val="4200"/>
              <a:buNone/>
              <a:defRPr>
                <a:solidFill>
                  <a:schemeClr val="lt2"/>
                </a:solidFill>
              </a:defRPr>
            </a:lvl1pPr>
            <a:lvl2pPr lvl="1" algn="ctr">
              <a:lnSpc>
                <a:spcPct val="100000"/>
              </a:lnSpc>
              <a:spcBef>
                <a:spcPts val="0"/>
              </a:spcBef>
              <a:spcAft>
                <a:spcPts val="0"/>
              </a:spcAft>
              <a:buClr>
                <a:schemeClr val="lt2"/>
              </a:buClr>
              <a:buSzPts val="4200"/>
              <a:buNone/>
              <a:defRPr>
                <a:solidFill>
                  <a:schemeClr val="lt2"/>
                </a:solidFill>
              </a:defRPr>
            </a:lvl2pPr>
            <a:lvl3pPr lvl="2" algn="ctr">
              <a:lnSpc>
                <a:spcPct val="100000"/>
              </a:lnSpc>
              <a:spcBef>
                <a:spcPts val="0"/>
              </a:spcBef>
              <a:spcAft>
                <a:spcPts val="0"/>
              </a:spcAft>
              <a:buClr>
                <a:schemeClr val="lt2"/>
              </a:buClr>
              <a:buSzPts val="4200"/>
              <a:buNone/>
              <a:defRPr>
                <a:solidFill>
                  <a:schemeClr val="lt2"/>
                </a:solidFill>
              </a:defRPr>
            </a:lvl3pPr>
            <a:lvl4pPr lvl="3" algn="ctr">
              <a:lnSpc>
                <a:spcPct val="100000"/>
              </a:lnSpc>
              <a:spcBef>
                <a:spcPts val="0"/>
              </a:spcBef>
              <a:spcAft>
                <a:spcPts val="0"/>
              </a:spcAft>
              <a:buClr>
                <a:schemeClr val="lt2"/>
              </a:buClr>
              <a:buSzPts val="4200"/>
              <a:buNone/>
              <a:defRPr>
                <a:solidFill>
                  <a:schemeClr val="lt2"/>
                </a:solidFill>
              </a:defRPr>
            </a:lvl4pPr>
            <a:lvl5pPr lvl="4" algn="ctr">
              <a:lnSpc>
                <a:spcPct val="100000"/>
              </a:lnSpc>
              <a:spcBef>
                <a:spcPts val="0"/>
              </a:spcBef>
              <a:spcAft>
                <a:spcPts val="0"/>
              </a:spcAft>
              <a:buClr>
                <a:schemeClr val="lt2"/>
              </a:buClr>
              <a:buSzPts val="4200"/>
              <a:buNone/>
              <a:defRPr>
                <a:solidFill>
                  <a:schemeClr val="lt2"/>
                </a:solidFill>
              </a:defRPr>
            </a:lvl5pPr>
            <a:lvl6pPr lvl="5" algn="ctr">
              <a:lnSpc>
                <a:spcPct val="100000"/>
              </a:lnSpc>
              <a:spcBef>
                <a:spcPts val="0"/>
              </a:spcBef>
              <a:spcAft>
                <a:spcPts val="0"/>
              </a:spcAft>
              <a:buClr>
                <a:schemeClr val="lt2"/>
              </a:buClr>
              <a:buSzPts val="4200"/>
              <a:buNone/>
              <a:defRPr>
                <a:solidFill>
                  <a:schemeClr val="lt2"/>
                </a:solidFill>
              </a:defRPr>
            </a:lvl6pPr>
            <a:lvl7pPr lvl="6" algn="ctr">
              <a:lnSpc>
                <a:spcPct val="100000"/>
              </a:lnSpc>
              <a:spcBef>
                <a:spcPts val="0"/>
              </a:spcBef>
              <a:spcAft>
                <a:spcPts val="0"/>
              </a:spcAft>
              <a:buClr>
                <a:schemeClr val="lt2"/>
              </a:buClr>
              <a:buSzPts val="4200"/>
              <a:buNone/>
              <a:defRPr>
                <a:solidFill>
                  <a:schemeClr val="lt2"/>
                </a:solidFill>
              </a:defRPr>
            </a:lvl7pPr>
            <a:lvl8pPr lvl="7" algn="ctr">
              <a:lnSpc>
                <a:spcPct val="100000"/>
              </a:lnSpc>
              <a:spcBef>
                <a:spcPts val="0"/>
              </a:spcBef>
              <a:spcAft>
                <a:spcPts val="0"/>
              </a:spcAft>
              <a:buClr>
                <a:schemeClr val="lt2"/>
              </a:buClr>
              <a:buSzPts val="4200"/>
              <a:buNone/>
              <a:defRPr>
                <a:solidFill>
                  <a:schemeClr val="lt2"/>
                </a:solidFill>
              </a:defRPr>
            </a:lvl8pPr>
            <a:lvl9pPr lvl="8" algn="ctr">
              <a:lnSpc>
                <a:spcPct val="100000"/>
              </a:lnSpc>
              <a:spcBef>
                <a:spcPts val="0"/>
              </a:spcBef>
              <a:spcAft>
                <a:spcPts val="0"/>
              </a:spcAft>
              <a:buClr>
                <a:schemeClr val="lt2"/>
              </a:buClr>
              <a:buSzPts val="4200"/>
              <a:buNone/>
              <a:defRPr>
                <a:solidFill>
                  <a:schemeClr val="lt2"/>
                </a:solidFill>
              </a:defRPr>
            </a:lvl9pPr>
          </a:lstStyle>
          <a:p/>
        </p:txBody>
      </p:sp>
      <p:sp>
        <p:nvSpPr>
          <p:cNvPr id="52" name="Google Shape;52;p29"/>
          <p:cNvSpPr txBox="1"/>
          <p:nvPr>
            <p:ph idx="1" type="subTitle"/>
          </p:nvPr>
        </p:nvSpPr>
        <p:spPr>
          <a:xfrm>
            <a:off x="265500" y="2769001"/>
            <a:ext cx="4045200" cy="1574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53" name="Google Shape;53;p2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54" name="Google Shape;54;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sp>
        <p:nvSpPr>
          <p:cNvPr id="56" name="Google Shape;56;p30"/>
          <p:cNvSpPr txBox="1"/>
          <p:nvPr>
            <p:ph idx="1" type="body"/>
          </p:nvPr>
        </p:nvSpPr>
        <p:spPr>
          <a:xfrm>
            <a:off x="319500" y="421892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7" name="Google Shape;57;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 name="Shape 11"/>
        <p:cNvGrpSpPr/>
        <p:nvPr/>
      </p:nvGrpSpPr>
      <p:grpSpPr>
        <a:xfrm>
          <a:off x="0" y="0"/>
          <a:ext cx="0" cy="0"/>
          <a:chOff x="0" y="0"/>
          <a:chExt cx="0" cy="0"/>
        </a:xfrm>
      </p:grpSpPr>
      <p:sp>
        <p:nvSpPr>
          <p:cNvPr id="12" name="Google Shape;12;p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1"/>
          <p:cNvSpPr txBox="1"/>
          <p:nvPr>
            <p:ph hasCustomPrompt="1" type="title"/>
          </p:nvPr>
        </p:nvSpPr>
        <p:spPr>
          <a:xfrm>
            <a:off x="311700" y="957125"/>
            <a:ext cx="8520600" cy="2128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2"/>
              </a:buClr>
              <a:buSzPts val="16000"/>
              <a:buNone/>
              <a:defRPr sz="16000">
                <a:solidFill>
                  <a:schemeClr val="lt2"/>
                </a:solidFill>
              </a:defRPr>
            </a:lvl1pPr>
            <a:lvl2pPr lvl="1" algn="ctr">
              <a:lnSpc>
                <a:spcPct val="100000"/>
              </a:lnSpc>
              <a:spcBef>
                <a:spcPts val="0"/>
              </a:spcBef>
              <a:spcAft>
                <a:spcPts val="0"/>
              </a:spcAft>
              <a:buClr>
                <a:schemeClr val="lt2"/>
              </a:buClr>
              <a:buSzPts val="16000"/>
              <a:buNone/>
              <a:defRPr sz="16000">
                <a:solidFill>
                  <a:schemeClr val="lt2"/>
                </a:solidFill>
              </a:defRPr>
            </a:lvl2pPr>
            <a:lvl3pPr lvl="2" algn="ctr">
              <a:lnSpc>
                <a:spcPct val="100000"/>
              </a:lnSpc>
              <a:spcBef>
                <a:spcPts val="0"/>
              </a:spcBef>
              <a:spcAft>
                <a:spcPts val="0"/>
              </a:spcAft>
              <a:buClr>
                <a:schemeClr val="lt2"/>
              </a:buClr>
              <a:buSzPts val="16000"/>
              <a:buNone/>
              <a:defRPr sz="16000">
                <a:solidFill>
                  <a:schemeClr val="lt2"/>
                </a:solidFill>
              </a:defRPr>
            </a:lvl3pPr>
            <a:lvl4pPr lvl="3" algn="ctr">
              <a:lnSpc>
                <a:spcPct val="100000"/>
              </a:lnSpc>
              <a:spcBef>
                <a:spcPts val="0"/>
              </a:spcBef>
              <a:spcAft>
                <a:spcPts val="0"/>
              </a:spcAft>
              <a:buClr>
                <a:schemeClr val="lt2"/>
              </a:buClr>
              <a:buSzPts val="16000"/>
              <a:buNone/>
              <a:defRPr sz="16000">
                <a:solidFill>
                  <a:schemeClr val="lt2"/>
                </a:solidFill>
              </a:defRPr>
            </a:lvl4pPr>
            <a:lvl5pPr lvl="4" algn="ctr">
              <a:lnSpc>
                <a:spcPct val="100000"/>
              </a:lnSpc>
              <a:spcBef>
                <a:spcPts val="0"/>
              </a:spcBef>
              <a:spcAft>
                <a:spcPts val="0"/>
              </a:spcAft>
              <a:buClr>
                <a:schemeClr val="lt2"/>
              </a:buClr>
              <a:buSzPts val="16000"/>
              <a:buNone/>
              <a:defRPr sz="16000">
                <a:solidFill>
                  <a:schemeClr val="lt2"/>
                </a:solidFill>
              </a:defRPr>
            </a:lvl5pPr>
            <a:lvl6pPr lvl="5" algn="ctr">
              <a:lnSpc>
                <a:spcPct val="100000"/>
              </a:lnSpc>
              <a:spcBef>
                <a:spcPts val="0"/>
              </a:spcBef>
              <a:spcAft>
                <a:spcPts val="0"/>
              </a:spcAft>
              <a:buClr>
                <a:schemeClr val="lt2"/>
              </a:buClr>
              <a:buSzPts val="16000"/>
              <a:buNone/>
              <a:defRPr sz="16000">
                <a:solidFill>
                  <a:schemeClr val="lt2"/>
                </a:solidFill>
              </a:defRPr>
            </a:lvl6pPr>
            <a:lvl7pPr lvl="6" algn="ctr">
              <a:lnSpc>
                <a:spcPct val="100000"/>
              </a:lnSpc>
              <a:spcBef>
                <a:spcPts val="0"/>
              </a:spcBef>
              <a:spcAft>
                <a:spcPts val="0"/>
              </a:spcAft>
              <a:buClr>
                <a:schemeClr val="lt2"/>
              </a:buClr>
              <a:buSzPts val="16000"/>
              <a:buNone/>
              <a:defRPr sz="16000">
                <a:solidFill>
                  <a:schemeClr val="lt2"/>
                </a:solidFill>
              </a:defRPr>
            </a:lvl7pPr>
            <a:lvl8pPr lvl="7" algn="ctr">
              <a:lnSpc>
                <a:spcPct val="100000"/>
              </a:lnSpc>
              <a:spcBef>
                <a:spcPts val="0"/>
              </a:spcBef>
              <a:spcAft>
                <a:spcPts val="0"/>
              </a:spcAft>
              <a:buClr>
                <a:schemeClr val="lt2"/>
              </a:buClr>
              <a:buSzPts val="16000"/>
              <a:buNone/>
              <a:defRPr sz="16000">
                <a:solidFill>
                  <a:schemeClr val="lt2"/>
                </a:solidFill>
              </a:defRPr>
            </a:lvl8pPr>
            <a:lvl9pPr lvl="8" algn="ctr">
              <a:lnSpc>
                <a:spcPct val="100000"/>
              </a:lnSpc>
              <a:spcBef>
                <a:spcPts val="0"/>
              </a:spcBef>
              <a:spcAft>
                <a:spcPts val="0"/>
              </a:spcAft>
              <a:buClr>
                <a:schemeClr val="lt2"/>
              </a:buClr>
              <a:buSzPts val="16000"/>
              <a:buNone/>
              <a:defRPr sz="16000">
                <a:solidFill>
                  <a:schemeClr val="lt2"/>
                </a:solidFill>
              </a:defRPr>
            </a:lvl9pPr>
          </a:lstStyle>
          <a:p>
            <a:r>
              <a:t>xx%</a:t>
            </a:r>
          </a:p>
        </p:txBody>
      </p:sp>
      <p:sp>
        <p:nvSpPr>
          <p:cNvPr id="14" name="Google Shape;14;p21"/>
          <p:cNvSpPr txBox="1"/>
          <p:nvPr>
            <p:ph idx="1" type="body"/>
          </p:nvPr>
        </p:nvSpPr>
        <p:spPr>
          <a:xfrm>
            <a:off x="311700" y="3162000"/>
            <a:ext cx="8520600" cy="10716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15" name="Google Shape;1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2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2"/>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9" name="Google Shape;19;p22"/>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0" name="Google Shape;20;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3"/>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3" name="Google Shape;23;p23"/>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4" name="Google Shape;24;p23"/>
          <p:cNvSpPr txBox="1"/>
          <p:nvPr>
            <p:ph type="ctrTitle"/>
          </p:nvPr>
        </p:nvSpPr>
        <p:spPr>
          <a:xfrm>
            <a:off x="3044700" y="1444255"/>
            <a:ext cx="3054600" cy="15372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a:lvl1pPr>
            <a:lvl2pPr lvl="1" algn="ctr">
              <a:lnSpc>
                <a:spcPct val="100000"/>
              </a:lnSpc>
              <a:spcBef>
                <a:spcPts val="0"/>
              </a:spcBef>
              <a:spcAft>
                <a:spcPts val="0"/>
              </a:spcAft>
              <a:buSzPts val="4200"/>
              <a:buNone/>
              <a:defRPr/>
            </a:lvl2pPr>
            <a:lvl3pPr lvl="2" algn="ctr">
              <a:lnSpc>
                <a:spcPct val="100000"/>
              </a:lnSpc>
              <a:spcBef>
                <a:spcPts val="0"/>
              </a:spcBef>
              <a:spcAft>
                <a:spcPts val="0"/>
              </a:spcAft>
              <a:buSzPts val="4200"/>
              <a:buNone/>
              <a:defRPr/>
            </a:lvl3pPr>
            <a:lvl4pPr lvl="3" algn="ctr">
              <a:lnSpc>
                <a:spcPct val="100000"/>
              </a:lnSpc>
              <a:spcBef>
                <a:spcPts val="0"/>
              </a:spcBef>
              <a:spcAft>
                <a:spcPts val="0"/>
              </a:spcAft>
              <a:buSzPts val="4200"/>
              <a:buNone/>
              <a:defRPr/>
            </a:lvl4pPr>
            <a:lvl5pPr lvl="4" algn="ctr">
              <a:lnSpc>
                <a:spcPct val="100000"/>
              </a:lnSpc>
              <a:spcBef>
                <a:spcPts val="0"/>
              </a:spcBef>
              <a:spcAft>
                <a:spcPts val="0"/>
              </a:spcAft>
              <a:buSzPts val="4200"/>
              <a:buNone/>
              <a:defRPr/>
            </a:lvl5pPr>
            <a:lvl6pPr lvl="5" algn="ctr">
              <a:lnSpc>
                <a:spcPct val="100000"/>
              </a:lnSpc>
              <a:spcBef>
                <a:spcPts val="0"/>
              </a:spcBef>
              <a:spcAft>
                <a:spcPts val="0"/>
              </a:spcAft>
              <a:buSzPts val="4200"/>
              <a:buNone/>
              <a:defRPr/>
            </a:lvl6pPr>
            <a:lvl7pPr lvl="6" algn="ctr">
              <a:lnSpc>
                <a:spcPct val="100000"/>
              </a:lnSpc>
              <a:spcBef>
                <a:spcPts val="0"/>
              </a:spcBef>
              <a:spcAft>
                <a:spcPts val="0"/>
              </a:spcAft>
              <a:buSzPts val="4200"/>
              <a:buNone/>
              <a:defRPr/>
            </a:lvl7pPr>
            <a:lvl8pPr lvl="7" algn="ctr">
              <a:lnSpc>
                <a:spcPct val="100000"/>
              </a:lnSpc>
              <a:spcBef>
                <a:spcPts val="0"/>
              </a:spcBef>
              <a:spcAft>
                <a:spcPts val="0"/>
              </a:spcAft>
              <a:buSzPts val="4200"/>
              <a:buNone/>
              <a:defRPr/>
            </a:lvl8pPr>
            <a:lvl9pPr lvl="8" algn="ctr">
              <a:lnSpc>
                <a:spcPct val="100000"/>
              </a:lnSpc>
              <a:spcBef>
                <a:spcPts val="0"/>
              </a:spcBef>
              <a:spcAft>
                <a:spcPts val="0"/>
              </a:spcAft>
              <a:buSzPts val="4200"/>
              <a:buNone/>
              <a:defRPr/>
            </a:lvl9pPr>
          </a:lstStyle>
          <a:p/>
        </p:txBody>
      </p:sp>
      <p:sp>
        <p:nvSpPr>
          <p:cNvPr id="25" name="Google Shape;25;p23"/>
          <p:cNvSpPr txBox="1"/>
          <p:nvPr>
            <p:ph idx="1" type="subTitle"/>
          </p:nvPr>
        </p:nvSpPr>
        <p:spPr>
          <a:xfrm>
            <a:off x="3044700" y="3116580"/>
            <a:ext cx="3054600" cy="7014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26" name="Google Shape;26;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4"/>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9" name="Google Shape;29;p24"/>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30" name="Google Shape;30;p24"/>
          <p:cNvSpPr txBox="1"/>
          <p:nvPr>
            <p:ph type="title"/>
          </p:nvPr>
        </p:nvSpPr>
        <p:spPr>
          <a:xfrm>
            <a:off x="773700" y="1806450"/>
            <a:ext cx="7596600" cy="15306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4200"/>
              <a:buNone/>
              <a:defRPr/>
            </a:lvl1pPr>
            <a:lvl2pPr lvl="1" algn="ctr">
              <a:lnSpc>
                <a:spcPct val="100000"/>
              </a:lnSpc>
              <a:spcBef>
                <a:spcPts val="0"/>
              </a:spcBef>
              <a:spcAft>
                <a:spcPts val="0"/>
              </a:spcAft>
              <a:buSzPts val="4200"/>
              <a:buNone/>
              <a:defRPr/>
            </a:lvl2pPr>
            <a:lvl3pPr lvl="2" algn="ctr">
              <a:lnSpc>
                <a:spcPct val="100000"/>
              </a:lnSpc>
              <a:spcBef>
                <a:spcPts val="0"/>
              </a:spcBef>
              <a:spcAft>
                <a:spcPts val="0"/>
              </a:spcAft>
              <a:buSzPts val="4200"/>
              <a:buNone/>
              <a:defRPr/>
            </a:lvl3pPr>
            <a:lvl4pPr lvl="3" algn="ctr">
              <a:lnSpc>
                <a:spcPct val="100000"/>
              </a:lnSpc>
              <a:spcBef>
                <a:spcPts val="0"/>
              </a:spcBef>
              <a:spcAft>
                <a:spcPts val="0"/>
              </a:spcAft>
              <a:buSzPts val="4200"/>
              <a:buNone/>
              <a:defRPr/>
            </a:lvl4pPr>
            <a:lvl5pPr lvl="4" algn="ctr">
              <a:lnSpc>
                <a:spcPct val="100000"/>
              </a:lnSpc>
              <a:spcBef>
                <a:spcPts val="0"/>
              </a:spcBef>
              <a:spcAft>
                <a:spcPts val="0"/>
              </a:spcAft>
              <a:buSzPts val="4200"/>
              <a:buNone/>
              <a:defRPr/>
            </a:lvl5pPr>
            <a:lvl6pPr lvl="5" algn="ctr">
              <a:lnSpc>
                <a:spcPct val="100000"/>
              </a:lnSpc>
              <a:spcBef>
                <a:spcPts val="0"/>
              </a:spcBef>
              <a:spcAft>
                <a:spcPts val="0"/>
              </a:spcAft>
              <a:buSzPts val="4200"/>
              <a:buNone/>
              <a:defRPr/>
            </a:lvl6pPr>
            <a:lvl7pPr lvl="6" algn="ctr">
              <a:lnSpc>
                <a:spcPct val="100000"/>
              </a:lnSpc>
              <a:spcBef>
                <a:spcPts val="0"/>
              </a:spcBef>
              <a:spcAft>
                <a:spcPts val="0"/>
              </a:spcAft>
              <a:buSzPts val="4200"/>
              <a:buNone/>
              <a:defRPr/>
            </a:lvl7pPr>
            <a:lvl8pPr lvl="7" algn="ctr">
              <a:lnSpc>
                <a:spcPct val="100000"/>
              </a:lnSpc>
              <a:spcBef>
                <a:spcPts val="0"/>
              </a:spcBef>
              <a:spcAft>
                <a:spcPts val="0"/>
              </a:spcAft>
              <a:buSzPts val="4200"/>
              <a:buNone/>
              <a:defRPr/>
            </a:lvl8pPr>
            <a:lvl9pPr lvl="8" algn="ctr">
              <a:lnSpc>
                <a:spcPct val="100000"/>
              </a:lnSpc>
              <a:spcBef>
                <a:spcPts val="0"/>
              </a:spcBef>
              <a:spcAft>
                <a:spcPts val="0"/>
              </a:spcAft>
              <a:buSzPts val="4200"/>
              <a:buNone/>
              <a:defRPr/>
            </a:lvl9pPr>
          </a:lstStyle>
          <a:p/>
        </p:txBody>
      </p:sp>
      <p:sp>
        <p:nvSpPr>
          <p:cNvPr id="31" name="Google Shape;3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25"/>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34" name="Google Shape;34;p25"/>
          <p:cNvSpPr txBox="1"/>
          <p:nvPr>
            <p:ph idx="1" type="body"/>
          </p:nvPr>
        </p:nvSpPr>
        <p:spPr>
          <a:xfrm>
            <a:off x="311700" y="1225225"/>
            <a:ext cx="3999900" cy="3354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5" name="Google Shape;35;p25"/>
          <p:cNvSpPr txBox="1"/>
          <p:nvPr>
            <p:ph idx="2" type="body"/>
          </p:nvPr>
        </p:nvSpPr>
        <p:spPr>
          <a:xfrm>
            <a:off x="4832400" y="1225225"/>
            <a:ext cx="3999900" cy="3354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6" name="Google Shape;36;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2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39" name="Google Shape;39;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0" name="Shape 40"/>
        <p:cNvGrpSpPr/>
        <p:nvPr/>
      </p:nvGrpSpPr>
      <p:grpSpPr>
        <a:xfrm>
          <a:off x="0" y="0"/>
          <a:ext cx="0" cy="0"/>
          <a:chOff x="0" y="0"/>
          <a:chExt cx="0" cy="0"/>
        </a:xfrm>
      </p:grpSpPr>
      <p:sp>
        <p:nvSpPr>
          <p:cNvPr id="41" name="Google Shape;41;p2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42" name="Google Shape;42;p27"/>
          <p:cNvSpPr txBox="1"/>
          <p:nvPr>
            <p:ph idx="1" type="body"/>
          </p:nvPr>
        </p:nvSpPr>
        <p:spPr>
          <a:xfrm>
            <a:off x="311700" y="1399400"/>
            <a:ext cx="2808000" cy="27849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3" name="Google Shape;4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4" name="Shape 44"/>
        <p:cNvGrpSpPr/>
        <p:nvPr/>
      </p:nvGrpSpPr>
      <p:grpSpPr>
        <a:xfrm>
          <a:off x="0" y="0"/>
          <a:ext cx="0" cy="0"/>
          <a:chOff x="0" y="0"/>
          <a:chExt cx="0" cy="0"/>
        </a:xfrm>
      </p:grpSpPr>
      <p:sp>
        <p:nvSpPr>
          <p:cNvPr id="45" name="Google Shape;45;p2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8"/>
          <p:cNvSpPr txBox="1"/>
          <p:nvPr>
            <p:ph type="title"/>
          </p:nvPr>
        </p:nvSpPr>
        <p:spPr>
          <a:xfrm>
            <a:off x="490250" y="450150"/>
            <a:ext cx="5878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7" name="Google Shape;47;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1pPr>
            <a:lvl2pPr lvl="1"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2pPr>
            <a:lvl3pPr lvl="2"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3pPr>
            <a:lvl4pPr lvl="3"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4pPr>
            <a:lvl5pPr lvl="4"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5pPr>
            <a:lvl6pPr lvl="5"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6pPr>
            <a:lvl7pPr lvl="6"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7pPr>
            <a:lvl8pPr lvl="7"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8pPr>
            <a:lvl9pPr lvl="8" marR="0" rtl="0" algn="l">
              <a:lnSpc>
                <a:spcPct val="100000"/>
              </a:lnSpc>
              <a:spcBef>
                <a:spcPts val="0"/>
              </a:spcBef>
              <a:spcAft>
                <a:spcPts val="0"/>
              </a:spcAft>
              <a:buClr>
                <a:schemeClr val="dk1"/>
              </a:buClr>
              <a:buSzPts val="4200"/>
              <a:buFont typeface="Economica"/>
              <a:buNone/>
              <a:defRPr b="0" i="0" sz="4200" u="none" cap="none" strike="noStrike">
                <a:solidFill>
                  <a:schemeClr val="dk1"/>
                </a:solidFill>
                <a:latin typeface="Economica"/>
                <a:ea typeface="Economica"/>
                <a:cs typeface="Economica"/>
                <a:sym typeface="Economica"/>
              </a:defRPr>
            </a:lvl9pPr>
          </a:lstStyle>
          <a:p/>
        </p:txBody>
      </p:sp>
      <p:sp>
        <p:nvSpPr>
          <p:cNvPr id="7" name="Google Shape;7;p19"/>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1"/>
              </a:buClr>
              <a:buSzPts val="1800"/>
              <a:buFont typeface="Open Sans"/>
              <a:buChar char="●"/>
              <a:defRPr b="0" i="0" sz="1800" u="none" cap="none" strike="noStrike">
                <a:solidFill>
                  <a:schemeClr val="dk1"/>
                </a:solidFill>
                <a:latin typeface="Open Sans"/>
                <a:ea typeface="Open Sans"/>
                <a:cs typeface="Open Sans"/>
                <a:sym typeface="Open Sans"/>
              </a:defRPr>
            </a:lvl1pPr>
            <a:lvl2pPr indent="-317500" lvl="1" marL="9144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2pPr>
            <a:lvl3pPr indent="-317500" lvl="2" marL="13716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3pPr>
            <a:lvl4pPr indent="-317500" lvl="3" marL="18288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4pPr>
            <a:lvl5pPr indent="-317500" lvl="4" marL="22860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5pPr>
            <a:lvl6pPr indent="-317500" lvl="5" marL="27432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6pPr>
            <a:lvl7pPr indent="-317500" lvl="6" marL="32004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7pPr>
            <a:lvl8pPr indent="-317500" lvl="7" marL="36576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8pPr>
            <a:lvl9pPr indent="-317500" lvl="8" marL="4114800" marR="0" rtl="0" algn="l">
              <a:lnSpc>
                <a:spcPct val="115000"/>
              </a:lnSpc>
              <a:spcBef>
                <a:spcPts val="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9pPr>
          </a:lstStyle>
          <a:p/>
        </p:txBody>
      </p:sp>
      <p:sp>
        <p:nvSpPr>
          <p:cNvPr id="8" name="Google Shape;8;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asmedigitalcollection.asme.org/computingengineering/article/17/3/031013/370980/A-Review-of-the-Capabilities-of-Current-Low-Cost" TargetMode="External"/><Relationship Id="rId4" Type="http://schemas.openxmlformats.org/officeDocument/2006/relationships/hyperlink" Target="https://www.expertinstitute.com/resources/insights/evolving-landscape-technology-courtroom/#:~:text=While%20computer%2Dgenerated%20graphics%20help,taking%20it%20a%20step%20further.&amp;text=Even%20witnesses%20can%20present%20themselves,the%20use%20of%20hologra" TargetMode="External"/><Relationship Id="rId5" Type="http://schemas.openxmlformats.org/officeDocument/2006/relationships/hyperlink" Target="https://www.purdueglobal.edu/blog/criminal-justice/growing-role-technology-criminal-justice/" TargetMode="External"/><Relationship Id="rId6" Type="http://schemas.openxmlformats.org/officeDocument/2006/relationships/hyperlink" Target="https://www.britannica.com/topic/US-Airways-Flight-1549-incident" TargetMode="External"/><Relationship Id="rId7" Type="http://schemas.openxmlformats.org/officeDocument/2006/relationships/image" Target="../media/image2.png"/><Relationship Id="rId8"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news.bloomberglaw.com/business-and-practice/virtual-reality-faces-daunting-courtroom-realities/" TargetMode="External"/><Relationship Id="rId4" Type="http://schemas.openxmlformats.org/officeDocument/2006/relationships/hyperlink" Target="https://ablegamers.org/thoughts-on-accessibility-and-vr/" TargetMode="External"/><Relationship Id="rId9" Type="http://schemas.openxmlformats.org/officeDocument/2006/relationships/image" Target="../media/image6.jpg"/><Relationship Id="rId5" Type="http://schemas.openxmlformats.org/officeDocument/2006/relationships/hyperlink" Target="http://www.cleanpng.com/png-love-julie-logo-lady-justice-lawyer-1162445/" TargetMode="External"/><Relationship Id="rId6" Type="http://schemas.openxmlformats.org/officeDocument/2006/relationships/hyperlink" Target="https://www.extremetech.com/extreme/229168-upcoming-very-bad-idea-992-using-vr-in-the-courtroom" TargetMode="External"/><Relationship Id="rId7" Type="http://schemas.openxmlformats.org/officeDocument/2006/relationships/hyperlink" Target="https://www.okbar.org/barjournal/may2019/obj9005vaughn/#:~:text=One%20of%20the%20obvious%20problems,the%20jury%20a%20biased%20perspective.&amp;text=Essentially%2C%20that%20means%20if%20you,your%20perspective%20better%2C%20you%20win" TargetMode="External"/><Relationship Id="rId8"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6.jpg"/><Relationship Id="rId5"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
          <p:cNvPicPr preferRelativeResize="0"/>
          <p:nvPr/>
        </p:nvPicPr>
        <p:blipFill rotWithShape="1">
          <a:blip r:embed="rId3">
            <a:alphaModFix/>
          </a:blip>
          <a:srcRect b="0" l="0" r="0" t="0"/>
          <a:stretch/>
        </p:blipFill>
        <p:spPr>
          <a:xfrm>
            <a:off x="1693599" y="291825"/>
            <a:ext cx="5756800" cy="1055275"/>
          </a:xfrm>
          <a:prstGeom prst="rect">
            <a:avLst/>
          </a:prstGeom>
          <a:noFill/>
          <a:ln>
            <a:noFill/>
          </a:ln>
        </p:spPr>
      </p:pic>
      <p:pic>
        <p:nvPicPr>
          <p:cNvPr id="63" name="Google Shape;63;p1"/>
          <p:cNvPicPr preferRelativeResize="0"/>
          <p:nvPr/>
        </p:nvPicPr>
        <p:blipFill rotWithShape="1">
          <a:blip r:embed="rId4">
            <a:alphaModFix/>
          </a:blip>
          <a:srcRect b="0" l="0" r="0" t="0"/>
          <a:stretch/>
        </p:blipFill>
        <p:spPr>
          <a:xfrm>
            <a:off x="2949765" y="2953800"/>
            <a:ext cx="3244475" cy="2189700"/>
          </a:xfrm>
          <a:prstGeom prst="rect">
            <a:avLst/>
          </a:prstGeom>
          <a:noFill/>
          <a:ln>
            <a:noFill/>
          </a:ln>
          <a:effectLst>
            <a:outerShdw blurRad="57150" rotWithShape="0" algn="bl" dir="5400000" dist="19050">
              <a:srgbClr val="000000">
                <a:alpha val="49803"/>
              </a:srgbClr>
            </a:outerShdw>
          </a:effectLst>
        </p:spPr>
      </p:pic>
      <p:sp>
        <p:nvSpPr>
          <p:cNvPr id="64" name="Google Shape;64;p1"/>
          <p:cNvSpPr txBox="1"/>
          <p:nvPr/>
        </p:nvSpPr>
        <p:spPr>
          <a:xfrm>
            <a:off x="758750" y="1347100"/>
            <a:ext cx="7692600" cy="2154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 sz="4200" u="none" cap="none" strike="noStrike">
                <a:solidFill>
                  <a:schemeClr val="dk1"/>
                </a:solidFill>
                <a:latin typeface="Arial"/>
                <a:ea typeface="Arial"/>
                <a:cs typeface="Arial"/>
                <a:sym typeface="Arial"/>
              </a:rPr>
              <a:t>Choose Ohio First Annual Conference</a:t>
            </a:r>
            <a:endParaRPr b="0" i="0" sz="4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0" lang="en" sz="3000" u="none" cap="none" strike="noStrike">
                <a:solidFill>
                  <a:schemeClr val="dk1"/>
                </a:solidFill>
                <a:latin typeface="Arial"/>
                <a:ea typeface="Arial"/>
                <a:cs typeface="Arial"/>
                <a:sym typeface="Arial"/>
              </a:rPr>
              <a:t>April 25th,2021</a:t>
            </a:r>
            <a:endParaRPr b="0" i="0" sz="3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1"/>
          <p:cNvSpPr txBox="1"/>
          <p:nvPr>
            <p:ph idx="1" type="body"/>
          </p:nvPr>
        </p:nvSpPr>
        <p:spPr>
          <a:xfrm>
            <a:off x="311700" y="1531399"/>
            <a:ext cx="8297700" cy="3918300"/>
          </a:xfrm>
          <a:prstGeom prst="rect">
            <a:avLst/>
          </a:prstGeom>
          <a:noFill/>
          <a:ln>
            <a:noFill/>
          </a:ln>
        </p:spPr>
        <p:txBody>
          <a:bodyPr anchorCtr="0" anchor="t" bIns="91425" lIns="91425" spcFirstLastPara="1" rIns="91425" wrap="square" tIns="91425">
            <a:normAutofit/>
          </a:bodyPr>
          <a:lstStyle/>
          <a:p>
            <a:pPr indent="-381031" lvl="0" marL="457200" rtl="0" algn="l">
              <a:lnSpc>
                <a:spcPct val="120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Immersivity is how much of the physical world is replaced with the virtual world (Coburn)</a:t>
            </a:r>
            <a:endParaRPr sz="2400">
              <a:solidFill>
                <a:srgbClr val="000000"/>
              </a:solidFill>
              <a:latin typeface="Arial"/>
              <a:ea typeface="Arial"/>
              <a:cs typeface="Arial"/>
              <a:sym typeface="Arial"/>
            </a:endParaRPr>
          </a:p>
          <a:p>
            <a:pPr indent="-381031" lvl="0" marL="457200" rtl="0" algn="l">
              <a:lnSpc>
                <a:spcPct val="120000"/>
              </a:lnSpc>
              <a:spcBef>
                <a:spcPts val="600"/>
              </a:spcBef>
              <a:spcAft>
                <a:spcPts val="0"/>
              </a:spcAft>
              <a:buClr>
                <a:srgbClr val="000000"/>
              </a:buClr>
              <a:buSzPts val="2400"/>
              <a:buFont typeface="Arial"/>
              <a:buChar char="●"/>
            </a:pPr>
            <a:r>
              <a:rPr lang="en" sz="2400">
                <a:solidFill>
                  <a:srgbClr val="000000"/>
                </a:solidFill>
                <a:latin typeface="Arial"/>
                <a:ea typeface="Arial"/>
                <a:cs typeface="Arial"/>
                <a:sym typeface="Arial"/>
              </a:rPr>
              <a:t>Fidelity is how realistic the input and virtual environment seems</a:t>
            </a:r>
            <a:endParaRPr sz="2400">
              <a:solidFill>
                <a:srgbClr val="000000"/>
              </a:solidFill>
              <a:latin typeface="Arial"/>
              <a:ea typeface="Arial"/>
              <a:cs typeface="Arial"/>
              <a:sym typeface="Arial"/>
            </a:endParaRPr>
          </a:p>
          <a:p>
            <a:pPr indent="-381031" lvl="0" marL="457200" rtl="0" algn="l">
              <a:lnSpc>
                <a:spcPct val="120000"/>
              </a:lnSpc>
              <a:spcBef>
                <a:spcPts val="600"/>
              </a:spcBef>
              <a:spcAft>
                <a:spcPts val="0"/>
              </a:spcAft>
              <a:buClr>
                <a:srgbClr val="000000"/>
              </a:buClr>
              <a:buSzPts val="2400"/>
              <a:buFont typeface="Arial"/>
              <a:buChar char="●"/>
            </a:pPr>
            <a:r>
              <a:rPr lang="en" sz="2400">
                <a:solidFill>
                  <a:srgbClr val="000000"/>
                </a:solidFill>
                <a:latin typeface="Arial"/>
                <a:ea typeface="Arial"/>
                <a:cs typeface="Arial"/>
                <a:sym typeface="Arial"/>
              </a:rPr>
              <a:t>When immersivity and fidelity are on the rise in products, it calls for more expensive equipment</a:t>
            </a:r>
            <a:endParaRPr sz="2400">
              <a:solidFill>
                <a:srgbClr val="000000"/>
              </a:solidFill>
              <a:latin typeface="Arial"/>
              <a:ea typeface="Arial"/>
              <a:cs typeface="Arial"/>
              <a:sym typeface="Arial"/>
            </a:endParaRPr>
          </a:p>
          <a:p>
            <a:pPr indent="0" lvl="0" marL="0" rtl="0" algn="l">
              <a:lnSpc>
                <a:spcPct val="120000"/>
              </a:lnSpc>
              <a:spcBef>
                <a:spcPts val="1800"/>
              </a:spcBef>
              <a:spcAft>
                <a:spcPts val="600"/>
              </a:spcAft>
              <a:buSzPts val="3273"/>
              <a:buNone/>
            </a:pPr>
            <a:r>
              <a:t/>
            </a:r>
            <a:endParaRPr sz="2400"/>
          </a:p>
        </p:txBody>
      </p:sp>
      <p:pic>
        <p:nvPicPr>
          <p:cNvPr id="137" name="Google Shape;137;p11"/>
          <p:cNvPicPr preferRelativeResize="0"/>
          <p:nvPr/>
        </p:nvPicPr>
        <p:blipFill>
          <a:blip r:embed="rId3">
            <a:alphaModFix/>
          </a:blip>
          <a:stretch>
            <a:fillRect/>
          </a:stretch>
        </p:blipFill>
        <p:spPr>
          <a:xfrm>
            <a:off x="7162901" y="0"/>
            <a:ext cx="1446499" cy="1033599"/>
          </a:xfrm>
          <a:prstGeom prst="rect">
            <a:avLst/>
          </a:prstGeom>
          <a:noFill/>
          <a:ln>
            <a:noFill/>
          </a:ln>
        </p:spPr>
      </p:pic>
      <p:pic>
        <p:nvPicPr>
          <p:cNvPr id="138" name="Google Shape;138;p11"/>
          <p:cNvPicPr preferRelativeResize="0"/>
          <p:nvPr/>
        </p:nvPicPr>
        <p:blipFill>
          <a:blip r:embed="rId4">
            <a:alphaModFix amt="75000"/>
          </a:blip>
          <a:stretch>
            <a:fillRect/>
          </a:stretch>
        </p:blipFill>
        <p:spPr>
          <a:xfrm>
            <a:off x="8183675" y="56500"/>
            <a:ext cx="883775" cy="920601"/>
          </a:xfrm>
          <a:prstGeom prst="rect">
            <a:avLst/>
          </a:prstGeom>
          <a:noFill/>
          <a:ln>
            <a:noFill/>
          </a:ln>
        </p:spPr>
      </p:pic>
      <p:sp>
        <p:nvSpPr>
          <p:cNvPr id="139" name="Google Shape;139;p11"/>
          <p:cNvSpPr txBox="1"/>
          <p:nvPr>
            <p:ph type="title"/>
          </p:nvPr>
        </p:nvSpPr>
        <p:spPr>
          <a:xfrm>
            <a:off x="311700" y="700100"/>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a:solidFill>
                  <a:srgbClr val="1A1A1A"/>
                </a:solidFill>
                <a:latin typeface="Arial"/>
                <a:ea typeface="Arial"/>
                <a:cs typeface="Arial"/>
                <a:sym typeface="Arial"/>
              </a:rPr>
              <a:t>Affordability - Is VR Expensive?</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2"/>
          <p:cNvSpPr txBox="1"/>
          <p:nvPr>
            <p:ph type="title"/>
          </p:nvPr>
        </p:nvSpPr>
        <p:spPr>
          <a:xfrm>
            <a:off x="311700" y="260225"/>
            <a:ext cx="8520600" cy="88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b="1">
              <a:solidFill>
                <a:srgbClr val="1A1A1A"/>
              </a:solidFill>
              <a:latin typeface="Raleway"/>
              <a:ea typeface="Raleway"/>
              <a:cs typeface="Raleway"/>
              <a:sym typeface="Raleway"/>
            </a:endParaRPr>
          </a:p>
          <a:p>
            <a:pPr indent="0" lvl="0" marL="0" rtl="0" algn="l">
              <a:lnSpc>
                <a:spcPct val="100000"/>
              </a:lnSpc>
              <a:spcBef>
                <a:spcPts val="0"/>
              </a:spcBef>
              <a:spcAft>
                <a:spcPts val="0"/>
              </a:spcAft>
              <a:buClr>
                <a:schemeClr val="dk1"/>
              </a:buClr>
              <a:buSzPts val="1100"/>
              <a:buFont typeface="Arial"/>
              <a:buNone/>
            </a:pPr>
            <a:r>
              <a:rPr b="1" lang="en">
                <a:solidFill>
                  <a:srgbClr val="1A1A1A"/>
                </a:solidFill>
                <a:latin typeface="Arial"/>
                <a:ea typeface="Arial"/>
                <a:cs typeface="Arial"/>
                <a:sym typeface="Arial"/>
              </a:rPr>
              <a:t>How Much Does it Cost?</a:t>
            </a:r>
            <a:endParaRPr>
              <a:latin typeface="Arial"/>
              <a:ea typeface="Arial"/>
              <a:cs typeface="Arial"/>
              <a:sym typeface="Arial"/>
            </a:endParaRPr>
          </a:p>
        </p:txBody>
      </p:sp>
      <p:sp>
        <p:nvSpPr>
          <p:cNvPr id="145" name="Google Shape;145;p12"/>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The cheapest current model of VR with motion controls is the Oculus Quest 2 for $299.99</a:t>
            </a:r>
            <a:endParaRPr sz="2400">
              <a:solidFill>
                <a:srgbClr val="000000"/>
              </a:solidFill>
              <a:latin typeface="Arial"/>
              <a:ea typeface="Arial"/>
              <a:cs typeface="Arial"/>
              <a:sym typeface="Arial"/>
            </a:endParaRPr>
          </a:p>
          <a:p>
            <a:pPr indent="-381000" lvl="0" marL="457200" rtl="0" algn="l">
              <a:lnSpc>
                <a:spcPct val="115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The cheapest general model of VR with no sensors or motion controls is the Google Cardboard which can run under $10</a:t>
            </a:r>
            <a:endParaRPr sz="2400">
              <a:solidFill>
                <a:srgbClr val="000000"/>
              </a:solidFill>
              <a:latin typeface="Arial"/>
              <a:ea typeface="Arial"/>
              <a:cs typeface="Arial"/>
              <a:sym typeface="Arial"/>
            </a:endParaRPr>
          </a:p>
          <a:p>
            <a:pPr indent="-381000" lvl="0" marL="457200" rtl="0" algn="l">
              <a:lnSpc>
                <a:spcPct val="115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A VR headset that is wearable and has lens displays but no controls or sensors can run in a range of $25-$50</a:t>
            </a:r>
            <a:endParaRPr sz="2400">
              <a:solidFill>
                <a:srgbClr val="000000"/>
              </a:solidFill>
              <a:latin typeface="Arial"/>
              <a:ea typeface="Arial"/>
              <a:cs typeface="Arial"/>
              <a:sym typeface="Arial"/>
            </a:endParaRPr>
          </a:p>
        </p:txBody>
      </p:sp>
      <p:pic>
        <p:nvPicPr>
          <p:cNvPr id="146" name="Google Shape;146;p12"/>
          <p:cNvPicPr preferRelativeResize="0"/>
          <p:nvPr/>
        </p:nvPicPr>
        <p:blipFill>
          <a:blip r:embed="rId3">
            <a:alphaModFix/>
          </a:blip>
          <a:stretch>
            <a:fillRect/>
          </a:stretch>
        </p:blipFill>
        <p:spPr>
          <a:xfrm>
            <a:off x="7195926" y="-56500"/>
            <a:ext cx="1446499" cy="1033599"/>
          </a:xfrm>
          <a:prstGeom prst="rect">
            <a:avLst/>
          </a:prstGeom>
          <a:noFill/>
          <a:ln>
            <a:noFill/>
          </a:ln>
        </p:spPr>
      </p:pic>
      <p:pic>
        <p:nvPicPr>
          <p:cNvPr id="147" name="Google Shape;147;p12"/>
          <p:cNvPicPr preferRelativeResize="0"/>
          <p:nvPr/>
        </p:nvPicPr>
        <p:blipFill>
          <a:blip r:embed="rId4">
            <a:alphaModFix amt="75000"/>
          </a:blip>
          <a:stretch>
            <a:fillRect/>
          </a:stretch>
        </p:blipFill>
        <p:spPr>
          <a:xfrm>
            <a:off x="8183675" y="0"/>
            <a:ext cx="883775" cy="9206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4"/>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b="1">
              <a:solidFill>
                <a:srgbClr val="1A1A1A"/>
              </a:solidFill>
              <a:latin typeface="Raleway"/>
              <a:ea typeface="Raleway"/>
              <a:cs typeface="Raleway"/>
              <a:sym typeface="Raleway"/>
            </a:endParaRPr>
          </a:p>
          <a:p>
            <a:pPr indent="0" lvl="0" marL="0" rtl="0" algn="l">
              <a:lnSpc>
                <a:spcPct val="100000"/>
              </a:lnSpc>
              <a:spcBef>
                <a:spcPts val="0"/>
              </a:spcBef>
              <a:spcAft>
                <a:spcPts val="0"/>
              </a:spcAft>
              <a:buClr>
                <a:schemeClr val="dk1"/>
              </a:buClr>
              <a:buSzPts val="1100"/>
              <a:buFont typeface="Arial"/>
              <a:buNone/>
            </a:pPr>
            <a:r>
              <a:t/>
            </a:r>
            <a:endParaRPr b="1">
              <a:solidFill>
                <a:srgbClr val="1A1A1A"/>
              </a:solidFill>
              <a:latin typeface="Raleway"/>
              <a:ea typeface="Raleway"/>
              <a:cs typeface="Raleway"/>
              <a:sym typeface="Raleway"/>
            </a:endParaRPr>
          </a:p>
          <a:p>
            <a:pPr indent="0" lvl="0" marL="0" rtl="0" algn="l">
              <a:lnSpc>
                <a:spcPct val="100000"/>
              </a:lnSpc>
              <a:spcBef>
                <a:spcPts val="0"/>
              </a:spcBef>
              <a:spcAft>
                <a:spcPts val="0"/>
              </a:spcAft>
              <a:buSzPts val="4200"/>
              <a:buNone/>
            </a:pPr>
            <a:r>
              <a:rPr b="1" lang="en">
                <a:latin typeface="Arial"/>
                <a:ea typeface="Arial"/>
                <a:cs typeface="Arial"/>
                <a:sym typeface="Arial"/>
              </a:rPr>
              <a:t>Accessibility for VR</a:t>
            </a:r>
            <a:endParaRPr b="1">
              <a:latin typeface="Arial"/>
              <a:ea typeface="Arial"/>
              <a:cs typeface="Arial"/>
              <a:sym typeface="Arial"/>
            </a:endParaRPr>
          </a:p>
        </p:txBody>
      </p:sp>
      <p:sp>
        <p:nvSpPr>
          <p:cNvPr id="153" name="Google Shape;153;p14"/>
          <p:cNvSpPr txBox="1"/>
          <p:nvPr>
            <p:ph idx="1" type="body"/>
          </p:nvPr>
        </p:nvSpPr>
        <p:spPr>
          <a:xfrm>
            <a:off x="311700" y="1225224"/>
            <a:ext cx="8520600" cy="3455263"/>
          </a:xfrm>
          <a:prstGeom prst="rect">
            <a:avLst/>
          </a:prstGeom>
          <a:noFill/>
          <a:ln>
            <a:noFill/>
          </a:ln>
        </p:spPr>
        <p:txBody>
          <a:bodyPr anchorCtr="0" anchor="t" bIns="91425" lIns="91425" spcFirstLastPara="1" rIns="91425" wrap="square" tIns="91425">
            <a:noAutofit/>
          </a:bodyPr>
          <a:lstStyle/>
          <a:p>
            <a:pPr indent="-393175" lvl="0" marL="457200" rtl="0" algn="l">
              <a:lnSpc>
                <a:spcPct val="105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Accessibility means that people who have disabilities have the same or similar opportunities or access to an event or activity as someone who does not have a disability. </a:t>
            </a:r>
            <a:endParaRPr sz="2400"/>
          </a:p>
          <a:p>
            <a:pPr indent="-240775" lvl="0" marL="457200" rtl="0" algn="l">
              <a:lnSpc>
                <a:spcPct val="105000"/>
              </a:lnSpc>
              <a:spcBef>
                <a:spcPts val="0"/>
              </a:spcBef>
              <a:spcAft>
                <a:spcPts val="0"/>
              </a:spcAft>
              <a:buClr>
                <a:srgbClr val="000000"/>
              </a:buClr>
              <a:buSzPts val="2168"/>
              <a:buFont typeface="Arial"/>
              <a:buNone/>
            </a:pPr>
            <a:r>
              <a:t/>
            </a:r>
            <a:endParaRPr sz="1400">
              <a:solidFill>
                <a:srgbClr val="000000"/>
              </a:solidFill>
              <a:latin typeface="Arial"/>
              <a:ea typeface="Arial"/>
              <a:cs typeface="Arial"/>
              <a:sym typeface="Arial"/>
            </a:endParaRPr>
          </a:p>
          <a:p>
            <a:pPr indent="0" lvl="0" marL="78820" rtl="0" algn="l">
              <a:lnSpc>
                <a:spcPct val="105000"/>
              </a:lnSpc>
              <a:spcBef>
                <a:spcPts val="0"/>
              </a:spcBef>
              <a:spcAft>
                <a:spcPts val="0"/>
              </a:spcAft>
              <a:buClr>
                <a:srgbClr val="000000"/>
              </a:buClr>
              <a:buSzPts val="2168"/>
              <a:buNone/>
            </a:pPr>
            <a:r>
              <a:rPr b="1" lang="en" sz="2400">
                <a:solidFill>
                  <a:srgbClr val="000000"/>
                </a:solidFill>
                <a:latin typeface="Arial"/>
                <a:ea typeface="Arial"/>
                <a:cs typeface="Arial"/>
                <a:sym typeface="Arial"/>
              </a:rPr>
              <a:t>Is VR accessible? </a:t>
            </a:r>
            <a:endParaRPr b="1" sz="2400">
              <a:solidFill>
                <a:srgbClr val="000000"/>
              </a:solidFill>
              <a:latin typeface="Arial"/>
              <a:ea typeface="Arial"/>
              <a:cs typeface="Arial"/>
              <a:sym typeface="Arial"/>
            </a:endParaRPr>
          </a:p>
          <a:p>
            <a:pPr indent="-393175" lvl="0" marL="457200" rtl="0" algn="l">
              <a:lnSpc>
                <a:spcPct val="105000"/>
              </a:lnSpc>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Not particularly. Most VR’s have a heavy emphasis on either headset wearing, standing/moving, and motion controls. These can all be aspects that could exclude people with disabilities.</a:t>
            </a:r>
            <a:endParaRPr sz="2400">
              <a:solidFill>
                <a:srgbClr val="000000"/>
              </a:solidFill>
              <a:latin typeface="Arial"/>
              <a:ea typeface="Arial"/>
              <a:cs typeface="Arial"/>
              <a:sym typeface="Arial"/>
            </a:endParaRPr>
          </a:p>
          <a:p>
            <a:pPr indent="0" lvl="0" marL="0" rtl="0" algn="l">
              <a:lnSpc>
                <a:spcPct val="105000"/>
              </a:lnSpc>
              <a:spcBef>
                <a:spcPts val="1200"/>
              </a:spcBef>
              <a:spcAft>
                <a:spcPts val="1200"/>
              </a:spcAft>
              <a:buSzPts val="1800"/>
              <a:buNone/>
            </a:pPr>
            <a:r>
              <a:t/>
            </a:r>
            <a:endParaRPr sz="2400"/>
          </a:p>
        </p:txBody>
      </p:sp>
      <p:pic>
        <p:nvPicPr>
          <p:cNvPr id="154" name="Google Shape;154;p14"/>
          <p:cNvPicPr preferRelativeResize="0"/>
          <p:nvPr/>
        </p:nvPicPr>
        <p:blipFill>
          <a:blip r:embed="rId3">
            <a:alphaModFix/>
          </a:blip>
          <a:stretch>
            <a:fillRect/>
          </a:stretch>
        </p:blipFill>
        <p:spPr>
          <a:xfrm>
            <a:off x="7150001" y="57125"/>
            <a:ext cx="1446499" cy="1033599"/>
          </a:xfrm>
          <a:prstGeom prst="rect">
            <a:avLst/>
          </a:prstGeom>
          <a:noFill/>
          <a:ln>
            <a:noFill/>
          </a:ln>
        </p:spPr>
      </p:pic>
      <p:pic>
        <p:nvPicPr>
          <p:cNvPr id="155" name="Google Shape;155;p14"/>
          <p:cNvPicPr preferRelativeResize="0"/>
          <p:nvPr/>
        </p:nvPicPr>
        <p:blipFill>
          <a:blip r:embed="rId4">
            <a:alphaModFix amt="75000"/>
          </a:blip>
          <a:stretch>
            <a:fillRect/>
          </a:stretch>
        </p:blipFill>
        <p:spPr>
          <a:xfrm>
            <a:off x="8183700" y="113625"/>
            <a:ext cx="883775" cy="9206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Conclusion</a:t>
            </a:r>
            <a:endParaRPr b="1">
              <a:latin typeface="Arial"/>
              <a:ea typeface="Arial"/>
              <a:cs typeface="Arial"/>
              <a:sym typeface="Arial"/>
            </a:endParaRPr>
          </a:p>
        </p:txBody>
      </p:sp>
      <p:sp>
        <p:nvSpPr>
          <p:cNvPr id="161" name="Google Shape;161;p16"/>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SzPts val="2000"/>
              <a:buFont typeface="Arial"/>
              <a:buChar char="●"/>
            </a:pPr>
            <a:r>
              <a:rPr lang="en" sz="2000">
                <a:latin typeface="Arial"/>
                <a:ea typeface="Arial"/>
                <a:cs typeface="Arial"/>
                <a:sym typeface="Arial"/>
              </a:rPr>
              <a:t>As of now, it is affordable but not very accessible to some individuals. With that being said, without modifications or improvements there would be some issues with access. As well as potential problems with ethics and psychology.</a:t>
            </a:r>
            <a:endParaRPr sz="2000">
              <a:latin typeface="Arial"/>
              <a:ea typeface="Arial"/>
              <a:cs typeface="Arial"/>
              <a:sym typeface="Arial"/>
            </a:endParaRPr>
          </a:p>
          <a:p>
            <a:pPr indent="0" lvl="0" marL="457200" rtl="0" algn="l">
              <a:lnSpc>
                <a:spcPct val="115000"/>
              </a:lnSpc>
              <a:spcBef>
                <a:spcPts val="1200"/>
              </a:spcBef>
              <a:spcAft>
                <a:spcPts val="0"/>
              </a:spcAft>
              <a:buSzPts val="1800"/>
              <a:buNone/>
            </a:pPr>
            <a:r>
              <a:t/>
            </a:r>
            <a:endParaRPr sz="700">
              <a:latin typeface="Arial"/>
              <a:ea typeface="Arial"/>
              <a:cs typeface="Arial"/>
              <a:sym typeface="Arial"/>
            </a:endParaRPr>
          </a:p>
          <a:p>
            <a:pPr indent="-355600" lvl="0" marL="457200" rtl="0" algn="l">
              <a:lnSpc>
                <a:spcPct val="115000"/>
              </a:lnSpc>
              <a:spcBef>
                <a:spcPts val="1200"/>
              </a:spcBef>
              <a:spcAft>
                <a:spcPts val="0"/>
              </a:spcAft>
              <a:buSzPts val="2000"/>
              <a:buFont typeface="Arial"/>
              <a:buChar char="●"/>
            </a:pPr>
            <a:r>
              <a:rPr lang="en" sz="2000">
                <a:latin typeface="Arial"/>
                <a:ea typeface="Arial"/>
                <a:cs typeface="Arial"/>
                <a:sym typeface="Arial"/>
              </a:rPr>
              <a:t>Using VR in the courtroom is a relatively new concept and has not had a lot of exposure. With that being said, it is possible that with some research, modifications, and time this can become a tool to utilize in the courtroom or legal use.</a:t>
            </a:r>
            <a:endParaRPr sz="2000">
              <a:latin typeface="Arial"/>
              <a:ea typeface="Arial"/>
              <a:cs typeface="Arial"/>
              <a:sym typeface="Arial"/>
            </a:endParaRPr>
          </a:p>
          <a:p>
            <a:pPr indent="0" lvl="0" marL="0" rtl="0" algn="l">
              <a:lnSpc>
                <a:spcPct val="115000"/>
              </a:lnSpc>
              <a:spcBef>
                <a:spcPts val="1200"/>
              </a:spcBef>
              <a:spcAft>
                <a:spcPts val="1200"/>
              </a:spcAft>
              <a:buSzPts val="1800"/>
              <a:buNone/>
            </a:pPr>
            <a:r>
              <a:t/>
            </a:r>
            <a:endParaRPr sz="2000">
              <a:latin typeface="Arial"/>
              <a:ea typeface="Arial"/>
              <a:cs typeface="Arial"/>
              <a:sym typeface="Arial"/>
            </a:endParaRPr>
          </a:p>
        </p:txBody>
      </p:sp>
      <p:pic>
        <p:nvPicPr>
          <p:cNvPr id="162" name="Google Shape;162;p16"/>
          <p:cNvPicPr preferRelativeResize="0"/>
          <p:nvPr/>
        </p:nvPicPr>
        <p:blipFill>
          <a:blip r:embed="rId3">
            <a:alphaModFix/>
          </a:blip>
          <a:stretch>
            <a:fillRect/>
          </a:stretch>
        </p:blipFill>
        <p:spPr>
          <a:xfrm>
            <a:off x="7042826" y="0"/>
            <a:ext cx="1446499" cy="1033599"/>
          </a:xfrm>
          <a:prstGeom prst="rect">
            <a:avLst/>
          </a:prstGeom>
          <a:noFill/>
          <a:ln>
            <a:noFill/>
          </a:ln>
        </p:spPr>
      </p:pic>
      <p:pic>
        <p:nvPicPr>
          <p:cNvPr id="163" name="Google Shape;163;p16"/>
          <p:cNvPicPr preferRelativeResize="0"/>
          <p:nvPr/>
        </p:nvPicPr>
        <p:blipFill>
          <a:blip r:embed="rId4">
            <a:alphaModFix amt="75000"/>
          </a:blip>
          <a:stretch>
            <a:fillRect/>
          </a:stretch>
        </p:blipFill>
        <p:spPr>
          <a:xfrm>
            <a:off x="8168375" y="56500"/>
            <a:ext cx="883775" cy="9206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Citations</a:t>
            </a:r>
            <a:endParaRPr b="1">
              <a:latin typeface="Arial"/>
              <a:ea typeface="Arial"/>
              <a:cs typeface="Arial"/>
              <a:sym typeface="Arial"/>
            </a:endParaRPr>
          </a:p>
        </p:txBody>
      </p:sp>
      <p:sp>
        <p:nvSpPr>
          <p:cNvPr id="169" name="Google Shape;169;p17"/>
          <p:cNvSpPr txBox="1"/>
          <p:nvPr>
            <p:ph idx="1" type="body"/>
          </p:nvPr>
        </p:nvSpPr>
        <p:spPr>
          <a:xfrm>
            <a:off x="311700" y="1147225"/>
            <a:ext cx="8520600" cy="3354000"/>
          </a:xfrm>
          <a:prstGeom prst="rect">
            <a:avLst/>
          </a:prstGeom>
          <a:noFill/>
          <a:ln>
            <a:noFill/>
          </a:ln>
        </p:spPr>
        <p:txBody>
          <a:bodyPr anchorCtr="0" anchor="t" bIns="91425" lIns="91425" spcFirstLastPara="1" rIns="91425" wrap="square" tIns="91425">
            <a:normAutofit/>
          </a:bodyPr>
          <a:lstStyle/>
          <a:p>
            <a:pPr indent="-457200" lvl="0" marL="457200" rtl="0" algn="l">
              <a:lnSpc>
                <a:spcPct val="100000"/>
              </a:lnSpc>
              <a:spcBef>
                <a:spcPts val="0"/>
              </a:spcBef>
              <a:spcAft>
                <a:spcPts val="0"/>
              </a:spcAft>
              <a:buSzPts val="1800"/>
              <a:buNone/>
            </a:pPr>
            <a:r>
              <a:rPr lang="en" sz="1400">
                <a:latin typeface="Arial"/>
                <a:ea typeface="Arial"/>
                <a:cs typeface="Arial"/>
                <a:sym typeface="Arial"/>
              </a:rPr>
              <a:t>Coburn, Joshua Q., et al. “A Review of the Capabilities of Current Low-Cost Virtual Reality Technology and Its Potential to Enhance the Design Process.” </a:t>
            </a:r>
            <a:r>
              <a:rPr i="1" lang="en" sz="1400">
                <a:latin typeface="Arial"/>
                <a:ea typeface="Arial"/>
                <a:cs typeface="Arial"/>
                <a:sym typeface="Arial"/>
              </a:rPr>
              <a:t>ASME Digital Collection</a:t>
            </a:r>
            <a:r>
              <a:rPr lang="en" sz="1400">
                <a:latin typeface="Arial"/>
                <a:ea typeface="Arial"/>
                <a:cs typeface="Arial"/>
                <a:sym typeface="Arial"/>
              </a:rPr>
              <a:t>, September 2017, </a:t>
            </a:r>
            <a:r>
              <a:rPr lang="en" sz="1400" u="sng">
                <a:solidFill>
                  <a:schemeClr val="hlink"/>
                </a:solidFill>
                <a:latin typeface="Arial"/>
                <a:ea typeface="Arial"/>
                <a:cs typeface="Arial"/>
                <a:sym typeface="Arial"/>
                <a:hlinkClick r:id="rId3"/>
              </a:rPr>
              <a:t>https://asmedigitalcollection.asme.org/computingengineering/article/17/3/031013/370980/A-Review-of-the-Capabilities-of-Current-Low-Cost</a:t>
            </a:r>
            <a:endParaRPr sz="1400">
              <a:latin typeface="Arial"/>
              <a:ea typeface="Arial"/>
              <a:cs typeface="Arial"/>
              <a:sym typeface="Arial"/>
            </a:endParaRPr>
          </a:p>
          <a:p>
            <a:pPr indent="-457200" lvl="0" marL="457200" rtl="0" algn="l">
              <a:lnSpc>
                <a:spcPct val="100000"/>
              </a:lnSpc>
              <a:spcBef>
                <a:spcPts val="600"/>
              </a:spcBef>
              <a:spcAft>
                <a:spcPts val="0"/>
              </a:spcAft>
              <a:buSzPts val="1800"/>
              <a:buNone/>
            </a:pPr>
            <a:r>
              <a:rPr lang="en" sz="1400">
                <a:latin typeface="Arial"/>
                <a:ea typeface="Arial"/>
                <a:cs typeface="Arial"/>
                <a:sym typeface="Arial"/>
              </a:rPr>
              <a:t>Cappellino, J.D., Anjelica. “Technology in the Courtroom : An Evolving Landscape.” </a:t>
            </a:r>
            <a:r>
              <a:rPr i="1" lang="en" sz="1400">
                <a:latin typeface="Arial"/>
                <a:ea typeface="Arial"/>
                <a:cs typeface="Arial"/>
                <a:sym typeface="Arial"/>
              </a:rPr>
              <a:t>Expert Institute</a:t>
            </a:r>
            <a:r>
              <a:rPr lang="en" sz="1400">
                <a:latin typeface="Arial"/>
                <a:ea typeface="Arial"/>
                <a:cs typeface="Arial"/>
                <a:sym typeface="Arial"/>
              </a:rPr>
              <a:t>, June 2020, </a:t>
            </a:r>
            <a:r>
              <a:rPr lang="en" sz="1400" u="sng">
                <a:solidFill>
                  <a:schemeClr val="hlink"/>
                </a:solidFill>
                <a:latin typeface="Arial"/>
                <a:ea typeface="Arial"/>
                <a:cs typeface="Arial"/>
                <a:sym typeface="Arial"/>
                <a:hlinkClick r:id="rId4"/>
              </a:rPr>
              <a:t>https://www.expertinstitute.com/resources/insights/evolving-landscape-technology-courtroom/#:~:text=While%20computer%2Dgenerated%20graphics%20help,taking%20it%20a%20step%20further.&amp;text=Even%20witnesses%20can%20present%20themselves,the%20use%20of%20hologra</a:t>
            </a:r>
            <a:r>
              <a:rPr lang="en" sz="1400">
                <a:latin typeface="Arial"/>
                <a:ea typeface="Arial"/>
                <a:cs typeface="Arial"/>
                <a:sym typeface="Arial"/>
              </a:rPr>
              <a:t> </a:t>
            </a:r>
            <a:endParaRPr sz="1400">
              <a:latin typeface="Arial"/>
              <a:ea typeface="Arial"/>
              <a:cs typeface="Arial"/>
              <a:sym typeface="Arial"/>
            </a:endParaRPr>
          </a:p>
          <a:p>
            <a:pPr indent="-457200" lvl="0" marL="457200" rtl="0" algn="l">
              <a:lnSpc>
                <a:spcPct val="100000"/>
              </a:lnSpc>
              <a:spcBef>
                <a:spcPts val="600"/>
              </a:spcBef>
              <a:spcAft>
                <a:spcPts val="0"/>
              </a:spcAft>
              <a:buSzPts val="1800"/>
              <a:buNone/>
            </a:pPr>
            <a:r>
              <a:rPr lang="en" sz="1400">
                <a:latin typeface="Arial"/>
                <a:ea typeface="Arial"/>
                <a:cs typeface="Arial"/>
                <a:sym typeface="Arial"/>
              </a:rPr>
              <a:t>N/A. “The Growing Role of Technology in the Criminal Justice Field.” </a:t>
            </a:r>
            <a:r>
              <a:rPr i="1" lang="en" sz="1400">
                <a:latin typeface="Arial"/>
                <a:ea typeface="Arial"/>
                <a:cs typeface="Arial"/>
                <a:sym typeface="Arial"/>
              </a:rPr>
              <a:t>Purdue University Global</a:t>
            </a:r>
            <a:r>
              <a:rPr lang="en" sz="1400">
                <a:latin typeface="Arial"/>
                <a:ea typeface="Arial"/>
                <a:cs typeface="Arial"/>
                <a:sym typeface="Arial"/>
              </a:rPr>
              <a:t>, April 2018, </a:t>
            </a:r>
            <a:r>
              <a:rPr lang="en" sz="1400" u="sng">
                <a:solidFill>
                  <a:schemeClr val="hlink"/>
                </a:solidFill>
                <a:latin typeface="Arial"/>
                <a:ea typeface="Arial"/>
                <a:cs typeface="Arial"/>
                <a:sym typeface="Arial"/>
                <a:hlinkClick r:id="rId5"/>
              </a:rPr>
              <a:t>https://www.purdueglobal.edu/blog/criminal-justice/growing-role-technology-criminal-justice/</a:t>
            </a:r>
            <a:endParaRPr sz="1400">
              <a:latin typeface="Arial"/>
              <a:ea typeface="Arial"/>
              <a:cs typeface="Arial"/>
              <a:sym typeface="Arial"/>
            </a:endParaRPr>
          </a:p>
          <a:p>
            <a:pPr indent="-457200" lvl="0" marL="457200" rtl="0" algn="l">
              <a:lnSpc>
                <a:spcPct val="100000"/>
              </a:lnSpc>
              <a:spcBef>
                <a:spcPts val="600"/>
              </a:spcBef>
              <a:spcAft>
                <a:spcPts val="0"/>
              </a:spcAft>
              <a:buSzPts val="1800"/>
              <a:buNone/>
            </a:pPr>
            <a:r>
              <a:rPr lang="en" sz="1400">
                <a:latin typeface="Arial"/>
                <a:ea typeface="Arial"/>
                <a:cs typeface="Arial"/>
                <a:sym typeface="Arial"/>
              </a:rPr>
              <a:t>Tikkanen, Amy “US Airways Flight 1549” </a:t>
            </a:r>
            <a:r>
              <a:rPr i="1" lang="en" sz="1400">
                <a:latin typeface="Arial"/>
                <a:ea typeface="Arial"/>
                <a:cs typeface="Arial"/>
                <a:sym typeface="Arial"/>
              </a:rPr>
              <a:t>Britannica, </a:t>
            </a:r>
            <a:r>
              <a:rPr lang="en" sz="1400">
                <a:latin typeface="Arial"/>
                <a:ea typeface="Arial"/>
                <a:cs typeface="Arial"/>
                <a:sym typeface="Arial"/>
              </a:rPr>
              <a:t>December 2016</a:t>
            </a:r>
            <a:endParaRPr sz="1400">
              <a:latin typeface="Arial"/>
              <a:ea typeface="Arial"/>
              <a:cs typeface="Arial"/>
              <a:sym typeface="Arial"/>
            </a:endParaRPr>
          </a:p>
          <a:p>
            <a:pPr indent="-457200" lvl="0" marL="457200" rtl="0" algn="l">
              <a:lnSpc>
                <a:spcPct val="100000"/>
              </a:lnSpc>
              <a:spcBef>
                <a:spcPts val="600"/>
              </a:spcBef>
              <a:spcAft>
                <a:spcPts val="0"/>
              </a:spcAft>
              <a:buSzPts val="1800"/>
              <a:buNone/>
            </a:pPr>
            <a:r>
              <a:rPr lang="en" sz="1400">
                <a:latin typeface="Arial"/>
                <a:ea typeface="Arial"/>
                <a:cs typeface="Arial"/>
                <a:sym typeface="Arial"/>
              </a:rPr>
              <a:t>	</a:t>
            </a:r>
            <a:r>
              <a:rPr lang="en" sz="1400" u="sng">
                <a:solidFill>
                  <a:schemeClr val="hlink"/>
                </a:solidFill>
                <a:latin typeface="Arial"/>
                <a:ea typeface="Arial"/>
                <a:cs typeface="Arial"/>
                <a:sym typeface="Arial"/>
                <a:hlinkClick r:id="rId6"/>
              </a:rPr>
              <a:t>https://www.britannica.com/topic/US-Airways-Flight-1549-incident</a:t>
            </a:r>
            <a:endParaRPr>
              <a:latin typeface="Arial"/>
              <a:ea typeface="Arial"/>
              <a:cs typeface="Arial"/>
              <a:sym typeface="Arial"/>
            </a:endParaRPr>
          </a:p>
        </p:txBody>
      </p:sp>
      <p:pic>
        <p:nvPicPr>
          <p:cNvPr id="170" name="Google Shape;170;p17"/>
          <p:cNvPicPr preferRelativeResize="0"/>
          <p:nvPr/>
        </p:nvPicPr>
        <p:blipFill>
          <a:blip r:embed="rId7">
            <a:alphaModFix/>
          </a:blip>
          <a:stretch>
            <a:fillRect/>
          </a:stretch>
        </p:blipFill>
        <p:spPr>
          <a:xfrm>
            <a:off x="7134676" y="0"/>
            <a:ext cx="1446499" cy="1033599"/>
          </a:xfrm>
          <a:prstGeom prst="rect">
            <a:avLst/>
          </a:prstGeom>
          <a:noFill/>
          <a:ln>
            <a:noFill/>
          </a:ln>
        </p:spPr>
      </p:pic>
      <p:pic>
        <p:nvPicPr>
          <p:cNvPr id="171" name="Google Shape;171;p17"/>
          <p:cNvPicPr preferRelativeResize="0"/>
          <p:nvPr/>
        </p:nvPicPr>
        <p:blipFill>
          <a:blip r:embed="rId8">
            <a:alphaModFix amt="75000"/>
          </a:blip>
          <a:stretch>
            <a:fillRect/>
          </a:stretch>
        </p:blipFill>
        <p:spPr>
          <a:xfrm>
            <a:off x="8260225" y="56500"/>
            <a:ext cx="883775" cy="9206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8"/>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Citations</a:t>
            </a:r>
            <a:endParaRPr b="1">
              <a:latin typeface="Arial"/>
              <a:ea typeface="Arial"/>
              <a:cs typeface="Arial"/>
              <a:sym typeface="Arial"/>
            </a:endParaRPr>
          </a:p>
        </p:txBody>
      </p:sp>
      <p:sp>
        <p:nvSpPr>
          <p:cNvPr id="177" name="Google Shape;177;p18"/>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fontScale="85000" lnSpcReduction="20000"/>
          </a:bodyPr>
          <a:lstStyle/>
          <a:p>
            <a:pPr indent="-457200" lvl="0" marL="457200" rtl="0" algn="l">
              <a:lnSpc>
                <a:spcPct val="110000"/>
              </a:lnSpc>
              <a:spcBef>
                <a:spcPts val="0"/>
              </a:spcBef>
              <a:spcAft>
                <a:spcPts val="0"/>
              </a:spcAft>
              <a:buClr>
                <a:schemeClr val="dk1"/>
              </a:buClr>
              <a:buSzPct val="100000"/>
              <a:buFont typeface="Arial"/>
              <a:buNone/>
            </a:pPr>
            <a:r>
              <a:rPr lang="en" sz="1649">
                <a:latin typeface="Arial"/>
                <a:ea typeface="Arial"/>
                <a:cs typeface="Arial"/>
                <a:sym typeface="Arial"/>
              </a:rPr>
              <a:t>Kaufman, Bruce. “Virtual Reality Faces Daunting Courtroom Realities.” </a:t>
            </a:r>
            <a:r>
              <a:rPr i="1" lang="en" sz="1649">
                <a:latin typeface="Arial"/>
                <a:ea typeface="Arial"/>
                <a:cs typeface="Arial"/>
                <a:sym typeface="Arial"/>
              </a:rPr>
              <a:t>Bloomberg Law</a:t>
            </a:r>
            <a:r>
              <a:rPr lang="en" sz="1649">
                <a:latin typeface="Arial"/>
                <a:ea typeface="Arial"/>
                <a:cs typeface="Arial"/>
                <a:sym typeface="Arial"/>
              </a:rPr>
              <a:t>, November 2017, </a:t>
            </a:r>
            <a:r>
              <a:rPr lang="en" sz="1649" u="sng">
                <a:solidFill>
                  <a:schemeClr val="hlink"/>
                </a:solidFill>
                <a:latin typeface="Arial"/>
                <a:ea typeface="Arial"/>
                <a:cs typeface="Arial"/>
                <a:sym typeface="Arial"/>
                <a:hlinkClick r:id="rId3"/>
              </a:rPr>
              <a:t>https://news.bloomberglaw.com/business-and-practice/virtual-reality-faces-daunting-courtroom-realities/</a:t>
            </a:r>
            <a:r>
              <a:rPr lang="en" sz="1649">
                <a:latin typeface="Arial"/>
                <a:ea typeface="Arial"/>
                <a:cs typeface="Arial"/>
                <a:sym typeface="Arial"/>
              </a:rPr>
              <a:t> </a:t>
            </a:r>
            <a:endParaRPr sz="1649">
              <a:latin typeface="Arial"/>
              <a:ea typeface="Arial"/>
              <a:cs typeface="Arial"/>
              <a:sym typeface="Arial"/>
            </a:endParaRPr>
          </a:p>
          <a:p>
            <a:pPr indent="-457200" lvl="0" marL="457200" rtl="0" algn="l">
              <a:lnSpc>
                <a:spcPct val="110000"/>
              </a:lnSpc>
              <a:spcBef>
                <a:spcPts val="600"/>
              </a:spcBef>
              <a:spcAft>
                <a:spcPts val="0"/>
              </a:spcAft>
              <a:buClr>
                <a:schemeClr val="dk1"/>
              </a:buClr>
              <a:buSzPct val="66685"/>
              <a:buFont typeface="Arial"/>
              <a:buNone/>
            </a:pPr>
            <a:r>
              <a:rPr lang="en" sz="1649">
                <a:latin typeface="Arial"/>
                <a:ea typeface="Arial"/>
                <a:cs typeface="Arial"/>
                <a:sym typeface="Arial"/>
              </a:rPr>
              <a:t>Ryan, AJ. “Thoughts on Accessibility Issues with VR.” </a:t>
            </a:r>
            <a:r>
              <a:rPr i="1" lang="en" sz="1649">
                <a:latin typeface="Arial"/>
                <a:ea typeface="Arial"/>
                <a:cs typeface="Arial"/>
                <a:sym typeface="Arial"/>
              </a:rPr>
              <a:t>The AbleGamers Charity</a:t>
            </a:r>
            <a:r>
              <a:rPr lang="en" sz="1649">
                <a:latin typeface="Arial"/>
                <a:ea typeface="Arial"/>
                <a:cs typeface="Arial"/>
                <a:sym typeface="Arial"/>
              </a:rPr>
              <a:t>, </a:t>
            </a:r>
            <a:r>
              <a:rPr lang="en" sz="1649" u="sng">
                <a:solidFill>
                  <a:schemeClr val="hlink"/>
                </a:solidFill>
                <a:latin typeface="Arial"/>
                <a:ea typeface="Arial"/>
                <a:cs typeface="Arial"/>
                <a:sym typeface="Arial"/>
                <a:hlinkClick r:id="rId4"/>
              </a:rPr>
              <a:t>https://ablegamers.org/thoughts-on-accessibility-and-vr/</a:t>
            </a:r>
            <a:endParaRPr sz="1649">
              <a:latin typeface="Arial"/>
              <a:ea typeface="Arial"/>
              <a:cs typeface="Arial"/>
              <a:sym typeface="Arial"/>
            </a:endParaRPr>
          </a:p>
          <a:p>
            <a:pPr indent="-457200" lvl="0" marL="457200" rtl="0" algn="l">
              <a:lnSpc>
                <a:spcPct val="110000"/>
              </a:lnSpc>
              <a:spcBef>
                <a:spcPts val="600"/>
              </a:spcBef>
              <a:spcAft>
                <a:spcPts val="0"/>
              </a:spcAft>
              <a:buClr>
                <a:schemeClr val="dk1"/>
              </a:buClr>
              <a:buSzPct val="66685"/>
              <a:buFont typeface="Arial"/>
              <a:buNone/>
            </a:pPr>
            <a:r>
              <a:rPr lang="en" sz="1649">
                <a:latin typeface="Arial"/>
                <a:ea typeface="Arial"/>
                <a:cs typeface="Arial"/>
                <a:sym typeface="Arial"/>
              </a:rPr>
              <a:t>Vatorms. “Love Black And White.” cleanpng.com, </a:t>
            </a:r>
            <a:r>
              <a:rPr lang="en" sz="1649" u="sng">
                <a:solidFill>
                  <a:schemeClr val="hlink"/>
                </a:solidFill>
                <a:latin typeface="Arial"/>
                <a:ea typeface="Arial"/>
                <a:cs typeface="Arial"/>
                <a:sym typeface="Arial"/>
                <a:hlinkClick r:id="rId5"/>
              </a:rPr>
              <a:t>www.cleanpng.com/png-love-julie-logo-lady-justice-lawyer-1162445/</a:t>
            </a:r>
            <a:r>
              <a:rPr lang="en" sz="1649">
                <a:latin typeface="Arial"/>
                <a:ea typeface="Arial"/>
                <a:cs typeface="Arial"/>
                <a:sym typeface="Arial"/>
              </a:rPr>
              <a:t> . </a:t>
            </a:r>
            <a:endParaRPr sz="1649">
              <a:latin typeface="Arial"/>
              <a:ea typeface="Arial"/>
              <a:cs typeface="Arial"/>
              <a:sym typeface="Arial"/>
            </a:endParaRPr>
          </a:p>
          <a:p>
            <a:pPr indent="-457200" lvl="0" marL="457200" rtl="0" algn="l">
              <a:lnSpc>
                <a:spcPct val="110000"/>
              </a:lnSpc>
              <a:spcBef>
                <a:spcPts val="600"/>
              </a:spcBef>
              <a:spcAft>
                <a:spcPts val="0"/>
              </a:spcAft>
              <a:buSzPct val="128420"/>
              <a:buNone/>
            </a:pPr>
            <a:r>
              <a:rPr lang="en" sz="1649">
                <a:latin typeface="Arial"/>
                <a:ea typeface="Arial"/>
                <a:cs typeface="Arial"/>
                <a:sym typeface="Arial"/>
              </a:rPr>
              <a:t>Templeton, Graham. “Using VR in the Courtroom.” </a:t>
            </a:r>
            <a:r>
              <a:rPr i="1" lang="en" sz="1649">
                <a:latin typeface="Arial"/>
                <a:ea typeface="Arial"/>
                <a:cs typeface="Arial"/>
                <a:sym typeface="Arial"/>
              </a:rPr>
              <a:t>Extreme Tech</a:t>
            </a:r>
            <a:r>
              <a:rPr lang="en" sz="1649">
                <a:latin typeface="Arial"/>
                <a:ea typeface="Arial"/>
                <a:cs typeface="Arial"/>
                <a:sym typeface="Arial"/>
              </a:rPr>
              <a:t>, May 2016, </a:t>
            </a:r>
            <a:r>
              <a:rPr lang="en" sz="1649" u="sng">
                <a:solidFill>
                  <a:schemeClr val="hlink"/>
                </a:solidFill>
                <a:latin typeface="Arial"/>
                <a:ea typeface="Arial"/>
                <a:cs typeface="Arial"/>
                <a:sym typeface="Arial"/>
                <a:hlinkClick r:id="rId6"/>
              </a:rPr>
              <a:t>https://www.extremetech.com/extreme/229168-upcoming-very-bad-idea-992-using-vr-in-the-courtroom</a:t>
            </a:r>
            <a:r>
              <a:rPr lang="en" sz="1649">
                <a:latin typeface="Arial"/>
                <a:ea typeface="Arial"/>
                <a:cs typeface="Arial"/>
                <a:sym typeface="Arial"/>
              </a:rPr>
              <a:t> </a:t>
            </a:r>
            <a:endParaRPr sz="1649">
              <a:latin typeface="Arial"/>
              <a:ea typeface="Arial"/>
              <a:cs typeface="Arial"/>
              <a:sym typeface="Arial"/>
            </a:endParaRPr>
          </a:p>
          <a:p>
            <a:pPr indent="-457200" lvl="0" marL="457200" rtl="0" algn="l">
              <a:lnSpc>
                <a:spcPct val="110000"/>
              </a:lnSpc>
              <a:spcBef>
                <a:spcPts val="600"/>
              </a:spcBef>
              <a:spcAft>
                <a:spcPts val="0"/>
              </a:spcAft>
              <a:buSzPct val="128420"/>
              <a:buNone/>
            </a:pPr>
            <a:r>
              <a:rPr lang="en" sz="1649">
                <a:latin typeface="Arial"/>
                <a:ea typeface="Arial"/>
                <a:cs typeface="Arial"/>
                <a:sym typeface="Arial"/>
              </a:rPr>
              <a:t>Vaughn, Ron. “Is Virtual Reality the Future of Courtrooms?” </a:t>
            </a:r>
            <a:r>
              <a:rPr i="1" lang="en" sz="1649">
                <a:latin typeface="Arial"/>
                <a:ea typeface="Arial"/>
                <a:cs typeface="Arial"/>
                <a:sym typeface="Arial"/>
              </a:rPr>
              <a:t>Oklahoma Bar Journal</a:t>
            </a:r>
            <a:r>
              <a:rPr lang="en" sz="1649">
                <a:latin typeface="Arial"/>
                <a:ea typeface="Arial"/>
                <a:cs typeface="Arial"/>
                <a:sym typeface="Arial"/>
              </a:rPr>
              <a:t>, May 2019, </a:t>
            </a:r>
            <a:r>
              <a:rPr lang="en" sz="1649" u="sng">
                <a:solidFill>
                  <a:schemeClr val="hlink"/>
                </a:solidFill>
                <a:latin typeface="Arial"/>
                <a:ea typeface="Arial"/>
                <a:cs typeface="Arial"/>
                <a:sym typeface="Arial"/>
                <a:hlinkClick r:id="rId7"/>
              </a:rPr>
              <a:t>https://www.okbar.org/barjournal/may2019/obj9005vaughn/#:~:text=One%20of%20the%20obvious%20problems,the%20jury%20a%20biased%20perspective.&amp;text=Essentially%2C%20that%20means%20if%20you,your%20perspective%20better%2C%20you%20win</a:t>
            </a:r>
            <a:endParaRPr sz="1649">
              <a:latin typeface="Arial"/>
              <a:ea typeface="Arial"/>
              <a:cs typeface="Arial"/>
              <a:sym typeface="Arial"/>
            </a:endParaRPr>
          </a:p>
          <a:p>
            <a:pPr indent="-457200" lvl="0" marL="914400" rtl="0" algn="l">
              <a:lnSpc>
                <a:spcPct val="200000"/>
              </a:lnSpc>
              <a:spcBef>
                <a:spcPts val="600"/>
              </a:spcBef>
              <a:spcAft>
                <a:spcPts val="0"/>
              </a:spcAft>
              <a:buClr>
                <a:schemeClr val="dk1"/>
              </a:buClr>
              <a:buSzPct val="100000"/>
              <a:buFont typeface="Arial"/>
              <a:buNone/>
            </a:pPr>
            <a:r>
              <a:t/>
            </a:r>
            <a:endParaRPr sz="1100">
              <a:latin typeface="Arial"/>
              <a:ea typeface="Arial"/>
              <a:cs typeface="Arial"/>
              <a:sym typeface="Arial"/>
            </a:endParaRPr>
          </a:p>
          <a:p>
            <a:pPr indent="0" lvl="0" marL="0" rtl="0" algn="l">
              <a:lnSpc>
                <a:spcPct val="115000"/>
              </a:lnSpc>
              <a:spcBef>
                <a:spcPts val="0"/>
              </a:spcBef>
              <a:spcAft>
                <a:spcPts val="1200"/>
              </a:spcAft>
              <a:buSzPct val="117647"/>
              <a:buNone/>
            </a:pPr>
            <a:r>
              <a:t/>
            </a:r>
            <a:endParaRPr/>
          </a:p>
        </p:txBody>
      </p:sp>
      <p:pic>
        <p:nvPicPr>
          <p:cNvPr id="178" name="Google Shape;178;p18"/>
          <p:cNvPicPr preferRelativeResize="0"/>
          <p:nvPr/>
        </p:nvPicPr>
        <p:blipFill>
          <a:blip r:embed="rId8">
            <a:alphaModFix/>
          </a:blip>
          <a:stretch>
            <a:fillRect/>
          </a:stretch>
        </p:blipFill>
        <p:spPr>
          <a:xfrm>
            <a:off x="7073476" y="56500"/>
            <a:ext cx="1446499" cy="1033599"/>
          </a:xfrm>
          <a:prstGeom prst="rect">
            <a:avLst/>
          </a:prstGeom>
          <a:noFill/>
          <a:ln>
            <a:noFill/>
          </a:ln>
        </p:spPr>
      </p:pic>
      <p:pic>
        <p:nvPicPr>
          <p:cNvPr id="179" name="Google Shape;179;p18"/>
          <p:cNvPicPr preferRelativeResize="0"/>
          <p:nvPr/>
        </p:nvPicPr>
        <p:blipFill>
          <a:blip r:embed="rId9">
            <a:alphaModFix amt="75000"/>
          </a:blip>
          <a:stretch>
            <a:fillRect/>
          </a:stretch>
        </p:blipFill>
        <p:spPr>
          <a:xfrm>
            <a:off x="8183675" y="113000"/>
            <a:ext cx="883775" cy="920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2"/>
          <p:cNvPicPr preferRelativeResize="0"/>
          <p:nvPr/>
        </p:nvPicPr>
        <p:blipFill rotWithShape="1">
          <a:blip r:embed="rId3">
            <a:alphaModFix/>
          </a:blip>
          <a:srcRect b="0" l="0" r="0" t="0"/>
          <a:stretch/>
        </p:blipFill>
        <p:spPr>
          <a:xfrm>
            <a:off x="0" y="315438"/>
            <a:ext cx="9144000" cy="4750112"/>
          </a:xfrm>
          <a:prstGeom prst="rect">
            <a:avLst/>
          </a:prstGeom>
          <a:noFill/>
          <a:ln>
            <a:noFill/>
          </a:ln>
        </p:spPr>
      </p:pic>
      <p:sp>
        <p:nvSpPr>
          <p:cNvPr id="70" name="Google Shape;70;p2"/>
          <p:cNvSpPr txBox="1"/>
          <p:nvPr>
            <p:ph type="title"/>
          </p:nvPr>
        </p:nvSpPr>
        <p:spPr>
          <a:xfrm>
            <a:off x="311700" y="957125"/>
            <a:ext cx="8520600" cy="16710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b="1" lang="en" sz="4800">
                <a:solidFill>
                  <a:schemeClr val="dk1"/>
                </a:solidFill>
                <a:latin typeface="Arial"/>
                <a:ea typeface="Arial"/>
                <a:cs typeface="Arial"/>
                <a:sym typeface="Arial"/>
              </a:rPr>
              <a:t>VR in the Courtroom</a:t>
            </a:r>
            <a:endParaRPr b="1" sz="4800">
              <a:latin typeface="Arial"/>
              <a:ea typeface="Arial"/>
              <a:cs typeface="Arial"/>
              <a:sym typeface="Arial"/>
            </a:endParaRPr>
          </a:p>
        </p:txBody>
      </p:sp>
      <p:sp>
        <p:nvSpPr>
          <p:cNvPr id="71" name="Google Shape;71;p2"/>
          <p:cNvSpPr txBox="1"/>
          <p:nvPr>
            <p:ph idx="1" type="body"/>
          </p:nvPr>
        </p:nvSpPr>
        <p:spPr>
          <a:xfrm>
            <a:off x="311700" y="2782175"/>
            <a:ext cx="8520600" cy="1451400"/>
          </a:xfrm>
          <a:prstGeom prst="rect">
            <a:avLst/>
          </a:prstGeom>
          <a:noFill/>
          <a:ln>
            <a:noFill/>
          </a:ln>
        </p:spPr>
        <p:txBody>
          <a:bodyPr anchorCtr="0" anchor="t" bIns="91425" lIns="91425" spcFirstLastPara="1" rIns="91425" wrap="square" tIns="91425">
            <a:normAutofit fontScale="92500"/>
          </a:bodyPr>
          <a:lstStyle/>
          <a:p>
            <a:pPr indent="0" lvl="0" marL="0" rtl="0" algn="ctr">
              <a:lnSpc>
                <a:spcPct val="100000"/>
              </a:lnSpc>
              <a:spcBef>
                <a:spcPts val="0"/>
              </a:spcBef>
              <a:spcAft>
                <a:spcPts val="0"/>
              </a:spcAft>
              <a:buSzPct val="81081"/>
              <a:buNone/>
            </a:pPr>
            <a:r>
              <a:rPr lang="en" sz="2400">
                <a:latin typeface="Arial"/>
                <a:ea typeface="Arial"/>
                <a:cs typeface="Arial"/>
                <a:sym typeface="Arial"/>
              </a:rPr>
              <a:t>Presenters: Makayla Henninge, Moses Michael, Lane Simpson, Patricia Williams, Samantha Zehner</a:t>
            </a:r>
            <a:endParaRPr sz="2400">
              <a:latin typeface="Arial"/>
              <a:ea typeface="Arial"/>
              <a:cs typeface="Arial"/>
              <a:sym typeface="Arial"/>
            </a:endParaRPr>
          </a:p>
          <a:p>
            <a:pPr indent="0" lvl="0" marL="0" rtl="0" algn="ctr">
              <a:lnSpc>
                <a:spcPct val="100000"/>
              </a:lnSpc>
              <a:spcBef>
                <a:spcPts val="0"/>
              </a:spcBef>
              <a:spcAft>
                <a:spcPts val="0"/>
              </a:spcAft>
              <a:buClr>
                <a:schemeClr val="dk1"/>
              </a:buClr>
              <a:buSzPct val="49549"/>
              <a:buFont typeface="Arial"/>
              <a:buNone/>
            </a:pPr>
            <a:r>
              <a:rPr lang="en" sz="2400">
                <a:latin typeface="Arial"/>
                <a:ea typeface="Arial"/>
                <a:cs typeface="Arial"/>
                <a:sym typeface="Arial"/>
              </a:rPr>
              <a:t>Advisors: Angela Guercio, Bathi Kasturiarachi, Younghun Chae</a:t>
            </a:r>
            <a:endParaRPr sz="24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Virtual Reality</a:t>
            </a:r>
            <a:endParaRPr b="1">
              <a:latin typeface="Arial"/>
              <a:ea typeface="Arial"/>
              <a:cs typeface="Arial"/>
              <a:sym typeface="Arial"/>
            </a:endParaRPr>
          </a:p>
        </p:txBody>
      </p:sp>
      <p:sp>
        <p:nvSpPr>
          <p:cNvPr id="77" name="Google Shape;77;p3"/>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Font typeface="Arial"/>
              <a:buChar char="●"/>
            </a:pPr>
            <a:r>
              <a:rPr lang="en" sz="2400">
                <a:latin typeface="Arial"/>
                <a:ea typeface="Arial"/>
                <a:cs typeface="Arial"/>
                <a:sym typeface="Arial"/>
              </a:rPr>
              <a:t>Virtual Reality is a simulated experience, allowing a user to interact inside of a 3D environment.</a:t>
            </a:r>
            <a:endParaRPr sz="2400">
              <a:latin typeface="Arial"/>
              <a:ea typeface="Arial"/>
              <a:cs typeface="Arial"/>
              <a:sym typeface="Arial"/>
            </a:endParaRPr>
          </a:p>
          <a:p>
            <a:pPr indent="-381000" lvl="0" marL="457200" rtl="0" algn="l">
              <a:lnSpc>
                <a:spcPct val="115000"/>
              </a:lnSpc>
              <a:spcBef>
                <a:spcPts val="0"/>
              </a:spcBef>
              <a:spcAft>
                <a:spcPts val="0"/>
              </a:spcAft>
              <a:buSzPts val="2400"/>
              <a:buFont typeface="Arial"/>
              <a:buChar char="●"/>
            </a:pPr>
            <a:r>
              <a:rPr lang="en" sz="2400">
                <a:latin typeface="Arial"/>
                <a:ea typeface="Arial"/>
                <a:cs typeface="Arial"/>
                <a:sym typeface="Arial"/>
              </a:rPr>
              <a:t>Virtual Reality technology first saw mainstream release in 2016</a:t>
            </a:r>
            <a:endParaRPr sz="2400">
              <a:latin typeface="Arial"/>
              <a:ea typeface="Arial"/>
              <a:cs typeface="Arial"/>
              <a:sym typeface="Arial"/>
            </a:endParaRPr>
          </a:p>
          <a:p>
            <a:pPr indent="-381000" lvl="0" marL="457200" rtl="0" algn="l">
              <a:lnSpc>
                <a:spcPct val="115000"/>
              </a:lnSpc>
              <a:spcBef>
                <a:spcPts val="0"/>
              </a:spcBef>
              <a:spcAft>
                <a:spcPts val="0"/>
              </a:spcAft>
              <a:buSzPts val="2400"/>
              <a:buFont typeface="Arial"/>
              <a:buChar char="●"/>
            </a:pPr>
            <a:r>
              <a:rPr lang="en" sz="2400">
                <a:latin typeface="Arial"/>
                <a:ea typeface="Arial"/>
                <a:cs typeface="Arial"/>
                <a:sym typeface="Arial"/>
              </a:rPr>
              <a:t>VR most often sees use in entertainment</a:t>
            </a:r>
            <a:endParaRPr sz="2400">
              <a:latin typeface="Arial"/>
              <a:ea typeface="Arial"/>
              <a:cs typeface="Arial"/>
              <a:sym typeface="Arial"/>
            </a:endParaRPr>
          </a:p>
        </p:txBody>
      </p:sp>
      <p:pic>
        <p:nvPicPr>
          <p:cNvPr id="78" name="Google Shape;78;p3"/>
          <p:cNvPicPr preferRelativeResize="0"/>
          <p:nvPr/>
        </p:nvPicPr>
        <p:blipFill rotWithShape="1">
          <a:blip r:embed="rId3">
            <a:alphaModFix/>
          </a:blip>
          <a:srcRect b="0" l="0" r="0" t="0"/>
          <a:stretch/>
        </p:blipFill>
        <p:spPr>
          <a:xfrm flipH="1">
            <a:off x="6287249" y="3328200"/>
            <a:ext cx="3109876" cy="1815300"/>
          </a:xfrm>
          <a:prstGeom prst="rect">
            <a:avLst/>
          </a:prstGeom>
          <a:noFill/>
          <a:ln>
            <a:noFill/>
          </a:ln>
        </p:spPr>
      </p:pic>
      <p:pic>
        <p:nvPicPr>
          <p:cNvPr id="79" name="Google Shape;79;p3"/>
          <p:cNvPicPr preferRelativeResize="0"/>
          <p:nvPr/>
        </p:nvPicPr>
        <p:blipFill>
          <a:blip r:embed="rId4">
            <a:alphaModFix/>
          </a:blip>
          <a:stretch>
            <a:fillRect/>
          </a:stretch>
        </p:blipFill>
        <p:spPr>
          <a:xfrm>
            <a:off x="7118938" y="57125"/>
            <a:ext cx="1446499" cy="1033599"/>
          </a:xfrm>
          <a:prstGeom prst="rect">
            <a:avLst/>
          </a:prstGeom>
          <a:noFill/>
          <a:ln>
            <a:noFill/>
          </a:ln>
        </p:spPr>
      </p:pic>
      <p:pic>
        <p:nvPicPr>
          <p:cNvPr id="80" name="Google Shape;80;p3"/>
          <p:cNvPicPr preferRelativeResize="0"/>
          <p:nvPr/>
        </p:nvPicPr>
        <p:blipFill>
          <a:blip r:embed="rId5">
            <a:alphaModFix amt="75000"/>
          </a:blip>
          <a:stretch>
            <a:fillRect/>
          </a:stretch>
        </p:blipFill>
        <p:spPr>
          <a:xfrm>
            <a:off x="8260225" y="113625"/>
            <a:ext cx="883775" cy="9206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4"/>
          <p:cNvSpPr txBox="1"/>
          <p:nvPr>
            <p:ph type="title"/>
          </p:nvPr>
        </p:nvSpPr>
        <p:spPr>
          <a:xfrm>
            <a:off x="311700" y="239725"/>
            <a:ext cx="49404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Use of VR in 2021</a:t>
            </a:r>
            <a:endParaRPr b="1">
              <a:latin typeface="Arial"/>
              <a:ea typeface="Arial"/>
              <a:cs typeface="Arial"/>
              <a:sym typeface="Arial"/>
            </a:endParaRPr>
          </a:p>
        </p:txBody>
      </p:sp>
      <p:sp>
        <p:nvSpPr>
          <p:cNvPr id="86" name="Google Shape;86;p4"/>
          <p:cNvSpPr txBox="1"/>
          <p:nvPr>
            <p:ph idx="1" type="body"/>
          </p:nvPr>
        </p:nvSpPr>
        <p:spPr>
          <a:xfrm>
            <a:off x="311700" y="1072825"/>
            <a:ext cx="8520600" cy="335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946"/>
              <a:buNone/>
            </a:pPr>
            <a:r>
              <a:rPr lang="en" sz="2400">
                <a:latin typeface="Arial"/>
                <a:ea typeface="Arial"/>
                <a:cs typeface="Arial"/>
                <a:sym typeface="Arial"/>
              </a:rPr>
              <a:t>While a large part of the market is in developing virtual reality video game experiences, VR technology has been seeing use in real-life applications, such as basic simulations in</a:t>
            </a:r>
            <a:endParaRPr sz="2400"/>
          </a:p>
          <a:p>
            <a:pPr indent="-330200" lvl="1" marL="800100" rtl="0" algn="l">
              <a:lnSpc>
                <a:spcPct val="115000"/>
              </a:lnSpc>
              <a:spcBef>
                <a:spcPts val="0"/>
              </a:spcBef>
              <a:spcAft>
                <a:spcPts val="0"/>
              </a:spcAft>
              <a:buSzPts val="1600"/>
              <a:buChar char="○"/>
            </a:pPr>
            <a:r>
              <a:rPr lang="en" sz="1600">
                <a:latin typeface="Arial"/>
                <a:ea typeface="Arial"/>
                <a:cs typeface="Arial"/>
                <a:sym typeface="Arial"/>
              </a:rPr>
              <a:t>surgery </a:t>
            </a:r>
            <a:endParaRPr sz="1600"/>
          </a:p>
          <a:p>
            <a:pPr indent="-330200" lvl="1" marL="800100" rtl="0" algn="l">
              <a:lnSpc>
                <a:spcPct val="115000"/>
              </a:lnSpc>
              <a:spcBef>
                <a:spcPts val="0"/>
              </a:spcBef>
              <a:spcAft>
                <a:spcPts val="0"/>
              </a:spcAft>
              <a:buSzPts val="1600"/>
              <a:buChar char="○"/>
            </a:pPr>
            <a:r>
              <a:rPr lang="en" sz="1600">
                <a:latin typeface="Arial"/>
                <a:ea typeface="Arial"/>
                <a:cs typeface="Arial"/>
                <a:sym typeface="Arial"/>
              </a:rPr>
              <a:t>combat training</a:t>
            </a:r>
            <a:endParaRPr sz="1600"/>
          </a:p>
          <a:p>
            <a:pPr indent="-330200" lvl="1" marL="800100" rtl="0" algn="l">
              <a:lnSpc>
                <a:spcPct val="115000"/>
              </a:lnSpc>
              <a:spcBef>
                <a:spcPts val="0"/>
              </a:spcBef>
              <a:spcAft>
                <a:spcPts val="0"/>
              </a:spcAft>
              <a:buSzPts val="1600"/>
              <a:buChar char="○"/>
            </a:pPr>
            <a:r>
              <a:rPr lang="en" sz="1600">
                <a:latin typeface="Arial"/>
                <a:ea typeface="Arial"/>
                <a:cs typeface="Arial"/>
                <a:sym typeface="Arial"/>
              </a:rPr>
              <a:t>flight simulations</a:t>
            </a:r>
            <a:endParaRPr sz="1600"/>
          </a:p>
          <a:p>
            <a:pPr indent="-330200" lvl="1" marL="800100" rtl="0" algn="l">
              <a:lnSpc>
                <a:spcPct val="115000"/>
              </a:lnSpc>
              <a:spcBef>
                <a:spcPts val="0"/>
              </a:spcBef>
              <a:spcAft>
                <a:spcPts val="0"/>
              </a:spcAft>
              <a:buSzPts val="1600"/>
              <a:buChar char="○"/>
            </a:pPr>
            <a:r>
              <a:rPr lang="en" sz="1600">
                <a:latin typeface="Arial"/>
                <a:ea typeface="Arial"/>
                <a:cs typeface="Arial"/>
                <a:sym typeface="Arial"/>
              </a:rPr>
              <a:t>dangerous event reconstructions, etc.</a:t>
            </a:r>
            <a:endParaRPr sz="1600">
              <a:latin typeface="Arial"/>
              <a:ea typeface="Arial"/>
              <a:cs typeface="Arial"/>
              <a:sym typeface="Arial"/>
            </a:endParaRPr>
          </a:p>
          <a:p>
            <a:pPr indent="0" lvl="0" marL="0" rtl="0" algn="l">
              <a:lnSpc>
                <a:spcPct val="115000"/>
              </a:lnSpc>
              <a:spcBef>
                <a:spcPts val="1200"/>
              </a:spcBef>
              <a:spcAft>
                <a:spcPts val="0"/>
              </a:spcAft>
              <a:buSzPts val="1946"/>
              <a:buNone/>
            </a:pPr>
            <a:r>
              <a:rPr lang="en" sz="2400">
                <a:latin typeface="Arial"/>
                <a:ea typeface="Arial"/>
                <a:cs typeface="Arial"/>
                <a:sym typeface="Arial"/>
              </a:rPr>
              <a:t>In this presentation we discuss the feasibility of the application of VR in the courtroom, and what possibility it offers to the legal world.</a:t>
            </a:r>
            <a:endParaRPr sz="2400">
              <a:latin typeface="Arial"/>
              <a:ea typeface="Arial"/>
              <a:cs typeface="Arial"/>
              <a:sym typeface="Arial"/>
            </a:endParaRPr>
          </a:p>
          <a:p>
            <a:pPr indent="0" lvl="0" marL="0" rtl="0" algn="l">
              <a:lnSpc>
                <a:spcPct val="115000"/>
              </a:lnSpc>
              <a:spcBef>
                <a:spcPts val="1200"/>
              </a:spcBef>
              <a:spcAft>
                <a:spcPts val="0"/>
              </a:spcAft>
              <a:buSzPts val="1946"/>
              <a:buNone/>
            </a:pPr>
            <a:r>
              <a:t/>
            </a:r>
            <a:endParaRPr sz="2400">
              <a:latin typeface="Arial"/>
              <a:ea typeface="Arial"/>
              <a:cs typeface="Arial"/>
              <a:sym typeface="Arial"/>
            </a:endParaRPr>
          </a:p>
          <a:p>
            <a:pPr indent="0" lvl="0" marL="0" rtl="0" algn="l">
              <a:lnSpc>
                <a:spcPct val="115000"/>
              </a:lnSpc>
              <a:spcBef>
                <a:spcPts val="1200"/>
              </a:spcBef>
              <a:spcAft>
                <a:spcPts val="1200"/>
              </a:spcAft>
              <a:buSzPts val="1946"/>
              <a:buNone/>
            </a:pPr>
            <a:r>
              <a:t/>
            </a:r>
            <a:endParaRPr sz="2400">
              <a:latin typeface="Arial"/>
              <a:ea typeface="Arial"/>
              <a:cs typeface="Arial"/>
              <a:sym typeface="Arial"/>
            </a:endParaRPr>
          </a:p>
        </p:txBody>
      </p:sp>
      <p:pic>
        <p:nvPicPr>
          <p:cNvPr id="87" name="Google Shape;87;p4"/>
          <p:cNvPicPr preferRelativeResize="0"/>
          <p:nvPr/>
        </p:nvPicPr>
        <p:blipFill>
          <a:blip r:embed="rId3">
            <a:alphaModFix/>
          </a:blip>
          <a:stretch>
            <a:fillRect/>
          </a:stretch>
        </p:blipFill>
        <p:spPr>
          <a:xfrm>
            <a:off x="7104126" y="0"/>
            <a:ext cx="1446499" cy="1033599"/>
          </a:xfrm>
          <a:prstGeom prst="rect">
            <a:avLst/>
          </a:prstGeom>
          <a:noFill/>
          <a:ln>
            <a:noFill/>
          </a:ln>
        </p:spPr>
      </p:pic>
      <p:pic>
        <p:nvPicPr>
          <p:cNvPr id="88" name="Google Shape;88;p4"/>
          <p:cNvPicPr preferRelativeResize="0"/>
          <p:nvPr/>
        </p:nvPicPr>
        <p:blipFill>
          <a:blip r:embed="rId4">
            <a:alphaModFix amt="75000"/>
          </a:blip>
          <a:stretch>
            <a:fillRect/>
          </a:stretch>
        </p:blipFill>
        <p:spPr>
          <a:xfrm>
            <a:off x="8260225" y="56500"/>
            <a:ext cx="883775" cy="9206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5"/>
          <p:cNvSpPr txBox="1"/>
          <p:nvPr>
            <p:ph type="title"/>
          </p:nvPr>
        </p:nvSpPr>
        <p:spPr>
          <a:xfrm>
            <a:off x="311700" y="63827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Technology in the Courtroom </a:t>
            </a:r>
            <a:endParaRPr b="1">
              <a:latin typeface="Arial"/>
              <a:ea typeface="Arial"/>
              <a:cs typeface="Arial"/>
              <a:sym typeface="Arial"/>
            </a:endParaRPr>
          </a:p>
        </p:txBody>
      </p:sp>
      <p:sp>
        <p:nvSpPr>
          <p:cNvPr id="94" name="Google Shape;94;p5"/>
          <p:cNvSpPr txBox="1"/>
          <p:nvPr>
            <p:ph idx="1" type="body"/>
          </p:nvPr>
        </p:nvSpPr>
        <p:spPr>
          <a:xfrm>
            <a:off x="235175" y="1393375"/>
            <a:ext cx="8520600" cy="32148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SzPts val="2400"/>
              <a:buFont typeface="Arial"/>
              <a:buChar char="●"/>
            </a:pPr>
            <a:r>
              <a:rPr lang="en" sz="2400">
                <a:latin typeface="Arial"/>
                <a:ea typeface="Arial"/>
                <a:cs typeface="Arial"/>
                <a:sym typeface="Arial"/>
              </a:rPr>
              <a:t>Past 5 years there has been a 484% increase in using technology</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 sz="2400">
                <a:latin typeface="Arial"/>
                <a:ea typeface="Arial"/>
                <a:cs typeface="Arial"/>
                <a:sym typeface="Arial"/>
              </a:rPr>
              <a:t>Trial exhibits and demonstrates evidence by using paper photographs</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 sz="2400">
                <a:latin typeface="Arial"/>
                <a:ea typeface="Arial"/>
                <a:cs typeface="Arial"/>
                <a:sym typeface="Arial"/>
              </a:rPr>
              <a:t>Programs specifically designed for trial</a:t>
            </a:r>
            <a:endParaRPr sz="2400">
              <a:latin typeface="Arial"/>
              <a:ea typeface="Arial"/>
              <a:cs typeface="Arial"/>
              <a:sym typeface="Arial"/>
            </a:endParaRPr>
          </a:p>
          <a:p>
            <a:pPr indent="-381000" lvl="1" marL="914400" rtl="0" algn="l">
              <a:lnSpc>
                <a:spcPct val="100000"/>
              </a:lnSpc>
              <a:spcBef>
                <a:spcPts val="0"/>
              </a:spcBef>
              <a:spcAft>
                <a:spcPts val="0"/>
              </a:spcAft>
              <a:buSzPts val="2400"/>
              <a:buFont typeface="Arial"/>
              <a:buChar char="○"/>
            </a:pPr>
            <a:r>
              <a:rPr lang="en" sz="2400">
                <a:latin typeface="Arial"/>
                <a:ea typeface="Arial"/>
                <a:cs typeface="Arial"/>
                <a:sym typeface="Arial"/>
              </a:rPr>
              <a:t>Trial Director and Sanction </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 sz="2400">
                <a:latin typeface="Arial"/>
                <a:ea typeface="Arial"/>
                <a:cs typeface="Arial"/>
                <a:sym typeface="Arial"/>
              </a:rPr>
              <a:t>Computer-generated graphics allow a more interactive trial, taking it a step forward</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 sz="2400">
                <a:latin typeface="Arial"/>
                <a:ea typeface="Arial"/>
                <a:cs typeface="Arial"/>
                <a:sym typeface="Arial"/>
              </a:rPr>
              <a:t>Using three-dimensional holographic images </a:t>
            </a:r>
            <a:endParaRPr sz="2400">
              <a:latin typeface="Arial"/>
              <a:ea typeface="Arial"/>
              <a:cs typeface="Arial"/>
              <a:sym typeface="Arial"/>
            </a:endParaRPr>
          </a:p>
        </p:txBody>
      </p:sp>
      <p:pic>
        <p:nvPicPr>
          <p:cNvPr id="95" name="Google Shape;95;p5"/>
          <p:cNvPicPr preferRelativeResize="0"/>
          <p:nvPr/>
        </p:nvPicPr>
        <p:blipFill>
          <a:blip r:embed="rId3">
            <a:alphaModFix/>
          </a:blip>
          <a:stretch>
            <a:fillRect/>
          </a:stretch>
        </p:blipFill>
        <p:spPr>
          <a:xfrm>
            <a:off x="7180651" y="-56500"/>
            <a:ext cx="1446499" cy="1033599"/>
          </a:xfrm>
          <a:prstGeom prst="rect">
            <a:avLst/>
          </a:prstGeom>
          <a:noFill/>
          <a:ln>
            <a:noFill/>
          </a:ln>
        </p:spPr>
      </p:pic>
      <p:pic>
        <p:nvPicPr>
          <p:cNvPr id="96" name="Google Shape;96;p5"/>
          <p:cNvPicPr preferRelativeResize="0"/>
          <p:nvPr/>
        </p:nvPicPr>
        <p:blipFill>
          <a:blip r:embed="rId4">
            <a:alphaModFix amt="75000"/>
          </a:blip>
          <a:stretch>
            <a:fillRect/>
          </a:stretch>
        </p:blipFill>
        <p:spPr>
          <a:xfrm>
            <a:off x="8260225" y="0"/>
            <a:ext cx="883775" cy="9206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311700" y="79047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Technology in the Criminal Field</a:t>
            </a:r>
            <a:endParaRPr b="1">
              <a:latin typeface="Arial"/>
              <a:ea typeface="Arial"/>
              <a:cs typeface="Arial"/>
              <a:sym typeface="Arial"/>
            </a:endParaRPr>
          </a:p>
        </p:txBody>
      </p:sp>
      <p:sp>
        <p:nvSpPr>
          <p:cNvPr id="102" name="Google Shape;102;p6"/>
          <p:cNvSpPr txBox="1"/>
          <p:nvPr>
            <p:ph idx="1" type="body"/>
          </p:nvPr>
        </p:nvSpPr>
        <p:spPr>
          <a:xfrm>
            <a:off x="219850" y="1485450"/>
            <a:ext cx="8520600" cy="33540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Font typeface="Arial"/>
              <a:buChar char="●"/>
            </a:pPr>
            <a:r>
              <a:rPr lang="en" sz="2400">
                <a:latin typeface="Arial"/>
                <a:ea typeface="Arial"/>
                <a:cs typeface="Arial"/>
                <a:sym typeface="Arial"/>
              </a:rPr>
              <a:t>Detection, Monitoring and Positioning systems</a:t>
            </a:r>
            <a:endParaRPr sz="2400">
              <a:latin typeface="Arial"/>
              <a:ea typeface="Arial"/>
              <a:cs typeface="Arial"/>
              <a:sym typeface="Arial"/>
            </a:endParaRPr>
          </a:p>
          <a:p>
            <a:pPr indent="-317500" lvl="1" marL="914400" rtl="0" algn="l">
              <a:lnSpc>
                <a:spcPct val="115000"/>
              </a:lnSpc>
              <a:spcBef>
                <a:spcPts val="0"/>
              </a:spcBef>
              <a:spcAft>
                <a:spcPts val="0"/>
              </a:spcAft>
              <a:buSzPts val="1400"/>
              <a:buFont typeface="Arial"/>
              <a:buChar char="○"/>
            </a:pPr>
            <a:r>
              <a:rPr lang="en">
                <a:latin typeface="Arial"/>
                <a:ea typeface="Arial"/>
                <a:cs typeface="Arial"/>
                <a:sym typeface="Arial"/>
              </a:rPr>
              <a:t>Drones</a:t>
            </a:r>
            <a:endParaRPr>
              <a:latin typeface="Arial"/>
              <a:ea typeface="Arial"/>
              <a:cs typeface="Arial"/>
              <a:sym typeface="Arial"/>
            </a:endParaRPr>
          </a:p>
          <a:p>
            <a:pPr indent="-317500" lvl="1" marL="914400" rtl="0" algn="l">
              <a:lnSpc>
                <a:spcPct val="115000"/>
              </a:lnSpc>
              <a:spcBef>
                <a:spcPts val="0"/>
              </a:spcBef>
              <a:spcAft>
                <a:spcPts val="0"/>
              </a:spcAft>
              <a:buSzPts val="1400"/>
              <a:buFont typeface="Arial"/>
              <a:buChar char="○"/>
            </a:pPr>
            <a:r>
              <a:rPr lang="en">
                <a:latin typeface="Arial"/>
                <a:ea typeface="Arial"/>
                <a:cs typeface="Arial"/>
                <a:sym typeface="Arial"/>
              </a:rPr>
              <a:t>Global Positioning Systems (GPS)</a:t>
            </a:r>
            <a:endParaRPr>
              <a:latin typeface="Arial"/>
              <a:ea typeface="Arial"/>
              <a:cs typeface="Arial"/>
              <a:sym typeface="Arial"/>
            </a:endParaRPr>
          </a:p>
          <a:p>
            <a:pPr indent="-317500" lvl="1" marL="914400" rtl="0" algn="l">
              <a:lnSpc>
                <a:spcPct val="115000"/>
              </a:lnSpc>
              <a:spcBef>
                <a:spcPts val="0"/>
              </a:spcBef>
              <a:spcAft>
                <a:spcPts val="0"/>
              </a:spcAft>
              <a:buSzPts val="1400"/>
              <a:buFont typeface="Arial"/>
              <a:buChar char="○"/>
            </a:pPr>
            <a:r>
              <a:rPr lang="en">
                <a:latin typeface="Arial"/>
                <a:ea typeface="Arial"/>
                <a:cs typeface="Arial"/>
                <a:sym typeface="Arial"/>
              </a:rPr>
              <a:t>Gunshot Technology</a:t>
            </a:r>
            <a:endParaRPr>
              <a:latin typeface="Arial"/>
              <a:ea typeface="Arial"/>
              <a:cs typeface="Arial"/>
              <a:sym typeface="Arial"/>
            </a:endParaRPr>
          </a:p>
          <a:p>
            <a:pPr indent="-317500" lvl="2" marL="1371600" rtl="0" algn="l">
              <a:lnSpc>
                <a:spcPct val="115000"/>
              </a:lnSpc>
              <a:spcBef>
                <a:spcPts val="0"/>
              </a:spcBef>
              <a:spcAft>
                <a:spcPts val="0"/>
              </a:spcAft>
              <a:buSzPts val="1400"/>
              <a:buFont typeface="Arial"/>
              <a:buChar char="■"/>
            </a:pPr>
            <a:r>
              <a:rPr lang="en">
                <a:latin typeface="Arial"/>
                <a:ea typeface="Arial"/>
                <a:cs typeface="Arial"/>
                <a:sym typeface="Arial"/>
              </a:rPr>
              <a:t>DNA and Fingerprints</a:t>
            </a:r>
            <a:endParaRPr>
              <a:latin typeface="Arial"/>
              <a:ea typeface="Arial"/>
              <a:cs typeface="Arial"/>
              <a:sym typeface="Arial"/>
            </a:endParaRPr>
          </a:p>
          <a:p>
            <a:pPr indent="-317500" lvl="2" marL="1371600" rtl="0" algn="l">
              <a:lnSpc>
                <a:spcPct val="115000"/>
              </a:lnSpc>
              <a:spcBef>
                <a:spcPts val="0"/>
              </a:spcBef>
              <a:spcAft>
                <a:spcPts val="0"/>
              </a:spcAft>
              <a:buSzPts val="1400"/>
              <a:buFont typeface="Arial"/>
              <a:buChar char="■"/>
            </a:pPr>
            <a:r>
              <a:rPr lang="en">
                <a:latin typeface="Arial"/>
                <a:ea typeface="Arial"/>
                <a:cs typeface="Arial"/>
                <a:sym typeface="Arial"/>
              </a:rPr>
              <a:t>Clear view of crime scenes </a:t>
            </a:r>
            <a:endParaRPr>
              <a:latin typeface="Arial"/>
              <a:ea typeface="Arial"/>
              <a:cs typeface="Arial"/>
              <a:sym typeface="Arial"/>
            </a:endParaRPr>
          </a:p>
          <a:p>
            <a:pPr indent="-368300" lvl="0" marL="457200" rtl="0" algn="l">
              <a:lnSpc>
                <a:spcPct val="115000"/>
              </a:lnSpc>
              <a:spcBef>
                <a:spcPts val="0"/>
              </a:spcBef>
              <a:spcAft>
                <a:spcPts val="0"/>
              </a:spcAft>
              <a:buSzPts val="2200"/>
              <a:buFont typeface="Arial"/>
              <a:buChar char="●"/>
            </a:pPr>
            <a:r>
              <a:rPr lang="en" sz="2400">
                <a:latin typeface="Arial"/>
                <a:ea typeface="Arial"/>
                <a:cs typeface="Arial"/>
                <a:sym typeface="Arial"/>
              </a:rPr>
              <a:t>Rapid Identification</a:t>
            </a:r>
            <a:r>
              <a:rPr lang="en" sz="2200">
                <a:latin typeface="Arial"/>
                <a:ea typeface="Arial"/>
                <a:cs typeface="Arial"/>
                <a:sym typeface="Arial"/>
              </a:rPr>
              <a:t> </a:t>
            </a:r>
            <a:endParaRPr sz="2200">
              <a:latin typeface="Arial"/>
              <a:ea typeface="Arial"/>
              <a:cs typeface="Arial"/>
              <a:sym typeface="Arial"/>
            </a:endParaRPr>
          </a:p>
          <a:p>
            <a:pPr indent="-317500" lvl="1" marL="914400" rtl="0" algn="l">
              <a:lnSpc>
                <a:spcPct val="115000"/>
              </a:lnSpc>
              <a:spcBef>
                <a:spcPts val="0"/>
              </a:spcBef>
              <a:spcAft>
                <a:spcPts val="0"/>
              </a:spcAft>
              <a:buSzPts val="1400"/>
              <a:buFont typeface="Arial"/>
              <a:buChar char="○"/>
            </a:pPr>
            <a:r>
              <a:rPr lang="en">
                <a:latin typeface="Arial"/>
                <a:ea typeface="Arial"/>
                <a:cs typeface="Arial"/>
                <a:sym typeface="Arial"/>
              </a:rPr>
              <a:t>Police can quickly see criminal history of individuals </a:t>
            </a:r>
            <a:endParaRPr>
              <a:latin typeface="Arial"/>
              <a:ea typeface="Arial"/>
              <a:cs typeface="Arial"/>
              <a:sym typeface="Arial"/>
            </a:endParaRPr>
          </a:p>
          <a:p>
            <a:pPr indent="-317500" lvl="1" marL="914400" rtl="0" algn="l">
              <a:lnSpc>
                <a:spcPct val="115000"/>
              </a:lnSpc>
              <a:spcBef>
                <a:spcPts val="0"/>
              </a:spcBef>
              <a:spcAft>
                <a:spcPts val="0"/>
              </a:spcAft>
              <a:buSzPts val="1400"/>
              <a:buFont typeface="Arial"/>
              <a:buChar char="○"/>
            </a:pPr>
            <a:r>
              <a:rPr lang="en">
                <a:latin typeface="Arial"/>
                <a:ea typeface="Arial"/>
                <a:cs typeface="Arial"/>
                <a:sym typeface="Arial"/>
              </a:rPr>
              <a:t>Next Generation Identification (NGI) </a:t>
            </a:r>
            <a:endParaRPr>
              <a:latin typeface="Arial"/>
              <a:ea typeface="Arial"/>
              <a:cs typeface="Arial"/>
              <a:sym typeface="Arial"/>
            </a:endParaRPr>
          </a:p>
          <a:p>
            <a:pPr indent="0" lvl="0" marL="0" rtl="0" algn="l">
              <a:lnSpc>
                <a:spcPct val="115000"/>
              </a:lnSpc>
              <a:spcBef>
                <a:spcPts val="1200"/>
              </a:spcBef>
              <a:spcAft>
                <a:spcPts val="1200"/>
              </a:spcAft>
              <a:buSzPts val="1800"/>
              <a:buNone/>
            </a:pPr>
            <a:r>
              <a:t/>
            </a:r>
            <a:endParaRPr>
              <a:latin typeface="Arial"/>
              <a:ea typeface="Arial"/>
              <a:cs typeface="Arial"/>
              <a:sym typeface="Arial"/>
            </a:endParaRPr>
          </a:p>
        </p:txBody>
      </p:sp>
      <p:pic>
        <p:nvPicPr>
          <p:cNvPr id="103" name="Google Shape;103;p6"/>
          <p:cNvPicPr preferRelativeResize="0"/>
          <p:nvPr/>
        </p:nvPicPr>
        <p:blipFill>
          <a:blip r:embed="rId3">
            <a:alphaModFix/>
          </a:blip>
          <a:stretch>
            <a:fillRect/>
          </a:stretch>
        </p:blipFill>
        <p:spPr>
          <a:xfrm>
            <a:off x="7150026" y="0"/>
            <a:ext cx="1446499" cy="1033599"/>
          </a:xfrm>
          <a:prstGeom prst="rect">
            <a:avLst/>
          </a:prstGeom>
          <a:noFill/>
          <a:ln>
            <a:noFill/>
          </a:ln>
        </p:spPr>
      </p:pic>
      <p:pic>
        <p:nvPicPr>
          <p:cNvPr id="104" name="Google Shape;104;p6"/>
          <p:cNvPicPr preferRelativeResize="0"/>
          <p:nvPr/>
        </p:nvPicPr>
        <p:blipFill>
          <a:blip r:embed="rId4">
            <a:alphaModFix amt="75000"/>
          </a:blip>
          <a:stretch>
            <a:fillRect/>
          </a:stretch>
        </p:blipFill>
        <p:spPr>
          <a:xfrm>
            <a:off x="8260225" y="56500"/>
            <a:ext cx="883775" cy="9206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8"/>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Case </a:t>
            </a:r>
            <a:r>
              <a:rPr b="1" lang="en">
                <a:latin typeface="Arial"/>
                <a:ea typeface="Arial"/>
                <a:cs typeface="Arial"/>
                <a:sym typeface="Arial"/>
              </a:rPr>
              <a:t>Scenario</a:t>
            </a:r>
            <a:r>
              <a:rPr b="1" lang="en">
                <a:latin typeface="Arial"/>
                <a:ea typeface="Arial"/>
                <a:cs typeface="Arial"/>
                <a:sym typeface="Arial"/>
              </a:rPr>
              <a:t> Example</a:t>
            </a:r>
            <a:endParaRPr b="1">
              <a:latin typeface="Arial"/>
              <a:ea typeface="Arial"/>
              <a:cs typeface="Arial"/>
              <a:sym typeface="Arial"/>
            </a:endParaRPr>
          </a:p>
        </p:txBody>
      </p:sp>
      <p:pic>
        <p:nvPicPr>
          <p:cNvPr id="110" name="Google Shape;110;p8"/>
          <p:cNvPicPr preferRelativeResize="0"/>
          <p:nvPr/>
        </p:nvPicPr>
        <p:blipFill>
          <a:blip r:embed="rId3">
            <a:alphaModFix/>
          </a:blip>
          <a:stretch>
            <a:fillRect/>
          </a:stretch>
        </p:blipFill>
        <p:spPr>
          <a:xfrm>
            <a:off x="7134726" y="57125"/>
            <a:ext cx="1446499" cy="1033599"/>
          </a:xfrm>
          <a:prstGeom prst="rect">
            <a:avLst/>
          </a:prstGeom>
          <a:noFill/>
          <a:ln>
            <a:noFill/>
          </a:ln>
        </p:spPr>
      </p:pic>
      <p:pic>
        <p:nvPicPr>
          <p:cNvPr id="111" name="Google Shape;111;p8"/>
          <p:cNvPicPr preferRelativeResize="0"/>
          <p:nvPr/>
        </p:nvPicPr>
        <p:blipFill>
          <a:blip r:embed="rId4">
            <a:alphaModFix amt="75000"/>
          </a:blip>
          <a:stretch>
            <a:fillRect/>
          </a:stretch>
        </p:blipFill>
        <p:spPr>
          <a:xfrm>
            <a:off x="8260225" y="113625"/>
            <a:ext cx="883775" cy="920601"/>
          </a:xfrm>
          <a:prstGeom prst="rect">
            <a:avLst/>
          </a:prstGeom>
          <a:noFill/>
          <a:ln>
            <a:noFill/>
          </a:ln>
        </p:spPr>
      </p:pic>
      <p:pic>
        <p:nvPicPr>
          <p:cNvPr id="112" name="Google Shape;112;p8"/>
          <p:cNvPicPr preferRelativeResize="0"/>
          <p:nvPr/>
        </p:nvPicPr>
        <p:blipFill>
          <a:blip r:embed="rId5">
            <a:alphaModFix/>
          </a:blip>
          <a:stretch>
            <a:fillRect/>
          </a:stretch>
        </p:blipFill>
        <p:spPr>
          <a:xfrm>
            <a:off x="1613590" y="1300775"/>
            <a:ext cx="5916821" cy="3328225"/>
          </a:xfrm>
          <a:prstGeom prst="rect">
            <a:avLst/>
          </a:prstGeom>
          <a:noFill/>
          <a:ln>
            <a:noFill/>
          </a:ln>
        </p:spPr>
      </p:pic>
      <p:sp>
        <p:nvSpPr>
          <p:cNvPr id="113" name="Google Shape;113;p8"/>
          <p:cNvSpPr txBox="1"/>
          <p:nvPr/>
        </p:nvSpPr>
        <p:spPr>
          <a:xfrm>
            <a:off x="5475925" y="1707175"/>
            <a:ext cx="883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FFFFFF"/>
                </a:solidFill>
              </a:rPr>
              <a:t>dealer</a:t>
            </a:r>
            <a:endParaRPr b="1">
              <a:solidFill>
                <a:srgbClr val="FFFFFF"/>
              </a:solidFill>
            </a:endParaRPr>
          </a:p>
        </p:txBody>
      </p:sp>
      <p:sp>
        <p:nvSpPr>
          <p:cNvPr id="114" name="Google Shape;114;p8"/>
          <p:cNvSpPr txBox="1"/>
          <p:nvPr/>
        </p:nvSpPr>
        <p:spPr>
          <a:xfrm>
            <a:off x="6359725" y="1858725"/>
            <a:ext cx="936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FFFFFF"/>
                </a:solidFill>
              </a:rPr>
              <a:t>witness</a:t>
            </a:r>
            <a:endParaRPr b="1" u="sng">
              <a:solidFill>
                <a:srgbClr val="FFFFFF"/>
              </a:solidFill>
            </a:endParaRPr>
          </a:p>
        </p:txBody>
      </p:sp>
      <p:sp>
        <p:nvSpPr>
          <p:cNvPr id="115" name="Google Shape;115;p8"/>
          <p:cNvSpPr txBox="1"/>
          <p:nvPr/>
        </p:nvSpPr>
        <p:spPr>
          <a:xfrm>
            <a:off x="2591675" y="2164225"/>
            <a:ext cx="109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FFFFFF"/>
                </a:solidFill>
              </a:rPr>
              <a:t>suspect</a:t>
            </a:r>
            <a:endParaRPr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9"/>
          <p:cNvSpPr txBox="1"/>
          <p:nvPr>
            <p:ph type="title"/>
          </p:nvPr>
        </p:nvSpPr>
        <p:spPr>
          <a:xfrm>
            <a:off x="311700" y="730700"/>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Use of VR in Courtroom: Pros</a:t>
            </a:r>
            <a:endParaRPr b="1">
              <a:latin typeface="Arial"/>
              <a:ea typeface="Arial"/>
              <a:cs typeface="Arial"/>
              <a:sym typeface="Arial"/>
            </a:endParaRPr>
          </a:p>
        </p:txBody>
      </p:sp>
      <p:sp>
        <p:nvSpPr>
          <p:cNvPr id="121" name="Google Shape;121;p9"/>
          <p:cNvSpPr txBox="1"/>
          <p:nvPr>
            <p:ph idx="1" type="body"/>
          </p:nvPr>
        </p:nvSpPr>
        <p:spPr>
          <a:xfrm>
            <a:off x="311700" y="1562000"/>
            <a:ext cx="8520600" cy="33540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Font typeface="Arial"/>
              <a:buChar char="●"/>
            </a:pPr>
            <a:r>
              <a:rPr lang="en" sz="2400">
                <a:latin typeface="Arial"/>
                <a:ea typeface="Arial"/>
                <a:cs typeface="Arial"/>
                <a:sym typeface="Arial"/>
              </a:rPr>
              <a:t>Current pros to using VR in the courtroom is that it could potentially provide more insight into a case, as well as help people on the jury decide a verdict.</a:t>
            </a:r>
            <a:endParaRPr sz="2400">
              <a:latin typeface="Arial"/>
              <a:ea typeface="Arial"/>
              <a:cs typeface="Arial"/>
              <a:sym typeface="Arial"/>
            </a:endParaRPr>
          </a:p>
          <a:p>
            <a:pPr indent="0" lvl="0" marL="457200" rtl="0" algn="l">
              <a:spcBef>
                <a:spcPts val="1200"/>
              </a:spcBef>
              <a:spcAft>
                <a:spcPts val="0"/>
              </a:spcAft>
              <a:buNone/>
            </a:pPr>
            <a:r>
              <a:t/>
            </a:r>
            <a:endParaRPr sz="1000">
              <a:latin typeface="Arial"/>
              <a:ea typeface="Arial"/>
              <a:cs typeface="Arial"/>
              <a:sym typeface="Arial"/>
            </a:endParaRPr>
          </a:p>
          <a:p>
            <a:pPr indent="-381000" lvl="0" marL="457200" rtl="0" algn="l">
              <a:spcBef>
                <a:spcPts val="1200"/>
              </a:spcBef>
              <a:spcAft>
                <a:spcPts val="0"/>
              </a:spcAft>
              <a:buSzPts val="2400"/>
              <a:buFont typeface="Arial"/>
              <a:buChar char="●"/>
            </a:pPr>
            <a:r>
              <a:rPr lang="en" sz="2400">
                <a:latin typeface="Arial"/>
                <a:ea typeface="Arial"/>
                <a:cs typeface="Arial"/>
                <a:sym typeface="Arial"/>
              </a:rPr>
              <a:t>VR in the courtroom could also show the jury the emotions and split second decisions made that they would not normally be able to see.</a:t>
            </a:r>
            <a:endParaRPr sz="2400">
              <a:latin typeface="Arial"/>
              <a:ea typeface="Arial"/>
              <a:cs typeface="Arial"/>
              <a:sym typeface="Arial"/>
            </a:endParaRPr>
          </a:p>
          <a:p>
            <a:pPr indent="0" lvl="0" marL="457200" rtl="0" algn="l">
              <a:lnSpc>
                <a:spcPct val="115000"/>
              </a:lnSpc>
              <a:spcBef>
                <a:spcPts val="1200"/>
              </a:spcBef>
              <a:spcAft>
                <a:spcPts val="0"/>
              </a:spcAft>
              <a:buNone/>
            </a:pPr>
            <a:r>
              <a:t/>
            </a:r>
            <a:endParaRPr sz="2400">
              <a:latin typeface="Arial"/>
              <a:ea typeface="Arial"/>
              <a:cs typeface="Arial"/>
              <a:sym typeface="Arial"/>
            </a:endParaRPr>
          </a:p>
        </p:txBody>
      </p:sp>
      <p:pic>
        <p:nvPicPr>
          <p:cNvPr id="122" name="Google Shape;122;p9"/>
          <p:cNvPicPr preferRelativeResize="0"/>
          <p:nvPr/>
        </p:nvPicPr>
        <p:blipFill>
          <a:blip r:embed="rId3">
            <a:alphaModFix/>
          </a:blip>
          <a:stretch>
            <a:fillRect/>
          </a:stretch>
        </p:blipFill>
        <p:spPr>
          <a:xfrm>
            <a:off x="7134701" y="-56500"/>
            <a:ext cx="1446499" cy="1033599"/>
          </a:xfrm>
          <a:prstGeom prst="rect">
            <a:avLst/>
          </a:prstGeom>
          <a:noFill/>
          <a:ln>
            <a:noFill/>
          </a:ln>
        </p:spPr>
      </p:pic>
      <p:pic>
        <p:nvPicPr>
          <p:cNvPr id="123" name="Google Shape;123;p9"/>
          <p:cNvPicPr preferRelativeResize="0"/>
          <p:nvPr/>
        </p:nvPicPr>
        <p:blipFill>
          <a:blip r:embed="rId4">
            <a:alphaModFix amt="75000"/>
          </a:blip>
          <a:stretch>
            <a:fillRect/>
          </a:stretch>
        </p:blipFill>
        <p:spPr>
          <a:xfrm>
            <a:off x="8260225" y="0"/>
            <a:ext cx="883775" cy="9206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0"/>
          <p:cNvSpPr txBox="1"/>
          <p:nvPr>
            <p:ph type="title"/>
          </p:nvPr>
        </p:nvSpPr>
        <p:spPr>
          <a:xfrm>
            <a:off x="311700" y="851700"/>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200"/>
              <a:buNone/>
            </a:pPr>
            <a:r>
              <a:rPr b="1" lang="en">
                <a:latin typeface="Arial"/>
                <a:ea typeface="Arial"/>
                <a:cs typeface="Arial"/>
                <a:sym typeface="Arial"/>
              </a:rPr>
              <a:t>Use of VR in Courtroom: Cons</a:t>
            </a:r>
            <a:endParaRPr b="1">
              <a:latin typeface="Arial"/>
              <a:ea typeface="Arial"/>
              <a:cs typeface="Arial"/>
              <a:sym typeface="Arial"/>
            </a:endParaRPr>
          </a:p>
        </p:txBody>
      </p:sp>
      <p:sp>
        <p:nvSpPr>
          <p:cNvPr id="129" name="Google Shape;129;p10"/>
          <p:cNvSpPr txBox="1"/>
          <p:nvPr>
            <p:ph idx="1" type="body"/>
          </p:nvPr>
        </p:nvSpPr>
        <p:spPr>
          <a:xfrm>
            <a:off x="204550" y="1789500"/>
            <a:ext cx="8520600" cy="33540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Font typeface="Arial"/>
              <a:buChar char="●"/>
            </a:pPr>
            <a:r>
              <a:rPr lang="en" sz="2400">
                <a:latin typeface="Arial"/>
                <a:ea typeface="Arial"/>
                <a:cs typeface="Arial"/>
                <a:sym typeface="Arial"/>
              </a:rPr>
              <a:t>VR in the courtroom creates a extra step in the case.</a:t>
            </a:r>
            <a:endParaRPr sz="2400">
              <a:latin typeface="Arial"/>
              <a:ea typeface="Arial"/>
              <a:cs typeface="Arial"/>
              <a:sym typeface="Arial"/>
            </a:endParaRPr>
          </a:p>
          <a:p>
            <a:pPr indent="0" lvl="0" marL="457200" rtl="0" algn="l">
              <a:spcBef>
                <a:spcPts val="1200"/>
              </a:spcBef>
              <a:spcAft>
                <a:spcPts val="0"/>
              </a:spcAft>
              <a:buNone/>
            </a:pPr>
            <a:r>
              <a:t/>
            </a:r>
            <a:endParaRPr sz="1600">
              <a:latin typeface="Arial"/>
              <a:ea typeface="Arial"/>
              <a:cs typeface="Arial"/>
              <a:sym typeface="Arial"/>
            </a:endParaRPr>
          </a:p>
          <a:p>
            <a:pPr indent="-381000" lvl="0" marL="457200" rtl="0" algn="l">
              <a:spcBef>
                <a:spcPts val="1200"/>
              </a:spcBef>
              <a:spcAft>
                <a:spcPts val="0"/>
              </a:spcAft>
              <a:buSzPts val="2400"/>
              <a:buFont typeface="Arial"/>
              <a:buChar char="●"/>
            </a:pPr>
            <a:r>
              <a:rPr lang="en" sz="2400">
                <a:latin typeface="Arial"/>
                <a:ea typeface="Arial"/>
                <a:cs typeface="Arial"/>
                <a:sym typeface="Arial"/>
              </a:rPr>
              <a:t>Affordability and </a:t>
            </a:r>
            <a:r>
              <a:rPr lang="en" sz="2400">
                <a:latin typeface="Arial"/>
                <a:ea typeface="Arial"/>
                <a:cs typeface="Arial"/>
                <a:sym typeface="Arial"/>
              </a:rPr>
              <a:t>Accessibility</a:t>
            </a:r>
            <a:r>
              <a:rPr lang="en" sz="2400">
                <a:latin typeface="Arial"/>
                <a:ea typeface="Arial"/>
                <a:cs typeface="Arial"/>
                <a:sym typeface="Arial"/>
              </a:rPr>
              <a:t> could potentially be issues for some jury’s.</a:t>
            </a:r>
            <a:endParaRPr sz="2400">
              <a:latin typeface="Arial"/>
              <a:ea typeface="Arial"/>
              <a:cs typeface="Arial"/>
              <a:sym typeface="Arial"/>
            </a:endParaRPr>
          </a:p>
          <a:p>
            <a:pPr indent="0" lvl="0" marL="0" rtl="0" algn="l">
              <a:lnSpc>
                <a:spcPct val="115000"/>
              </a:lnSpc>
              <a:spcBef>
                <a:spcPts val="1200"/>
              </a:spcBef>
              <a:spcAft>
                <a:spcPts val="0"/>
              </a:spcAft>
              <a:buNone/>
            </a:pPr>
            <a:r>
              <a:t/>
            </a:r>
            <a:endParaRPr sz="1889">
              <a:latin typeface="Arial"/>
              <a:ea typeface="Arial"/>
              <a:cs typeface="Arial"/>
              <a:sym typeface="Arial"/>
            </a:endParaRPr>
          </a:p>
        </p:txBody>
      </p:sp>
      <p:pic>
        <p:nvPicPr>
          <p:cNvPr id="130" name="Google Shape;130;p10"/>
          <p:cNvPicPr preferRelativeResize="0"/>
          <p:nvPr/>
        </p:nvPicPr>
        <p:blipFill>
          <a:blip r:embed="rId3">
            <a:alphaModFix/>
          </a:blip>
          <a:stretch>
            <a:fillRect/>
          </a:stretch>
        </p:blipFill>
        <p:spPr>
          <a:xfrm>
            <a:off x="7165301" y="-56500"/>
            <a:ext cx="1446499" cy="1033599"/>
          </a:xfrm>
          <a:prstGeom prst="rect">
            <a:avLst/>
          </a:prstGeom>
          <a:noFill/>
          <a:ln>
            <a:noFill/>
          </a:ln>
        </p:spPr>
      </p:pic>
      <p:pic>
        <p:nvPicPr>
          <p:cNvPr id="131" name="Google Shape;131;p10"/>
          <p:cNvPicPr preferRelativeResize="0"/>
          <p:nvPr/>
        </p:nvPicPr>
        <p:blipFill>
          <a:blip r:embed="rId4">
            <a:alphaModFix amt="75000"/>
          </a:blip>
          <a:stretch>
            <a:fillRect/>
          </a:stretch>
        </p:blipFill>
        <p:spPr>
          <a:xfrm>
            <a:off x="8260225" y="0"/>
            <a:ext cx="883775" cy="9206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Guercio, Angela</dc:creator>
</cp:coreProperties>
</file>