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7" r:id="rId1"/>
  </p:sldMasterIdLst>
  <p:sldIdLst>
    <p:sldId id="256" r:id="rId2"/>
    <p:sldId id="257" r:id="rId3"/>
    <p:sldId id="258" r:id="rId4"/>
    <p:sldId id="259" r:id="rId5"/>
    <p:sldId id="260" r:id="rId6"/>
    <p:sldId id="261" r:id="rId7"/>
    <p:sldId id="277" r:id="rId8"/>
    <p:sldId id="282" r:id="rId9"/>
    <p:sldId id="283" r:id="rId10"/>
    <p:sldId id="286" r:id="rId11"/>
    <p:sldId id="284" r:id="rId12"/>
    <p:sldId id="285" r:id="rId13"/>
    <p:sldId id="288" r:id="rId14"/>
    <p:sldId id="289" r:id="rId15"/>
    <p:sldId id="287" r:id="rId16"/>
    <p:sldId id="264" r:id="rId17"/>
    <p:sldId id="263" r:id="rId18"/>
    <p:sldId id="269" r:id="rId19"/>
    <p:sldId id="270" r:id="rId20"/>
    <p:sldId id="271" r:id="rId21"/>
    <p:sldId id="272" r:id="rId22"/>
    <p:sldId id="273" r:id="rId23"/>
    <p:sldId id="274" r:id="rId24"/>
    <p:sldId id="275" r:id="rId25"/>
    <p:sldId id="276" r:id="rId26"/>
    <p:sldId id="265" r:id="rId27"/>
    <p:sldId id="278" r:id="rId28"/>
    <p:sldId id="280" r:id="rId29"/>
    <p:sldId id="281" r:id="rId30"/>
    <p:sldId id="279" r:id="rId31"/>
    <p:sldId id="266" r:id="rId32"/>
    <p:sldId id="290" r:id="rId33"/>
    <p:sldId id="268" r:id="rId34"/>
    <p:sldId id="29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69408E-31CF-45CD-B1E0-1D2996449E2C}" v="374" dt="2023-01-27T23:32:23.9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2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851927-5F4B-43BD-8151-F2B3CE13A6D1}"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4CD0F5B2-2AC0-49FD-81C6-837CA725279B}">
      <dgm:prSet/>
      <dgm:spPr/>
      <dgm:t>
        <a:bodyPr/>
        <a:lstStyle/>
        <a:p>
          <a:r>
            <a:rPr lang="en-US" b="0" dirty="0"/>
            <a:t>Programming Languages (</a:t>
          </a:r>
          <a:r>
            <a:rPr lang="en-US" b="1" dirty="0"/>
            <a:t>C, C++,  Java, Python, JavaScript</a:t>
          </a:r>
          <a:r>
            <a:rPr lang="en-US" b="0" dirty="0"/>
            <a:t>)</a:t>
          </a:r>
        </a:p>
      </dgm:t>
    </dgm:pt>
    <dgm:pt modelId="{0243D612-15B1-4F5E-A4A7-E212CE31E360}" type="parTrans" cxnId="{6B4F20A2-6276-4C0E-A3B2-98662F49396A}">
      <dgm:prSet/>
      <dgm:spPr/>
      <dgm:t>
        <a:bodyPr/>
        <a:lstStyle/>
        <a:p>
          <a:endParaRPr lang="en-US"/>
        </a:p>
      </dgm:t>
    </dgm:pt>
    <dgm:pt modelId="{CB2F7AD9-745B-4603-935C-0FDD7DF91471}" type="sibTrans" cxnId="{6B4F20A2-6276-4C0E-A3B2-98662F49396A}">
      <dgm:prSet/>
      <dgm:spPr/>
      <dgm:t>
        <a:bodyPr/>
        <a:lstStyle/>
        <a:p>
          <a:endParaRPr lang="en-US"/>
        </a:p>
      </dgm:t>
    </dgm:pt>
    <dgm:pt modelId="{9DE78232-D966-4BF1-ADE5-90C991B2F3E2}">
      <dgm:prSet/>
      <dgm:spPr/>
      <dgm:t>
        <a:bodyPr/>
        <a:lstStyle/>
        <a:p>
          <a:r>
            <a:rPr lang="en-US"/>
            <a:t>SQL </a:t>
          </a:r>
        </a:p>
      </dgm:t>
    </dgm:pt>
    <dgm:pt modelId="{12885974-FA4B-415C-8B05-79FEC4F3CBCE}" type="parTrans" cxnId="{47A54902-AD5E-4E2B-9A69-554193DD4842}">
      <dgm:prSet/>
      <dgm:spPr/>
      <dgm:t>
        <a:bodyPr/>
        <a:lstStyle/>
        <a:p>
          <a:endParaRPr lang="en-US"/>
        </a:p>
      </dgm:t>
    </dgm:pt>
    <dgm:pt modelId="{291B68E5-0F5B-445D-9862-4DA42D44C0F3}" type="sibTrans" cxnId="{47A54902-AD5E-4E2B-9A69-554193DD4842}">
      <dgm:prSet/>
      <dgm:spPr/>
      <dgm:t>
        <a:bodyPr/>
        <a:lstStyle/>
        <a:p>
          <a:endParaRPr lang="en-US"/>
        </a:p>
      </dgm:t>
    </dgm:pt>
    <dgm:pt modelId="{0DA1D6AC-6976-461D-B7E7-F5EF1D089E86}">
      <dgm:prSet/>
      <dgm:spPr/>
      <dgm:t>
        <a:bodyPr/>
        <a:lstStyle/>
        <a:p>
          <a:r>
            <a:rPr lang="en-US"/>
            <a:t>Linux</a:t>
          </a:r>
        </a:p>
      </dgm:t>
    </dgm:pt>
    <dgm:pt modelId="{B4122EBF-AC81-4340-8CF0-E54D0E7CB576}" type="parTrans" cxnId="{51F48A76-3FE3-4FD7-B70D-9AA880C1B5F9}">
      <dgm:prSet/>
      <dgm:spPr/>
      <dgm:t>
        <a:bodyPr/>
        <a:lstStyle/>
        <a:p>
          <a:endParaRPr lang="en-US"/>
        </a:p>
      </dgm:t>
    </dgm:pt>
    <dgm:pt modelId="{170A873E-6CCE-4B4E-B4AE-D70770357063}" type="sibTrans" cxnId="{51F48A76-3FE3-4FD7-B70D-9AA880C1B5F9}">
      <dgm:prSet/>
      <dgm:spPr/>
      <dgm:t>
        <a:bodyPr/>
        <a:lstStyle/>
        <a:p>
          <a:endParaRPr lang="en-US"/>
        </a:p>
      </dgm:t>
    </dgm:pt>
    <dgm:pt modelId="{0AFDA21B-19B8-4523-9F2B-0CD12E72A7A9}">
      <dgm:prSet/>
      <dgm:spPr/>
      <dgm:t>
        <a:bodyPr/>
        <a:lstStyle/>
        <a:p>
          <a:r>
            <a:rPr lang="en-US"/>
            <a:t>API’s (Rest, SOAP)</a:t>
          </a:r>
        </a:p>
      </dgm:t>
    </dgm:pt>
    <dgm:pt modelId="{BA258C83-070C-425A-B2E8-ADA427A71054}" type="parTrans" cxnId="{CC2AA287-DA00-4836-8A17-C77BF45C65B6}">
      <dgm:prSet/>
      <dgm:spPr/>
      <dgm:t>
        <a:bodyPr/>
        <a:lstStyle/>
        <a:p>
          <a:endParaRPr lang="en-US"/>
        </a:p>
      </dgm:t>
    </dgm:pt>
    <dgm:pt modelId="{72FC4BB4-0CEC-404D-8E97-4D3A797DD661}" type="sibTrans" cxnId="{CC2AA287-DA00-4836-8A17-C77BF45C65B6}">
      <dgm:prSet/>
      <dgm:spPr/>
      <dgm:t>
        <a:bodyPr/>
        <a:lstStyle/>
        <a:p>
          <a:endParaRPr lang="en-US"/>
        </a:p>
      </dgm:t>
    </dgm:pt>
    <dgm:pt modelId="{D96AE4BE-A4CA-4448-A7A2-445A3AF9D449}">
      <dgm:prSet/>
      <dgm:spPr/>
      <dgm:t>
        <a:bodyPr/>
        <a:lstStyle/>
        <a:p>
          <a:r>
            <a:rPr lang="en-US"/>
            <a:t>GitHub</a:t>
          </a:r>
        </a:p>
      </dgm:t>
    </dgm:pt>
    <dgm:pt modelId="{4E04FE1B-3444-47CB-A4F6-1C97AE30FAFC}" type="parTrans" cxnId="{7CD8BA34-AE41-4A51-A8BE-CED3185098C6}">
      <dgm:prSet/>
      <dgm:spPr/>
      <dgm:t>
        <a:bodyPr/>
        <a:lstStyle/>
        <a:p>
          <a:endParaRPr lang="en-US"/>
        </a:p>
      </dgm:t>
    </dgm:pt>
    <dgm:pt modelId="{4CDFC8C8-137C-448D-BB46-97CA178F4EF6}" type="sibTrans" cxnId="{7CD8BA34-AE41-4A51-A8BE-CED3185098C6}">
      <dgm:prSet/>
      <dgm:spPr/>
      <dgm:t>
        <a:bodyPr/>
        <a:lstStyle/>
        <a:p>
          <a:endParaRPr lang="en-US"/>
        </a:p>
      </dgm:t>
    </dgm:pt>
    <dgm:pt modelId="{C538D130-BB79-47D4-8173-E986F7E67F22}">
      <dgm:prSet/>
      <dgm:spPr/>
      <dgm:t>
        <a:bodyPr/>
        <a:lstStyle/>
        <a:p>
          <a:r>
            <a:rPr lang="en-US"/>
            <a:t>Cloud Technologies (AWS, Azure, GCP)</a:t>
          </a:r>
        </a:p>
      </dgm:t>
    </dgm:pt>
    <dgm:pt modelId="{A11AA240-F8BA-4EE1-86EB-D40B27B2E996}" type="parTrans" cxnId="{E0EF2CCF-B82B-4189-960D-1D43CAA14D24}">
      <dgm:prSet/>
      <dgm:spPr/>
      <dgm:t>
        <a:bodyPr/>
        <a:lstStyle/>
        <a:p>
          <a:endParaRPr lang="en-US"/>
        </a:p>
      </dgm:t>
    </dgm:pt>
    <dgm:pt modelId="{429F50BC-C5A9-4F07-99F3-B83222E67A2A}" type="sibTrans" cxnId="{E0EF2CCF-B82B-4189-960D-1D43CAA14D24}">
      <dgm:prSet/>
      <dgm:spPr/>
      <dgm:t>
        <a:bodyPr/>
        <a:lstStyle/>
        <a:p>
          <a:endParaRPr lang="en-US"/>
        </a:p>
      </dgm:t>
    </dgm:pt>
    <dgm:pt modelId="{7EC078E9-9AE1-415A-A71F-77FAEA0CF5F9}">
      <dgm:prSet/>
      <dgm:spPr/>
      <dgm:t>
        <a:bodyPr/>
        <a:lstStyle/>
        <a:p>
          <a:r>
            <a:rPr lang="en-US"/>
            <a:t>Microsoft 365 (Teams, Outlook, Excel, PowerPoint)</a:t>
          </a:r>
        </a:p>
      </dgm:t>
    </dgm:pt>
    <dgm:pt modelId="{BC3892D2-DE7A-424E-A600-6F2A27571AAF}" type="parTrans" cxnId="{F88A3212-0F80-4C6B-86E0-B4E4B823E217}">
      <dgm:prSet/>
      <dgm:spPr/>
      <dgm:t>
        <a:bodyPr/>
        <a:lstStyle/>
        <a:p>
          <a:endParaRPr lang="en-US"/>
        </a:p>
      </dgm:t>
    </dgm:pt>
    <dgm:pt modelId="{91F89ABD-845E-4515-A1BD-C18A3E323811}" type="sibTrans" cxnId="{F88A3212-0F80-4C6B-86E0-B4E4B823E217}">
      <dgm:prSet/>
      <dgm:spPr/>
      <dgm:t>
        <a:bodyPr/>
        <a:lstStyle/>
        <a:p>
          <a:endParaRPr lang="en-US"/>
        </a:p>
      </dgm:t>
    </dgm:pt>
    <dgm:pt modelId="{5DB324CC-2470-4261-A5C6-7B37D0B4F6D1}" type="pres">
      <dgm:prSet presAssocID="{40851927-5F4B-43BD-8151-F2B3CE13A6D1}" presName="diagram" presStyleCnt="0">
        <dgm:presLayoutVars>
          <dgm:dir/>
          <dgm:resizeHandles val="exact"/>
        </dgm:presLayoutVars>
      </dgm:prSet>
      <dgm:spPr/>
    </dgm:pt>
    <dgm:pt modelId="{E95FAE75-D6EC-492B-8644-0F87253AD4D5}" type="pres">
      <dgm:prSet presAssocID="{4CD0F5B2-2AC0-49FD-81C6-837CA725279B}" presName="node" presStyleLbl="node1" presStyleIdx="0" presStyleCnt="7">
        <dgm:presLayoutVars>
          <dgm:bulletEnabled val="1"/>
        </dgm:presLayoutVars>
      </dgm:prSet>
      <dgm:spPr/>
    </dgm:pt>
    <dgm:pt modelId="{3984B150-AAD9-41A5-AA9F-EC67EA1A6432}" type="pres">
      <dgm:prSet presAssocID="{CB2F7AD9-745B-4603-935C-0FDD7DF91471}" presName="sibTrans" presStyleCnt="0"/>
      <dgm:spPr/>
    </dgm:pt>
    <dgm:pt modelId="{4DFE7F1F-BAC0-4169-B2FC-E8915A151557}" type="pres">
      <dgm:prSet presAssocID="{9DE78232-D966-4BF1-ADE5-90C991B2F3E2}" presName="node" presStyleLbl="node1" presStyleIdx="1" presStyleCnt="7">
        <dgm:presLayoutVars>
          <dgm:bulletEnabled val="1"/>
        </dgm:presLayoutVars>
      </dgm:prSet>
      <dgm:spPr/>
    </dgm:pt>
    <dgm:pt modelId="{9D227805-A14E-4816-83D6-5E0775E89CD5}" type="pres">
      <dgm:prSet presAssocID="{291B68E5-0F5B-445D-9862-4DA42D44C0F3}" presName="sibTrans" presStyleCnt="0"/>
      <dgm:spPr/>
    </dgm:pt>
    <dgm:pt modelId="{9FCF0A51-CF99-4670-ACE9-61FE7A29A152}" type="pres">
      <dgm:prSet presAssocID="{0DA1D6AC-6976-461D-B7E7-F5EF1D089E86}" presName="node" presStyleLbl="node1" presStyleIdx="2" presStyleCnt="7">
        <dgm:presLayoutVars>
          <dgm:bulletEnabled val="1"/>
        </dgm:presLayoutVars>
      </dgm:prSet>
      <dgm:spPr/>
    </dgm:pt>
    <dgm:pt modelId="{70E4A6E4-53AD-41A3-B320-B0787E04F4E5}" type="pres">
      <dgm:prSet presAssocID="{170A873E-6CCE-4B4E-B4AE-D70770357063}" presName="sibTrans" presStyleCnt="0"/>
      <dgm:spPr/>
    </dgm:pt>
    <dgm:pt modelId="{1532BEB8-08C5-45E4-A61E-A1DCD377EA47}" type="pres">
      <dgm:prSet presAssocID="{0AFDA21B-19B8-4523-9F2B-0CD12E72A7A9}" presName="node" presStyleLbl="node1" presStyleIdx="3" presStyleCnt="7">
        <dgm:presLayoutVars>
          <dgm:bulletEnabled val="1"/>
        </dgm:presLayoutVars>
      </dgm:prSet>
      <dgm:spPr/>
    </dgm:pt>
    <dgm:pt modelId="{A66348F5-5CF2-4AAA-91CB-C9B01F544B92}" type="pres">
      <dgm:prSet presAssocID="{72FC4BB4-0CEC-404D-8E97-4D3A797DD661}" presName="sibTrans" presStyleCnt="0"/>
      <dgm:spPr/>
    </dgm:pt>
    <dgm:pt modelId="{9E777620-B83D-4EA3-8133-72F95B5F8100}" type="pres">
      <dgm:prSet presAssocID="{D96AE4BE-A4CA-4448-A7A2-445A3AF9D449}" presName="node" presStyleLbl="node1" presStyleIdx="4" presStyleCnt="7">
        <dgm:presLayoutVars>
          <dgm:bulletEnabled val="1"/>
        </dgm:presLayoutVars>
      </dgm:prSet>
      <dgm:spPr/>
    </dgm:pt>
    <dgm:pt modelId="{7AD7F230-9A18-4C9F-BF3A-171CCFAB7821}" type="pres">
      <dgm:prSet presAssocID="{4CDFC8C8-137C-448D-BB46-97CA178F4EF6}" presName="sibTrans" presStyleCnt="0"/>
      <dgm:spPr/>
    </dgm:pt>
    <dgm:pt modelId="{0F2C34B5-C58B-492D-A668-45105039D776}" type="pres">
      <dgm:prSet presAssocID="{C538D130-BB79-47D4-8173-E986F7E67F22}" presName="node" presStyleLbl="node1" presStyleIdx="5" presStyleCnt="7">
        <dgm:presLayoutVars>
          <dgm:bulletEnabled val="1"/>
        </dgm:presLayoutVars>
      </dgm:prSet>
      <dgm:spPr/>
    </dgm:pt>
    <dgm:pt modelId="{6C6AEEE1-1453-446C-BDEA-DA9B01257DA1}" type="pres">
      <dgm:prSet presAssocID="{429F50BC-C5A9-4F07-99F3-B83222E67A2A}" presName="sibTrans" presStyleCnt="0"/>
      <dgm:spPr/>
    </dgm:pt>
    <dgm:pt modelId="{F2DA9948-4030-4AB2-A70E-4A2E47BDF915}" type="pres">
      <dgm:prSet presAssocID="{7EC078E9-9AE1-415A-A71F-77FAEA0CF5F9}" presName="node" presStyleLbl="node1" presStyleIdx="6" presStyleCnt="7">
        <dgm:presLayoutVars>
          <dgm:bulletEnabled val="1"/>
        </dgm:presLayoutVars>
      </dgm:prSet>
      <dgm:spPr/>
    </dgm:pt>
  </dgm:ptLst>
  <dgm:cxnLst>
    <dgm:cxn modelId="{47A54902-AD5E-4E2B-9A69-554193DD4842}" srcId="{40851927-5F4B-43BD-8151-F2B3CE13A6D1}" destId="{9DE78232-D966-4BF1-ADE5-90C991B2F3E2}" srcOrd="1" destOrd="0" parTransId="{12885974-FA4B-415C-8B05-79FEC4F3CBCE}" sibTransId="{291B68E5-0F5B-445D-9862-4DA42D44C0F3}"/>
    <dgm:cxn modelId="{6197BD0A-ABA2-4B67-9C54-3654E5DE254B}" type="presOf" srcId="{0DA1D6AC-6976-461D-B7E7-F5EF1D089E86}" destId="{9FCF0A51-CF99-4670-ACE9-61FE7A29A152}" srcOrd="0" destOrd="0" presId="urn:microsoft.com/office/officeart/2005/8/layout/default"/>
    <dgm:cxn modelId="{F88A3212-0F80-4C6B-86E0-B4E4B823E217}" srcId="{40851927-5F4B-43BD-8151-F2B3CE13A6D1}" destId="{7EC078E9-9AE1-415A-A71F-77FAEA0CF5F9}" srcOrd="6" destOrd="0" parTransId="{BC3892D2-DE7A-424E-A600-6F2A27571AAF}" sibTransId="{91F89ABD-845E-4515-A1BD-C18A3E323811}"/>
    <dgm:cxn modelId="{8BED0716-C94A-41AD-BDA2-E3472A8370D2}" type="presOf" srcId="{7EC078E9-9AE1-415A-A71F-77FAEA0CF5F9}" destId="{F2DA9948-4030-4AB2-A70E-4A2E47BDF915}" srcOrd="0" destOrd="0" presId="urn:microsoft.com/office/officeart/2005/8/layout/default"/>
    <dgm:cxn modelId="{CD4F262C-20AD-4F87-A4D1-D7E5F374C620}" type="presOf" srcId="{40851927-5F4B-43BD-8151-F2B3CE13A6D1}" destId="{5DB324CC-2470-4261-A5C6-7B37D0B4F6D1}" srcOrd="0" destOrd="0" presId="urn:microsoft.com/office/officeart/2005/8/layout/default"/>
    <dgm:cxn modelId="{7CD8BA34-AE41-4A51-A8BE-CED3185098C6}" srcId="{40851927-5F4B-43BD-8151-F2B3CE13A6D1}" destId="{D96AE4BE-A4CA-4448-A7A2-445A3AF9D449}" srcOrd="4" destOrd="0" parTransId="{4E04FE1B-3444-47CB-A4F6-1C97AE30FAFC}" sibTransId="{4CDFC8C8-137C-448D-BB46-97CA178F4EF6}"/>
    <dgm:cxn modelId="{2CC0D26F-88D0-43FE-ACB8-C0C5687B31FA}" type="presOf" srcId="{4CD0F5B2-2AC0-49FD-81C6-837CA725279B}" destId="{E95FAE75-D6EC-492B-8644-0F87253AD4D5}" srcOrd="0" destOrd="0" presId="urn:microsoft.com/office/officeart/2005/8/layout/default"/>
    <dgm:cxn modelId="{51F48A76-3FE3-4FD7-B70D-9AA880C1B5F9}" srcId="{40851927-5F4B-43BD-8151-F2B3CE13A6D1}" destId="{0DA1D6AC-6976-461D-B7E7-F5EF1D089E86}" srcOrd="2" destOrd="0" parTransId="{B4122EBF-AC81-4340-8CF0-E54D0E7CB576}" sibTransId="{170A873E-6CCE-4B4E-B4AE-D70770357063}"/>
    <dgm:cxn modelId="{CC2AA287-DA00-4836-8A17-C77BF45C65B6}" srcId="{40851927-5F4B-43BD-8151-F2B3CE13A6D1}" destId="{0AFDA21B-19B8-4523-9F2B-0CD12E72A7A9}" srcOrd="3" destOrd="0" parTransId="{BA258C83-070C-425A-B2E8-ADA427A71054}" sibTransId="{72FC4BB4-0CEC-404D-8E97-4D3A797DD661}"/>
    <dgm:cxn modelId="{BA4ACC8D-B9E9-4FDF-B018-959A64613E77}" type="presOf" srcId="{9DE78232-D966-4BF1-ADE5-90C991B2F3E2}" destId="{4DFE7F1F-BAC0-4169-B2FC-E8915A151557}" srcOrd="0" destOrd="0" presId="urn:microsoft.com/office/officeart/2005/8/layout/default"/>
    <dgm:cxn modelId="{07271197-2205-4FF6-BF2F-3820BF58116E}" type="presOf" srcId="{0AFDA21B-19B8-4523-9F2B-0CD12E72A7A9}" destId="{1532BEB8-08C5-45E4-A61E-A1DCD377EA47}" srcOrd="0" destOrd="0" presId="urn:microsoft.com/office/officeart/2005/8/layout/default"/>
    <dgm:cxn modelId="{6B4F20A2-6276-4C0E-A3B2-98662F49396A}" srcId="{40851927-5F4B-43BD-8151-F2B3CE13A6D1}" destId="{4CD0F5B2-2AC0-49FD-81C6-837CA725279B}" srcOrd="0" destOrd="0" parTransId="{0243D612-15B1-4F5E-A4A7-E212CE31E360}" sibTransId="{CB2F7AD9-745B-4603-935C-0FDD7DF91471}"/>
    <dgm:cxn modelId="{2AB5E1C9-68FB-4B16-83A3-902213CCEADE}" type="presOf" srcId="{C538D130-BB79-47D4-8173-E986F7E67F22}" destId="{0F2C34B5-C58B-492D-A668-45105039D776}" srcOrd="0" destOrd="0" presId="urn:microsoft.com/office/officeart/2005/8/layout/default"/>
    <dgm:cxn modelId="{E0EF2CCF-B82B-4189-960D-1D43CAA14D24}" srcId="{40851927-5F4B-43BD-8151-F2B3CE13A6D1}" destId="{C538D130-BB79-47D4-8173-E986F7E67F22}" srcOrd="5" destOrd="0" parTransId="{A11AA240-F8BA-4EE1-86EB-D40B27B2E996}" sibTransId="{429F50BC-C5A9-4F07-99F3-B83222E67A2A}"/>
    <dgm:cxn modelId="{15012CDC-3F8A-4699-9DDF-D527F649DA58}" type="presOf" srcId="{D96AE4BE-A4CA-4448-A7A2-445A3AF9D449}" destId="{9E777620-B83D-4EA3-8133-72F95B5F8100}" srcOrd="0" destOrd="0" presId="urn:microsoft.com/office/officeart/2005/8/layout/default"/>
    <dgm:cxn modelId="{DFD856DE-AB6F-4965-9D06-9602C07297B2}" type="presParOf" srcId="{5DB324CC-2470-4261-A5C6-7B37D0B4F6D1}" destId="{E95FAE75-D6EC-492B-8644-0F87253AD4D5}" srcOrd="0" destOrd="0" presId="urn:microsoft.com/office/officeart/2005/8/layout/default"/>
    <dgm:cxn modelId="{8A3572D0-F760-4E2B-9BAE-F671D0250BAB}" type="presParOf" srcId="{5DB324CC-2470-4261-A5C6-7B37D0B4F6D1}" destId="{3984B150-AAD9-41A5-AA9F-EC67EA1A6432}" srcOrd="1" destOrd="0" presId="urn:microsoft.com/office/officeart/2005/8/layout/default"/>
    <dgm:cxn modelId="{4257C3B9-8AD0-4557-8721-F0CE372A2BCD}" type="presParOf" srcId="{5DB324CC-2470-4261-A5C6-7B37D0B4F6D1}" destId="{4DFE7F1F-BAC0-4169-B2FC-E8915A151557}" srcOrd="2" destOrd="0" presId="urn:microsoft.com/office/officeart/2005/8/layout/default"/>
    <dgm:cxn modelId="{2A32D56C-847B-4735-8D80-9F6D7A10CBE1}" type="presParOf" srcId="{5DB324CC-2470-4261-A5C6-7B37D0B4F6D1}" destId="{9D227805-A14E-4816-83D6-5E0775E89CD5}" srcOrd="3" destOrd="0" presId="urn:microsoft.com/office/officeart/2005/8/layout/default"/>
    <dgm:cxn modelId="{9EE8281C-3834-41D8-B694-E32FFCA0919A}" type="presParOf" srcId="{5DB324CC-2470-4261-A5C6-7B37D0B4F6D1}" destId="{9FCF0A51-CF99-4670-ACE9-61FE7A29A152}" srcOrd="4" destOrd="0" presId="urn:microsoft.com/office/officeart/2005/8/layout/default"/>
    <dgm:cxn modelId="{F02D3337-7739-497B-88A9-8743E3FD6447}" type="presParOf" srcId="{5DB324CC-2470-4261-A5C6-7B37D0B4F6D1}" destId="{70E4A6E4-53AD-41A3-B320-B0787E04F4E5}" srcOrd="5" destOrd="0" presId="urn:microsoft.com/office/officeart/2005/8/layout/default"/>
    <dgm:cxn modelId="{9B33FAD1-D87D-4010-BCC4-DEB8B9987211}" type="presParOf" srcId="{5DB324CC-2470-4261-A5C6-7B37D0B4F6D1}" destId="{1532BEB8-08C5-45E4-A61E-A1DCD377EA47}" srcOrd="6" destOrd="0" presId="urn:microsoft.com/office/officeart/2005/8/layout/default"/>
    <dgm:cxn modelId="{5C1940D4-BFC4-45CB-89B9-72F695DD1349}" type="presParOf" srcId="{5DB324CC-2470-4261-A5C6-7B37D0B4F6D1}" destId="{A66348F5-5CF2-4AAA-91CB-C9B01F544B92}" srcOrd="7" destOrd="0" presId="urn:microsoft.com/office/officeart/2005/8/layout/default"/>
    <dgm:cxn modelId="{3BA20FD3-1F5E-4106-8CCA-28DE1FD04BCF}" type="presParOf" srcId="{5DB324CC-2470-4261-A5C6-7B37D0B4F6D1}" destId="{9E777620-B83D-4EA3-8133-72F95B5F8100}" srcOrd="8" destOrd="0" presId="urn:microsoft.com/office/officeart/2005/8/layout/default"/>
    <dgm:cxn modelId="{686638CB-C947-4A46-92E4-25B18C7C1ED1}" type="presParOf" srcId="{5DB324CC-2470-4261-A5C6-7B37D0B4F6D1}" destId="{7AD7F230-9A18-4C9F-BF3A-171CCFAB7821}" srcOrd="9" destOrd="0" presId="urn:microsoft.com/office/officeart/2005/8/layout/default"/>
    <dgm:cxn modelId="{206EC16F-62D3-4F44-87F1-2DAAF7A04C20}" type="presParOf" srcId="{5DB324CC-2470-4261-A5C6-7B37D0B4F6D1}" destId="{0F2C34B5-C58B-492D-A668-45105039D776}" srcOrd="10" destOrd="0" presId="urn:microsoft.com/office/officeart/2005/8/layout/default"/>
    <dgm:cxn modelId="{D5305645-A9C7-4F40-AE46-DA645609E2A9}" type="presParOf" srcId="{5DB324CC-2470-4261-A5C6-7B37D0B4F6D1}" destId="{6C6AEEE1-1453-446C-BDEA-DA9B01257DA1}" srcOrd="11" destOrd="0" presId="urn:microsoft.com/office/officeart/2005/8/layout/default"/>
    <dgm:cxn modelId="{A899D443-A870-47C1-998F-57169E47C409}" type="presParOf" srcId="{5DB324CC-2470-4261-A5C6-7B37D0B4F6D1}" destId="{F2DA9948-4030-4AB2-A70E-4A2E47BDF915}"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FAE75-D6EC-492B-8644-0F87253AD4D5}">
      <dsp:nvSpPr>
        <dsp:cNvPr id="0" name=""/>
        <dsp:cNvSpPr/>
      </dsp:nvSpPr>
      <dsp:spPr>
        <a:xfrm>
          <a:off x="1719" y="204505"/>
          <a:ext cx="1363786" cy="81827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t>Programming Languages (</a:t>
          </a:r>
          <a:r>
            <a:rPr lang="en-US" sz="1200" b="1" kern="1200" dirty="0"/>
            <a:t>C, C++,  Java, Python, JavaScript</a:t>
          </a:r>
          <a:r>
            <a:rPr lang="en-US" sz="1200" b="0" kern="1200" dirty="0"/>
            <a:t>)</a:t>
          </a:r>
        </a:p>
      </dsp:txBody>
      <dsp:txXfrm>
        <a:off x="1719" y="204505"/>
        <a:ext cx="1363786" cy="818271"/>
      </dsp:txXfrm>
    </dsp:sp>
    <dsp:sp modelId="{4DFE7F1F-BAC0-4169-B2FC-E8915A151557}">
      <dsp:nvSpPr>
        <dsp:cNvPr id="0" name=""/>
        <dsp:cNvSpPr/>
      </dsp:nvSpPr>
      <dsp:spPr>
        <a:xfrm>
          <a:off x="1501884" y="204505"/>
          <a:ext cx="1363786" cy="81827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SQL </a:t>
          </a:r>
        </a:p>
      </dsp:txBody>
      <dsp:txXfrm>
        <a:off x="1501884" y="204505"/>
        <a:ext cx="1363786" cy="818271"/>
      </dsp:txXfrm>
    </dsp:sp>
    <dsp:sp modelId="{9FCF0A51-CF99-4670-ACE9-61FE7A29A152}">
      <dsp:nvSpPr>
        <dsp:cNvPr id="0" name=""/>
        <dsp:cNvSpPr/>
      </dsp:nvSpPr>
      <dsp:spPr>
        <a:xfrm>
          <a:off x="3002049" y="204505"/>
          <a:ext cx="1363786" cy="81827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Linux</a:t>
          </a:r>
        </a:p>
      </dsp:txBody>
      <dsp:txXfrm>
        <a:off x="3002049" y="204505"/>
        <a:ext cx="1363786" cy="818271"/>
      </dsp:txXfrm>
    </dsp:sp>
    <dsp:sp modelId="{1532BEB8-08C5-45E4-A61E-A1DCD377EA47}">
      <dsp:nvSpPr>
        <dsp:cNvPr id="0" name=""/>
        <dsp:cNvSpPr/>
      </dsp:nvSpPr>
      <dsp:spPr>
        <a:xfrm>
          <a:off x="4502214" y="204505"/>
          <a:ext cx="1363786" cy="81827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API’s (Rest, SOAP)</a:t>
          </a:r>
        </a:p>
      </dsp:txBody>
      <dsp:txXfrm>
        <a:off x="4502214" y="204505"/>
        <a:ext cx="1363786" cy="818271"/>
      </dsp:txXfrm>
    </dsp:sp>
    <dsp:sp modelId="{9E777620-B83D-4EA3-8133-72F95B5F8100}">
      <dsp:nvSpPr>
        <dsp:cNvPr id="0" name=""/>
        <dsp:cNvSpPr/>
      </dsp:nvSpPr>
      <dsp:spPr>
        <a:xfrm>
          <a:off x="751801" y="1159155"/>
          <a:ext cx="1363786" cy="818271"/>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GitHub</a:t>
          </a:r>
        </a:p>
      </dsp:txBody>
      <dsp:txXfrm>
        <a:off x="751801" y="1159155"/>
        <a:ext cx="1363786" cy="818271"/>
      </dsp:txXfrm>
    </dsp:sp>
    <dsp:sp modelId="{0F2C34B5-C58B-492D-A668-45105039D776}">
      <dsp:nvSpPr>
        <dsp:cNvPr id="0" name=""/>
        <dsp:cNvSpPr/>
      </dsp:nvSpPr>
      <dsp:spPr>
        <a:xfrm>
          <a:off x="2251966" y="1159155"/>
          <a:ext cx="1363786" cy="81827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Cloud Technologies (AWS, Azure, GCP)</a:t>
          </a:r>
        </a:p>
      </dsp:txBody>
      <dsp:txXfrm>
        <a:off x="2251966" y="1159155"/>
        <a:ext cx="1363786" cy="818271"/>
      </dsp:txXfrm>
    </dsp:sp>
    <dsp:sp modelId="{F2DA9948-4030-4AB2-A70E-4A2E47BDF915}">
      <dsp:nvSpPr>
        <dsp:cNvPr id="0" name=""/>
        <dsp:cNvSpPr/>
      </dsp:nvSpPr>
      <dsp:spPr>
        <a:xfrm>
          <a:off x="3752131" y="1159155"/>
          <a:ext cx="1363786" cy="81827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Microsoft 365 (Teams, Outlook, Excel, PowerPoint)</a:t>
          </a:r>
        </a:p>
      </dsp:txBody>
      <dsp:txXfrm>
        <a:off x="3752131" y="1159155"/>
        <a:ext cx="1363786" cy="81827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90CE-0BDD-AE39-FDAD-1861A205EB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0EE7BE-3E00-49B3-26B3-E5DDD6686B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6025C2-CC70-9FD0-9B9E-A42936CF2554}"/>
              </a:ext>
            </a:extLst>
          </p:cNvPr>
          <p:cNvSpPr>
            <a:spLocks noGrp="1"/>
          </p:cNvSpPr>
          <p:nvPr>
            <p:ph type="dt" sz="half" idx="10"/>
          </p:nvPr>
        </p:nvSpPr>
        <p:spPr/>
        <p:txBody>
          <a:bodyPr/>
          <a:lstStyle/>
          <a:p>
            <a:fld id="{326951E3-958F-4611-B170-D081BA0250F9}" type="datetimeFigureOut">
              <a:rPr lang="en-US" smtClean="0"/>
              <a:t>1/30/2023</a:t>
            </a:fld>
            <a:endParaRPr lang="en-US"/>
          </a:p>
        </p:txBody>
      </p:sp>
      <p:sp>
        <p:nvSpPr>
          <p:cNvPr id="5" name="Footer Placeholder 4">
            <a:extLst>
              <a:ext uri="{FF2B5EF4-FFF2-40B4-BE49-F238E27FC236}">
                <a16:creationId xmlns:a16="http://schemas.microsoft.com/office/drawing/2014/main" id="{32A874E6-CD4B-34D2-C4AB-BD8F4BF38C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A141E-0D3C-5458-E791-26F613BE7655}"/>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45709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645B1-564C-E464-2DA2-2A13D12005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35930A-E33A-CDB7-9C31-450E1FF58C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78DD5-C548-7E4A-CA44-5669467C32DB}"/>
              </a:ext>
            </a:extLst>
          </p:cNvPr>
          <p:cNvSpPr>
            <a:spLocks noGrp="1"/>
          </p:cNvSpPr>
          <p:nvPr>
            <p:ph type="dt" sz="half" idx="10"/>
          </p:nvPr>
        </p:nvSpPr>
        <p:spPr/>
        <p:txBody>
          <a:bodyPr/>
          <a:lstStyle/>
          <a:p>
            <a:fld id="{326951E3-958F-4611-B170-D081BA0250F9}" type="datetimeFigureOut">
              <a:rPr lang="en-US" smtClean="0"/>
              <a:t>1/30/2023</a:t>
            </a:fld>
            <a:endParaRPr lang="en-US"/>
          </a:p>
        </p:txBody>
      </p:sp>
      <p:sp>
        <p:nvSpPr>
          <p:cNvPr id="5" name="Footer Placeholder 4">
            <a:extLst>
              <a:ext uri="{FF2B5EF4-FFF2-40B4-BE49-F238E27FC236}">
                <a16:creationId xmlns:a16="http://schemas.microsoft.com/office/drawing/2014/main" id="{F5033701-159F-5083-B51D-DCECF9D5C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9EE7A-6C26-096D-FEC3-D4D0C76FDDE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773646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A5FF67-A12E-DD29-C82D-6B9151240F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BB6B1B-774D-9B13-D2FB-F26DE21EC0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D5946-0433-FF1C-151D-22EA9229EFC0}"/>
              </a:ext>
            </a:extLst>
          </p:cNvPr>
          <p:cNvSpPr>
            <a:spLocks noGrp="1"/>
          </p:cNvSpPr>
          <p:nvPr>
            <p:ph type="dt" sz="half" idx="10"/>
          </p:nvPr>
        </p:nvSpPr>
        <p:spPr/>
        <p:txBody>
          <a:bodyPr/>
          <a:lstStyle/>
          <a:p>
            <a:fld id="{326951E3-958F-4611-B170-D081BA0250F9}" type="datetimeFigureOut">
              <a:rPr lang="en-US" smtClean="0"/>
              <a:t>1/30/2023</a:t>
            </a:fld>
            <a:endParaRPr lang="en-US"/>
          </a:p>
        </p:txBody>
      </p:sp>
      <p:sp>
        <p:nvSpPr>
          <p:cNvPr id="5" name="Footer Placeholder 4">
            <a:extLst>
              <a:ext uri="{FF2B5EF4-FFF2-40B4-BE49-F238E27FC236}">
                <a16:creationId xmlns:a16="http://schemas.microsoft.com/office/drawing/2014/main" id="{39638103-ADE6-F051-1353-4425452A4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EF8E9-A40A-220F-7743-190D4DBC22BC}"/>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519234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4B7B6-332A-2501-65A3-3CECD859E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9D87EB-A453-9CFC-02AE-71B1AA9534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AB762-37B9-62A2-83DA-203FA97E839F}"/>
              </a:ext>
            </a:extLst>
          </p:cNvPr>
          <p:cNvSpPr>
            <a:spLocks noGrp="1"/>
          </p:cNvSpPr>
          <p:nvPr>
            <p:ph type="dt" sz="half" idx="10"/>
          </p:nvPr>
        </p:nvSpPr>
        <p:spPr/>
        <p:txBody>
          <a:bodyPr/>
          <a:lstStyle/>
          <a:p>
            <a:fld id="{326951E3-958F-4611-B170-D081BA0250F9}" type="datetimeFigureOut">
              <a:rPr lang="en-US" smtClean="0"/>
              <a:t>1/30/2023</a:t>
            </a:fld>
            <a:endParaRPr lang="en-US"/>
          </a:p>
        </p:txBody>
      </p:sp>
      <p:sp>
        <p:nvSpPr>
          <p:cNvPr id="5" name="Footer Placeholder 4">
            <a:extLst>
              <a:ext uri="{FF2B5EF4-FFF2-40B4-BE49-F238E27FC236}">
                <a16:creationId xmlns:a16="http://schemas.microsoft.com/office/drawing/2014/main" id="{A6AEB074-0F7F-409A-CCB2-F165D8169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83651-C2E1-09C6-F34B-FC0322B57F05}"/>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295040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D33D-7867-86CE-5751-5B20084D5B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4D13C1-A250-EF38-88AB-B0BE0A9763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8603A7-2F4C-CBD0-9C3C-910A98E80E7C}"/>
              </a:ext>
            </a:extLst>
          </p:cNvPr>
          <p:cNvSpPr>
            <a:spLocks noGrp="1"/>
          </p:cNvSpPr>
          <p:nvPr>
            <p:ph type="dt" sz="half" idx="10"/>
          </p:nvPr>
        </p:nvSpPr>
        <p:spPr/>
        <p:txBody>
          <a:bodyPr/>
          <a:lstStyle/>
          <a:p>
            <a:fld id="{326951E3-958F-4611-B170-D081BA0250F9}" type="datetimeFigureOut">
              <a:rPr lang="en-US" smtClean="0"/>
              <a:t>1/30/2023</a:t>
            </a:fld>
            <a:endParaRPr lang="en-US"/>
          </a:p>
        </p:txBody>
      </p:sp>
      <p:sp>
        <p:nvSpPr>
          <p:cNvPr id="5" name="Footer Placeholder 4">
            <a:extLst>
              <a:ext uri="{FF2B5EF4-FFF2-40B4-BE49-F238E27FC236}">
                <a16:creationId xmlns:a16="http://schemas.microsoft.com/office/drawing/2014/main" id="{43793164-5326-863E-169C-A70300855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E401B-6B87-392B-AE22-1D087AAA2DF1}"/>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587394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15AB-2B30-A2EC-1170-7B4B6B9C6E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3C8D5E-3602-F055-AD87-5D31A7A055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3B9ACB-2DC2-886E-1F9C-D82339A65F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F8FC5-0D4D-8939-607B-B1246D12AEB8}"/>
              </a:ext>
            </a:extLst>
          </p:cNvPr>
          <p:cNvSpPr>
            <a:spLocks noGrp="1"/>
          </p:cNvSpPr>
          <p:nvPr>
            <p:ph type="dt" sz="half" idx="10"/>
          </p:nvPr>
        </p:nvSpPr>
        <p:spPr/>
        <p:txBody>
          <a:bodyPr/>
          <a:lstStyle/>
          <a:p>
            <a:fld id="{326951E3-958F-4611-B170-D081BA0250F9}" type="datetimeFigureOut">
              <a:rPr lang="en-US" smtClean="0"/>
              <a:t>1/30/2023</a:t>
            </a:fld>
            <a:endParaRPr lang="en-US"/>
          </a:p>
        </p:txBody>
      </p:sp>
      <p:sp>
        <p:nvSpPr>
          <p:cNvPr id="6" name="Footer Placeholder 5">
            <a:extLst>
              <a:ext uri="{FF2B5EF4-FFF2-40B4-BE49-F238E27FC236}">
                <a16:creationId xmlns:a16="http://schemas.microsoft.com/office/drawing/2014/main" id="{16B59021-1087-C2B4-078D-012418268B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1C7FC6-D328-A924-1827-162333827A5A}"/>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67011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A188A-E578-7D68-FFC6-413151CE20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856D1A-1678-484E-0A89-D76B24E528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51C274-6003-AB47-1C90-50C5172556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29156A-81A5-47C4-39C9-4BA646A208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B38B25-163B-015A-345B-CAF63DCCB8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EFABB-2F15-4C89-3E79-DD5B8C24C850}"/>
              </a:ext>
            </a:extLst>
          </p:cNvPr>
          <p:cNvSpPr>
            <a:spLocks noGrp="1"/>
          </p:cNvSpPr>
          <p:nvPr>
            <p:ph type="dt" sz="half" idx="10"/>
          </p:nvPr>
        </p:nvSpPr>
        <p:spPr/>
        <p:txBody>
          <a:bodyPr/>
          <a:lstStyle/>
          <a:p>
            <a:fld id="{326951E3-958F-4611-B170-D081BA0250F9}" type="datetimeFigureOut">
              <a:rPr lang="en-US" smtClean="0"/>
              <a:t>1/30/2023</a:t>
            </a:fld>
            <a:endParaRPr lang="en-US"/>
          </a:p>
        </p:txBody>
      </p:sp>
      <p:sp>
        <p:nvSpPr>
          <p:cNvPr id="8" name="Footer Placeholder 7">
            <a:extLst>
              <a:ext uri="{FF2B5EF4-FFF2-40B4-BE49-F238E27FC236}">
                <a16:creationId xmlns:a16="http://schemas.microsoft.com/office/drawing/2014/main" id="{D9E61267-93BD-91A5-EDA0-E9B12C3DA9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09E5FC-1A5B-A315-1479-157E61F63C25}"/>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067987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A343-289C-E9EB-2728-C789B80836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FE92FC-AD8B-227B-8D76-28E7E4D6835C}"/>
              </a:ext>
            </a:extLst>
          </p:cNvPr>
          <p:cNvSpPr>
            <a:spLocks noGrp="1"/>
          </p:cNvSpPr>
          <p:nvPr>
            <p:ph type="dt" sz="half" idx="10"/>
          </p:nvPr>
        </p:nvSpPr>
        <p:spPr/>
        <p:txBody>
          <a:bodyPr/>
          <a:lstStyle/>
          <a:p>
            <a:fld id="{326951E3-958F-4611-B170-D081BA0250F9}" type="datetimeFigureOut">
              <a:rPr lang="en-US" smtClean="0"/>
              <a:t>1/30/2023</a:t>
            </a:fld>
            <a:endParaRPr lang="en-US"/>
          </a:p>
        </p:txBody>
      </p:sp>
      <p:sp>
        <p:nvSpPr>
          <p:cNvPr id="4" name="Footer Placeholder 3">
            <a:extLst>
              <a:ext uri="{FF2B5EF4-FFF2-40B4-BE49-F238E27FC236}">
                <a16:creationId xmlns:a16="http://schemas.microsoft.com/office/drawing/2014/main" id="{283E3523-AC52-3414-2F22-6482F3719A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322D03-77B1-9FC7-7D99-E11D0C4CE036}"/>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82522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676402-6DBA-502E-E4A2-8F045B0175B3}"/>
              </a:ext>
            </a:extLst>
          </p:cNvPr>
          <p:cNvSpPr>
            <a:spLocks noGrp="1"/>
          </p:cNvSpPr>
          <p:nvPr>
            <p:ph type="dt" sz="half" idx="10"/>
          </p:nvPr>
        </p:nvSpPr>
        <p:spPr/>
        <p:txBody>
          <a:bodyPr/>
          <a:lstStyle/>
          <a:p>
            <a:fld id="{326951E3-958F-4611-B170-D081BA0250F9}" type="datetimeFigureOut">
              <a:rPr lang="en-US" smtClean="0"/>
              <a:t>1/30/2023</a:t>
            </a:fld>
            <a:endParaRPr lang="en-US"/>
          </a:p>
        </p:txBody>
      </p:sp>
      <p:sp>
        <p:nvSpPr>
          <p:cNvPr id="3" name="Footer Placeholder 2">
            <a:extLst>
              <a:ext uri="{FF2B5EF4-FFF2-40B4-BE49-F238E27FC236}">
                <a16:creationId xmlns:a16="http://schemas.microsoft.com/office/drawing/2014/main" id="{F0B34310-DBAC-52CE-422E-DBFA45C9A7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2A6E51-A422-A6C9-C4CF-B214E5254276}"/>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4066603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6610-D666-CB76-9241-A82AEFE716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F8C7F6-EC7F-8049-36B0-6ACBEF3D1B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80DA68-74E2-F482-33D0-CB5360512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88ED0F-FACB-FD9C-06A1-E2087F186A6D}"/>
              </a:ext>
            </a:extLst>
          </p:cNvPr>
          <p:cNvSpPr>
            <a:spLocks noGrp="1"/>
          </p:cNvSpPr>
          <p:nvPr>
            <p:ph type="dt" sz="half" idx="10"/>
          </p:nvPr>
        </p:nvSpPr>
        <p:spPr/>
        <p:txBody>
          <a:bodyPr/>
          <a:lstStyle/>
          <a:p>
            <a:fld id="{326951E3-958F-4611-B170-D081BA0250F9}" type="datetimeFigureOut">
              <a:rPr lang="en-US" smtClean="0"/>
              <a:t>1/30/2023</a:t>
            </a:fld>
            <a:endParaRPr lang="en-US"/>
          </a:p>
        </p:txBody>
      </p:sp>
      <p:sp>
        <p:nvSpPr>
          <p:cNvPr id="6" name="Footer Placeholder 5">
            <a:extLst>
              <a:ext uri="{FF2B5EF4-FFF2-40B4-BE49-F238E27FC236}">
                <a16:creationId xmlns:a16="http://schemas.microsoft.com/office/drawing/2014/main" id="{8BE5B2F9-E3DD-7101-4F1B-58A3738278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2FD178-2203-7E71-F87D-0389929DE2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94743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206E-172A-B9D4-30C7-8CC477B92C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5A0697-FF1E-62DF-748C-C11C9E3174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634B77-0DB1-6539-5E25-B64339F723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F13B34-7E2F-6879-773E-2EB1A860830D}"/>
              </a:ext>
            </a:extLst>
          </p:cNvPr>
          <p:cNvSpPr>
            <a:spLocks noGrp="1"/>
          </p:cNvSpPr>
          <p:nvPr>
            <p:ph type="dt" sz="half" idx="10"/>
          </p:nvPr>
        </p:nvSpPr>
        <p:spPr/>
        <p:txBody>
          <a:bodyPr/>
          <a:lstStyle/>
          <a:p>
            <a:fld id="{326951E3-958F-4611-B170-D081BA0250F9}" type="datetimeFigureOut">
              <a:rPr lang="en-US" smtClean="0"/>
              <a:t>1/30/2023</a:t>
            </a:fld>
            <a:endParaRPr lang="en-US"/>
          </a:p>
        </p:txBody>
      </p:sp>
      <p:sp>
        <p:nvSpPr>
          <p:cNvPr id="6" name="Footer Placeholder 5">
            <a:extLst>
              <a:ext uri="{FF2B5EF4-FFF2-40B4-BE49-F238E27FC236}">
                <a16:creationId xmlns:a16="http://schemas.microsoft.com/office/drawing/2014/main" id="{22F38C0C-A14F-C4E9-5F52-BF7D779E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2672C3-9749-0B28-EFBB-55C8BFF01165}"/>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600933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0D39F2-948D-F541-2F72-08CDEC810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26558F-9740-CB86-3A1E-D10E8D613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B8361-CF0E-1A64-5797-D3632E4EBC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951E3-958F-4611-B170-D081BA0250F9}" type="datetimeFigureOut">
              <a:rPr lang="en-US" smtClean="0"/>
              <a:pPr/>
              <a:t>1/30/2023</a:t>
            </a:fld>
            <a:endParaRPr lang="en-US" dirty="0"/>
          </a:p>
        </p:txBody>
      </p:sp>
      <p:sp>
        <p:nvSpPr>
          <p:cNvPr id="5" name="Footer Placeholder 4">
            <a:extLst>
              <a:ext uri="{FF2B5EF4-FFF2-40B4-BE49-F238E27FC236}">
                <a16:creationId xmlns:a16="http://schemas.microsoft.com/office/drawing/2014/main" id="{E91895DA-7E0E-8CF5-DC8A-D147D1F83F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C50F3FF-4F03-37A7-8B05-44B4BF283E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871EFB-7B9E-4E86-A89E-697E8EBB06F2}" type="slidenum">
              <a:rPr lang="en-US" smtClean="0"/>
              <a:pPr/>
              <a:t>‹#›</a:t>
            </a:fld>
            <a:endParaRPr lang="en-US" dirty="0"/>
          </a:p>
        </p:txBody>
      </p:sp>
    </p:spTree>
    <p:extLst>
      <p:ext uri="{BB962C8B-B14F-4D97-AF65-F5344CB8AC3E}">
        <p14:creationId xmlns:p14="http://schemas.microsoft.com/office/powerpoint/2010/main" val="114543865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quoteinspector.com/images/bitcoin/cryptocurrency-benjamins/"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bestcolleges.com/resources/ultimate-guide-internship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93D083-5E57-5F33-3958-5B3E2A31A180}"/>
              </a:ext>
            </a:extLst>
          </p:cNvPr>
          <p:cNvSpPr txBox="1"/>
          <p:nvPr/>
        </p:nvSpPr>
        <p:spPr>
          <a:xfrm>
            <a:off x="489882" y="1646031"/>
            <a:ext cx="4979254" cy="3779457"/>
          </a:xfrm>
          <a:prstGeom prst="rect">
            <a:avLst/>
          </a:prstGeom>
        </p:spPr>
        <p:txBody>
          <a:bodyPr vert="horz" lIns="91440" tIns="45720" rIns="91440" bIns="45720" rtlCol="0" anchor="b" anchorCtr="0">
            <a:normAutofit/>
          </a:bodyPr>
          <a:lstStyle/>
          <a:p>
            <a:pPr>
              <a:spcBef>
                <a:spcPct val="0"/>
              </a:spcBef>
              <a:spcAft>
                <a:spcPts val="600"/>
              </a:spcAft>
            </a:pPr>
            <a:r>
              <a:rPr lang="en-US" sz="4800" b="1" dirty="0">
                <a:solidFill>
                  <a:schemeClr val="tx2"/>
                </a:solidFill>
                <a:latin typeface="+mj-lt"/>
                <a:ea typeface="+mj-ea"/>
                <a:cs typeface="+mj-cs"/>
              </a:rPr>
              <a:t>Internship Experiences in Computer Science </a:t>
            </a:r>
          </a:p>
        </p:txBody>
      </p:sp>
      <p:pic>
        <p:nvPicPr>
          <p:cNvPr id="34" name="Picture 1" descr="Top view of wood desk with the plant, white keyboard, coffee in a white mug, notebook, and pen">
            <a:extLst>
              <a:ext uri="{FF2B5EF4-FFF2-40B4-BE49-F238E27FC236}">
                <a16:creationId xmlns:a16="http://schemas.microsoft.com/office/drawing/2014/main" id="{3476042B-65B3-106E-7655-2304743EFB20}"/>
              </a:ext>
            </a:extLst>
          </p:cNvPr>
          <p:cNvPicPr>
            <a:picLocks noChangeAspect="1"/>
          </p:cNvPicPr>
          <p:nvPr/>
        </p:nvPicPr>
        <p:blipFill rotWithShape="1">
          <a:blip r:embed="rId2"/>
          <a:srcRect l="13192" r="13223" b="-1"/>
          <a:stretch/>
        </p:blipFill>
        <p:spPr>
          <a:xfrm>
            <a:off x="6382872" y="729609"/>
            <a:ext cx="5319246" cy="4555920"/>
          </a:xfrm>
          <a:prstGeom prst="rect">
            <a:avLst/>
          </a:prstGeom>
        </p:spPr>
      </p:pic>
    </p:spTree>
    <p:extLst>
      <p:ext uri="{BB962C8B-B14F-4D97-AF65-F5344CB8AC3E}">
        <p14:creationId xmlns:p14="http://schemas.microsoft.com/office/powerpoint/2010/main" val="1769460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544AD20C-2EA7-8D2B-8939-0B57D2292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527" y="643467"/>
            <a:ext cx="3941529" cy="5571066"/>
          </a:xfrm>
          <a:prstGeom prst="rect">
            <a:avLst/>
          </a:prstGeom>
        </p:spPr>
      </p:pic>
      <p:pic>
        <p:nvPicPr>
          <p:cNvPr id="5" name="Content Placeholder 4" descr="Table&#10;&#10;Description automatically generated">
            <a:extLst>
              <a:ext uri="{FF2B5EF4-FFF2-40B4-BE49-F238E27FC236}">
                <a16:creationId xmlns:a16="http://schemas.microsoft.com/office/drawing/2014/main" id="{53E4CE81-BD1A-5298-AFB6-B00E3C3078BE}"/>
              </a:ext>
            </a:extLst>
          </p:cNvPr>
          <p:cNvPicPr>
            <a:picLocks noGrp="1" noChangeAspect="1"/>
          </p:cNvPicPr>
          <p:nvPr>
            <p:ph idx="1"/>
          </p:nvPr>
        </p:nvPicPr>
        <p:blipFill>
          <a:blip r:embed="rId3"/>
          <a:stretch>
            <a:fillRect/>
          </a:stretch>
        </p:blipFill>
        <p:spPr>
          <a:xfrm>
            <a:off x="6834440" y="643467"/>
            <a:ext cx="4136516" cy="5571066"/>
          </a:xfrm>
          <a:prstGeom prst="rect">
            <a:avLst/>
          </a:prstGeom>
        </p:spPr>
      </p:pic>
      <p:pic>
        <p:nvPicPr>
          <p:cNvPr id="13" name="Picture 12" descr="Shape&#10;&#10;Description automatically generated">
            <a:extLst>
              <a:ext uri="{FF2B5EF4-FFF2-40B4-BE49-F238E27FC236}">
                <a16:creationId xmlns:a16="http://schemas.microsoft.com/office/drawing/2014/main" id="{5CCA53CC-0A36-063E-07AF-5A7D6D5F7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0956" y="5305425"/>
            <a:ext cx="1038225" cy="1200150"/>
          </a:xfrm>
          <a:prstGeom prst="rect">
            <a:avLst/>
          </a:prstGeom>
        </p:spPr>
      </p:pic>
      <p:pic>
        <p:nvPicPr>
          <p:cNvPr id="17" name="Picture 16" descr="Icon&#10;&#10;Description automatically generated">
            <a:extLst>
              <a:ext uri="{FF2B5EF4-FFF2-40B4-BE49-F238E27FC236}">
                <a16:creationId xmlns:a16="http://schemas.microsoft.com/office/drawing/2014/main" id="{750A9BB5-75AC-36DA-D9D1-575633CF3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19" y="5273602"/>
            <a:ext cx="1038225" cy="1398660"/>
          </a:xfrm>
          <a:prstGeom prst="rect">
            <a:avLst/>
          </a:prstGeom>
        </p:spPr>
      </p:pic>
    </p:spTree>
    <p:extLst>
      <p:ext uri="{BB962C8B-B14F-4D97-AF65-F5344CB8AC3E}">
        <p14:creationId xmlns:p14="http://schemas.microsoft.com/office/powerpoint/2010/main" val="1521867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377D-0894-CC37-C052-3FD81517E3E5}"/>
              </a:ext>
            </a:extLst>
          </p:cNvPr>
          <p:cNvSpPr>
            <a:spLocks noGrp="1"/>
          </p:cNvSpPr>
          <p:nvPr>
            <p:ph type="title"/>
          </p:nvPr>
        </p:nvSpPr>
        <p:spPr>
          <a:xfrm>
            <a:off x="838200" y="66546"/>
            <a:ext cx="10515600" cy="987813"/>
          </a:xfrm>
        </p:spPr>
        <p:txBody>
          <a:bodyPr/>
          <a:lstStyle/>
          <a:p>
            <a:r>
              <a:rPr lang="en-US" dirty="0"/>
              <a:t>How to Get an Internship</a:t>
            </a:r>
          </a:p>
        </p:txBody>
      </p:sp>
      <p:sp>
        <p:nvSpPr>
          <p:cNvPr id="3" name="Content Placeholder 2">
            <a:extLst>
              <a:ext uri="{FF2B5EF4-FFF2-40B4-BE49-F238E27FC236}">
                <a16:creationId xmlns:a16="http://schemas.microsoft.com/office/drawing/2014/main" id="{4C85CC09-3B08-AE29-2424-DDD482E6FF59}"/>
              </a:ext>
            </a:extLst>
          </p:cNvPr>
          <p:cNvSpPr>
            <a:spLocks noGrp="1"/>
          </p:cNvSpPr>
          <p:nvPr>
            <p:ph idx="1"/>
          </p:nvPr>
        </p:nvSpPr>
        <p:spPr>
          <a:xfrm>
            <a:off x="838200" y="1181811"/>
            <a:ext cx="11198290" cy="5609643"/>
          </a:xfrm>
        </p:spPr>
        <p:txBody>
          <a:bodyPr>
            <a:normAutofit/>
          </a:bodyPr>
          <a:lstStyle/>
          <a:p>
            <a:pPr marL="0" indent="0">
              <a:buNone/>
            </a:pPr>
            <a:r>
              <a:rPr lang="en-US" b="1" dirty="0"/>
              <a:t>3. Write a Unique Cover Letter</a:t>
            </a:r>
          </a:p>
          <a:p>
            <a:r>
              <a:rPr lang="en-US" i="1" dirty="0">
                <a:solidFill>
                  <a:schemeClr val="accent1">
                    <a:lumMod val="75000"/>
                  </a:schemeClr>
                </a:solidFill>
              </a:rPr>
              <a:t>Make It Special</a:t>
            </a:r>
            <a:r>
              <a:rPr lang="en-US" dirty="0"/>
              <a:t>: For each application, write a special cover letter. A generic cover letter leaves a bad impression.</a:t>
            </a:r>
          </a:p>
          <a:p>
            <a:r>
              <a:rPr lang="en-US" i="1" dirty="0">
                <a:solidFill>
                  <a:schemeClr val="accent1">
                    <a:lumMod val="75000"/>
                  </a:schemeClr>
                </a:solidFill>
              </a:rPr>
              <a:t>Know Your Audience</a:t>
            </a:r>
            <a:r>
              <a:rPr lang="en-US" dirty="0"/>
              <a:t>: Recognize the general aesthetic and atmosphere of a potential employer and reflect that in each cover letter you write.</a:t>
            </a:r>
          </a:p>
          <a:p>
            <a:r>
              <a:rPr lang="en-US" i="1" dirty="0">
                <a:solidFill>
                  <a:srgbClr val="FF0000"/>
                </a:solidFill>
              </a:rPr>
              <a:t>Catch Their Eye</a:t>
            </a:r>
            <a:r>
              <a:rPr lang="en-US" dirty="0"/>
              <a:t>: The best cover letter highlights unique attributes, skills, and experiences that separate you from other candidates.</a:t>
            </a:r>
          </a:p>
          <a:p>
            <a:r>
              <a:rPr lang="en-US" i="1" dirty="0">
                <a:solidFill>
                  <a:schemeClr val="accent1">
                    <a:lumMod val="75000"/>
                  </a:schemeClr>
                </a:solidFill>
              </a:rPr>
              <a:t>Be Confident</a:t>
            </a:r>
            <a:r>
              <a:rPr lang="en-US" dirty="0"/>
              <a:t>: Emphasize qualities and abilities while saying clearly why and how a certain opportunity benefits both sides.</a:t>
            </a:r>
          </a:p>
          <a:p>
            <a:r>
              <a:rPr lang="en-US" i="1" dirty="0">
                <a:solidFill>
                  <a:schemeClr val="accent1">
                    <a:lumMod val="75000"/>
                  </a:schemeClr>
                </a:solidFill>
              </a:rPr>
              <a:t>Revise</a:t>
            </a:r>
            <a:r>
              <a:rPr lang="en-US" dirty="0"/>
              <a:t>: Revisions are a necessary step for any cover letter. Grammatical and spelling errors can reflect poorly on you.</a:t>
            </a:r>
          </a:p>
        </p:txBody>
      </p:sp>
    </p:spTree>
    <p:extLst>
      <p:ext uri="{BB962C8B-B14F-4D97-AF65-F5344CB8AC3E}">
        <p14:creationId xmlns:p14="http://schemas.microsoft.com/office/powerpoint/2010/main" val="1569669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377D-0894-CC37-C052-3FD81517E3E5}"/>
              </a:ext>
            </a:extLst>
          </p:cNvPr>
          <p:cNvSpPr>
            <a:spLocks noGrp="1"/>
          </p:cNvSpPr>
          <p:nvPr>
            <p:ph type="title"/>
          </p:nvPr>
        </p:nvSpPr>
        <p:spPr>
          <a:xfrm>
            <a:off x="838200" y="66546"/>
            <a:ext cx="10515600" cy="987813"/>
          </a:xfrm>
        </p:spPr>
        <p:txBody>
          <a:bodyPr/>
          <a:lstStyle/>
          <a:p>
            <a:r>
              <a:rPr lang="en-US" dirty="0"/>
              <a:t>How to Get an Internship</a:t>
            </a:r>
          </a:p>
        </p:txBody>
      </p:sp>
      <p:sp>
        <p:nvSpPr>
          <p:cNvPr id="3" name="Content Placeholder 2">
            <a:extLst>
              <a:ext uri="{FF2B5EF4-FFF2-40B4-BE49-F238E27FC236}">
                <a16:creationId xmlns:a16="http://schemas.microsoft.com/office/drawing/2014/main" id="{4C85CC09-3B08-AE29-2424-DDD482E6FF59}"/>
              </a:ext>
            </a:extLst>
          </p:cNvPr>
          <p:cNvSpPr>
            <a:spLocks noGrp="1"/>
          </p:cNvSpPr>
          <p:nvPr>
            <p:ph idx="1"/>
          </p:nvPr>
        </p:nvSpPr>
        <p:spPr>
          <a:xfrm>
            <a:off x="838200" y="1181811"/>
            <a:ext cx="11198290" cy="5609643"/>
          </a:xfrm>
        </p:spPr>
        <p:txBody>
          <a:bodyPr>
            <a:normAutofit lnSpcReduction="10000"/>
          </a:bodyPr>
          <a:lstStyle/>
          <a:p>
            <a:pPr marL="0" indent="0">
              <a:buNone/>
            </a:pPr>
            <a:r>
              <a:rPr lang="en-US" b="1" dirty="0"/>
              <a:t>4. Prepare for an Interview</a:t>
            </a:r>
          </a:p>
          <a:p>
            <a:r>
              <a:rPr lang="en-US" i="1" dirty="0">
                <a:solidFill>
                  <a:schemeClr val="accent1">
                    <a:lumMod val="75000"/>
                  </a:schemeClr>
                </a:solidFill>
              </a:rPr>
              <a:t>Arrive on Time</a:t>
            </a:r>
            <a:r>
              <a:rPr lang="en-US" dirty="0"/>
              <a:t>: Professional candidates who are eager for interviews rarely arrive late.</a:t>
            </a:r>
          </a:p>
          <a:p>
            <a:r>
              <a:rPr lang="en-US" i="1" dirty="0">
                <a:solidFill>
                  <a:schemeClr val="accent1">
                    <a:lumMod val="75000"/>
                  </a:schemeClr>
                </a:solidFill>
              </a:rPr>
              <a:t>Do Your Research</a:t>
            </a:r>
            <a:r>
              <a:rPr lang="en-US" dirty="0"/>
              <a:t>: Demonstrating knowledge about an organization, its history, and its services shows the level of care and dedication expected of interns.</a:t>
            </a:r>
          </a:p>
          <a:p>
            <a:r>
              <a:rPr lang="en-US" i="1" dirty="0">
                <a:solidFill>
                  <a:schemeClr val="accent1">
                    <a:lumMod val="75000"/>
                  </a:schemeClr>
                </a:solidFill>
              </a:rPr>
              <a:t>Be Professional</a:t>
            </a:r>
            <a:r>
              <a:rPr lang="en-US" dirty="0"/>
              <a:t>: Wear business-appropriate attire and communicate clearly and politely.</a:t>
            </a:r>
          </a:p>
          <a:p>
            <a:r>
              <a:rPr lang="en-US" i="1" dirty="0">
                <a:solidFill>
                  <a:schemeClr val="accent1">
                    <a:lumMod val="75000"/>
                  </a:schemeClr>
                </a:solidFill>
              </a:rPr>
              <a:t>Ask Questions</a:t>
            </a:r>
            <a:r>
              <a:rPr lang="en-US" dirty="0"/>
              <a:t>: Interviewers usually leave time at the end of an interview for questions. Prepare a few in advance so you don't come across uninterested in the role.</a:t>
            </a:r>
          </a:p>
          <a:p>
            <a:r>
              <a:rPr lang="en-US" i="1" dirty="0">
                <a:solidFill>
                  <a:schemeClr val="accent1">
                    <a:lumMod val="75000"/>
                  </a:schemeClr>
                </a:solidFill>
              </a:rPr>
              <a:t>Rehearse</a:t>
            </a:r>
            <a:r>
              <a:rPr lang="en-US" dirty="0"/>
              <a:t>: Practice is the best way to get over interview-related anxiety. Having enough preparation can increase your chances of success.</a:t>
            </a:r>
          </a:p>
        </p:txBody>
      </p:sp>
    </p:spTree>
    <p:extLst>
      <p:ext uri="{BB962C8B-B14F-4D97-AF65-F5344CB8AC3E}">
        <p14:creationId xmlns:p14="http://schemas.microsoft.com/office/powerpoint/2010/main" val="4132898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12610-0EBD-E732-83AA-55C4A340AD4D}"/>
              </a:ext>
            </a:extLst>
          </p:cNvPr>
          <p:cNvSpPr>
            <a:spLocks noGrp="1"/>
          </p:cNvSpPr>
          <p:nvPr>
            <p:ph type="title"/>
          </p:nvPr>
        </p:nvSpPr>
        <p:spPr/>
        <p:txBody>
          <a:bodyPr/>
          <a:lstStyle/>
          <a:p>
            <a:r>
              <a:rPr lang="en-US" dirty="0"/>
              <a:t>Types of Questions from HR</a:t>
            </a:r>
          </a:p>
        </p:txBody>
      </p:sp>
      <p:sp>
        <p:nvSpPr>
          <p:cNvPr id="3" name="Content Placeholder 2">
            <a:extLst>
              <a:ext uri="{FF2B5EF4-FFF2-40B4-BE49-F238E27FC236}">
                <a16:creationId xmlns:a16="http://schemas.microsoft.com/office/drawing/2014/main" id="{87690B80-2A18-B5B2-D5F6-DA8882C83778}"/>
              </a:ext>
            </a:extLst>
          </p:cNvPr>
          <p:cNvSpPr>
            <a:spLocks noGrp="1"/>
          </p:cNvSpPr>
          <p:nvPr>
            <p:ph idx="1"/>
          </p:nvPr>
        </p:nvSpPr>
        <p:spPr>
          <a:xfrm>
            <a:off x="838200" y="1825624"/>
            <a:ext cx="10515600" cy="4841875"/>
          </a:xfrm>
        </p:spPr>
        <p:txBody>
          <a:bodyPr/>
          <a:lstStyle/>
          <a:p>
            <a:pPr marL="514350" indent="-514350">
              <a:buFont typeface="+mj-lt"/>
              <a:buAutoNum type="arabicPeriod"/>
            </a:pPr>
            <a:r>
              <a:rPr lang="en-US" dirty="0"/>
              <a:t>Introduce yourself/ Describe Yourself in three-four Sentence.</a:t>
            </a:r>
          </a:p>
          <a:p>
            <a:pPr marL="514350" indent="-514350">
              <a:buFont typeface="+mj-lt"/>
              <a:buAutoNum type="arabicPeriod"/>
            </a:pPr>
            <a:r>
              <a:rPr lang="en-US" dirty="0"/>
              <a:t>What is your Greatest weakness and Greatest Strength?</a:t>
            </a:r>
          </a:p>
          <a:p>
            <a:pPr marL="514350" indent="-514350">
              <a:buFont typeface="+mj-lt"/>
              <a:buAutoNum type="arabicPeriod"/>
            </a:pPr>
            <a:r>
              <a:rPr lang="en-US" dirty="0"/>
              <a:t>Tell Me About a Time When...You Overcame an Obstacle</a:t>
            </a:r>
          </a:p>
          <a:p>
            <a:pPr marL="514350" indent="-514350">
              <a:buFont typeface="+mj-lt"/>
              <a:buAutoNum type="arabicPeriod"/>
            </a:pPr>
            <a:r>
              <a:rPr lang="en-US" dirty="0"/>
              <a:t>Tell Me About a Time When...You Experienced Conflict</a:t>
            </a:r>
          </a:p>
          <a:p>
            <a:pPr marL="514350" indent="-514350">
              <a:buFont typeface="+mj-lt"/>
              <a:buAutoNum type="arabicPeriod"/>
            </a:pPr>
            <a:r>
              <a:rPr lang="en-US" dirty="0"/>
              <a:t>Do You Work Well with Others?</a:t>
            </a:r>
          </a:p>
          <a:p>
            <a:pPr marL="514350" indent="-514350">
              <a:buFont typeface="+mj-lt"/>
              <a:buAutoNum type="arabicPeriod"/>
            </a:pPr>
            <a:r>
              <a:rPr lang="en-US" dirty="0"/>
              <a:t>How Would You Define Success?</a:t>
            </a:r>
          </a:p>
          <a:p>
            <a:pPr marL="514350" indent="-514350">
              <a:buFont typeface="+mj-lt"/>
              <a:buAutoNum type="arabicPeriod"/>
            </a:pPr>
            <a:r>
              <a:rPr lang="en-US" dirty="0"/>
              <a:t>What is Your Leadership Style?</a:t>
            </a:r>
          </a:p>
          <a:p>
            <a:pPr marL="514350" indent="-514350">
              <a:buFont typeface="+mj-lt"/>
              <a:buAutoNum type="arabicPeriod"/>
            </a:pPr>
            <a:r>
              <a:rPr lang="en-US" dirty="0"/>
              <a:t>What Kind of Work Environment Do You Like?</a:t>
            </a:r>
          </a:p>
          <a:p>
            <a:pPr marL="514350" indent="-514350">
              <a:buFont typeface="+mj-lt"/>
              <a:buAutoNum type="arabicPeriod"/>
            </a:pPr>
            <a:r>
              <a:rPr lang="en-US" b="1" dirty="0"/>
              <a:t>Why should we hire you?</a:t>
            </a:r>
          </a:p>
          <a:p>
            <a:pPr marL="514350" indent="-514350">
              <a:buFont typeface="+mj-lt"/>
              <a:buAutoNum type="arabicPeriod"/>
            </a:pPr>
            <a:endParaRPr lang="en-US" dirty="0"/>
          </a:p>
        </p:txBody>
      </p:sp>
    </p:spTree>
    <p:extLst>
      <p:ext uri="{BB962C8B-B14F-4D97-AF65-F5344CB8AC3E}">
        <p14:creationId xmlns:p14="http://schemas.microsoft.com/office/powerpoint/2010/main" val="1406908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12610-0EBD-E732-83AA-55C4A340AD4D}"/>
              </a:ext>
            </a:extLst>
          </p:cNvPr>
          <p:cNvSpPr>
            <a:spLocks noGrp="1"/>
          </p:cNvSpPr>
          <p:nvPr>
            <p:ph type="title"/>
          </p:nvPr>
        </p:nvSpPr>
        <p:spPr/>
        <p:txBody>
          <a:bodyPr/>
          <a:lstStyle/>
          <a:p>
            <a:r>
              <a:rPr lang="en-US" dirty="0"/>
              <a:t>Types of Questions from Technical Engineer</a:t>
            </a:r>
          </a:p>
        </p:txBody>
      </p:sp>
      <p:sp>
        <p:nvSpPr>
          <p:cNvPr id="3" name="Content Placeholder 2">
            <a:extLst>
              <a:ext uri="{FF2B5EF4-FFF2-40B4-BE49-F238E27FC236}">
                <a16:creationId xmlns:a16="http://schemas.microsoft.com/office/drawing/2014/main" id="{87690B80-2A18-B5B2-D5F6-DA8882C83778}"/>
              </a:ext>
            </a:extLst>
          </p:cNvPr>
          <p:cNvSpPr>
            <a:spLocks noGrp="1"/>
          </p:cNvSpPr>
          <p:nvPr>
            <p:ph idx="1"/>
          </p:nvPr>
        </p:nvSpPr>
        <p:spPr>
          <a:xfrm>
            <a:off x="838200" y="1825624"/>
            <a:ext cx="10515600" cy="4841875"/>
          </a:xfrm>
        </p:spPr>
        <p:txBody>
          <a:bodyPr>
            <a:normAutofit lnSpcReduction="10000"/>
          </a:bodyPr>
          <a:lstStyle/>
          <a:p>
            <a:pPr marL="514350" indent="-514350">
              <a:buFont typeface="+mj-lt"/>
              <a:buAutoNum type="arabicPeriod"/>
            </a:pPr>
            <a:r>
              <a:rPr lang="en-US" dirty="0"/>
              <a:t>Sessions/ Cookies</a:t>
            </a:r>
          </a:p>
          <a:p>
            <a:pPr marL="514350" indent="-514350">
              <a:buFont typeface="+mj-lt"/>
              <a:buAutoNum type="arabicPeriod"/>
            </a:pPr>
            <a:r>
              <a:rPr lang="en-US" dirty="0"/>
              <a:t>SQL</a:t>
            </a:r>
          </a:p>
          <a:p>
            <a:pPr marL="514350" indent="-514350">
              <a:buFont typeface="+mj-lt"/>
              <a:buAutoNum type="arabicPeriod"/>
            </a:pPr>
            <a:r>
              <a:rPr lang="en-US" dirty="0"/>
              <a:t>Data Structures</a:t>
            </a:r>
          </a:p>
          <a:p>
            <a:pPr marL="514350" indent="-514350">
              <a:buFont typeface="+mj-lt"/>
              <a:buAutoNum type="arabicPeriod"/>
            </a:pPr>
            <a:r>
              <a:rPr lang="en-US" dirty="0"/>
              <a:t>Operating Systems</a:t>
            </a:r>
          </a:p>
          <a:p>
            <a:pPr marL="514350" indent="-514350">
              <a:buFont typeface="+mj-lt"/>
              <a:buAutoNum type="arabicPeriod"/>
            </a:pPr>
            <a:r>
              <a:rPr lang="en-US" dirty="0"/>
              <a:t>Algorithms </a:t>
            </a:r>
          </a:p>
          <a:p>
            <a:pPr marL="514350" indent="-514350">
              <a:buFont typeface="+mj-lt"/>
              <a:buAutoNum type="arabicPeriod"/>
            </a:pPr>
            <a:r>
              <a:rPr lang="en-US" dirty="0"/>
              <a:t>OOPs Concepts (abstraction, encapsulation, inheritance and polymorphism)</a:t>
            </a:r>
          </a:p>
          <a:p>
            <a:pPr marL="514350" indent="-514350">
              <a:buFont typeface="+mj-lt"/>
              <a:buAutoNum type="arabicPeriod"/>
            </a:pPr>
            <a:r>
              <a:rPr lang="en-US" dirty="0"/>
              <a:t>Your Projects and the </a:t>
            </a:r>
            <a:r>
              <a:rPr lang="en-US" b="1" dirty="0"/>
              <a:t>frameworks</a:t>
            </a:r>
            <a:r>
              <a:rPr lang="en-US" dirty="0"/>
              <a:t> and </a:t>
            </a:r>
            <a:r>
              <a:rPr lang="en-US" b="1" dirty="0"/>
              <a:t>methods</a:t>
            </a:r>
            <a:r>
              <a:rPr lang="en-US" dirty="0"/>
              <a:t> you’ve used!</a:t>
            </a:r>
          </a:p>
          <a:p>
            <a:pPr marL="514350" indent="-514350">
              <a:buFont typeface="+mj-lt"/>
              <a:buAutoNum type="arabicPeriod"/>
            </a:pPr>
            <a:endParaRPr lang="en-US" dirty="0"/>
          </a:p>
          <a:p>
            <a:pPr marL="0" indent="0" algn="ctr">
              <a:buNone/>
            </a:pPr>
            <a:r>
              <a:rPr lang="en-US" b="1" dirty="0"/>
              <a:t>You have to code!!</a:t>
            </a:r>
          </a:p>
          <a:p>
            <a:pPr marL="514350" indent="-514350">
              <a:buFont typeface="+mj-lt"/>
              <a:buAutoNum type="arabicPeriod"/>
            </a:pPr>
            <a:endParaRPr lang="en-US" dirty="0"/>
          </a:p>
        </p:txBody>
      </p:sp>
    </p:spTree>
    <p:extLst>
      <p:ext uri="{BB962C8B-B14F-4D97-AF65-F5344CB8AC3E}">
        <p14:creationId xmlns:p14="http://schemas.microsoft.com/office/powerpoint/2010/main" val="2615963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alphaModFix amt="87000"/>
          </a:blip>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50264B-68CB-20AC-DB90-E60F5CD98128}"/>
              </a:ext>
            </a:extLst>
          </p:cNvPr>
          <p:cNvSpPr>
            <a:spLocks noGrp="1"/>
          </p:cNvSpPr>
          <p:nvPr>
            <p:ph type="title"/>
          </p:nvPr>
        </p:nvSpPr>
        <p:spPr>
          <a:xfrm>
            <a:off x="466722" y="586855"/>
            <a:ext cx="3201366" cy="3387497"/>
          </a:xfrm>
        </p:spPr>
        <p:txBody>
          <a:bodyPr anchor="b">
            <a:normAutofit/>
          </a:bodyPr>
          <a:lstStyle/>
          <a:p>
            <a:pPr algn="r"/>
            <a:r>
              <a:rPr lang="en-US" sz="4000" b="1" dirty="0">
                <a:solidFill>
                  <a:schemeClr val="bg1"/>
                </a:solidFill>
              </a:rPr>
              <a:t>Benefits of Internships</a:t>
            </a:r>
            <a:endParaRPr lang="en-US" sz="4000" dirty="0">
              <a:solidFill>
                <a:schemeClr val="bg1"/>
              </a:solidFill>
            </a:endParaRPr>
          </a:p>
        </p:txBody>
      </p:sp>
      <p:sp>
        <p:nvSpPr>
          <p:cNvPr id="15" name="Content Placeholder 14">
            <a:extLst>
              <a:ext uri="{FF2B5EF4-FFF2-40B4-BE49-F238E27FC236}">
                <a16:creationId xmlns:a16="http://schemas.microsoft.com/office/drawing/2014/main" id="{EECC64A4-7B8C-CB8D-3609-AE0D6503A947}"/>
              </a:ext>
            </a:extLst>
          </p:cNvPr>
          <p:cNvSpPr>
            <a:spLocks noGrp="1"/>
          </p:cNvSpPr>
          <p:nvPr>
            <p:ph idx="1"/>
          </p:nvPr>
        </p:nvSpPr>
        <p:spPr>
          <a:xfrm>
            <a:off x="7337431" y="1682750"/>
            <a:ext cx="4037839" cy="4351338"/>
          </a:xfrm>
        </p:spPr>
        <p:txBody>
          <a:bodyPr/>
          <a:lstStyle/>
          <a:p>
            <a:r>
              <a:rPr lang="en-US" sz="2400" dirty="0">
                <a:solidFill>
                  <a:schemeClr val="tx1">
                    <a:lumMod val="85000"/>
                    <a:lumOff val="15000"/>
                  </a:schemeClr>
                </a:solidFill>
              </a:rPr>
              <a:t>You'll Gain Industry Experience</a:t>
            </a:r>
          </a:p>
          <a:p>
            <a:r>
              <a:rPr lang="en-US" sz="2400" dirty="0">
                <a:solidFill>
                  <a:schemeClr val="accent1">
                    <a:lumMod val="50000"/>
                  </a:schemeClr>
                </a:solidFill>
              </a:rPr>
              <a:t>You Can Test Out a Career Path</a:t>
            </a:r>
          </a:p>
          <a:p>
            <a:r>
              <a:rPr lang="en-US" sz="2400" dirty="0">
                <a:solidFill>
                  <a:schemeClr val="tx1">
                    <a:lumMod val="85000"/>
                    <a:lumOff val="15000"/>
                  </a:schemeClr>
                </a:solidFill>
              </a:rPr>
              <a:t>You'll Develop and Refine Critical Skills</a:t>
            </a:r>
          </a:p>
          <a:p>
            <a:r>
              <a:rPr lang="en-US" sz="2400" dirty="0">
                <a:solidFill>
                  <a:schemeClr val="accent1">
                    <a:lumMod val="50000"/>
                  </a:schemeClr>
                </a:solidFill>
              </a:rPr>
              <a:t>You Can Expand Your Professional Network</a:t>
            </a:r>
          </a:p>
          <a:p>
            <a:r>
              <a:rPr lang="en-US" sz="2400" dirty="0">
                <a:solidFill>
                  <a:schemeClr val="tx1">
                    <a:lumMod val="85000"/>
                    <a:lumOff val="15000"/>
                  </a:schemeClr>
                </a:solidFill>
              </a:rPr>
              <a:t>You May Secure a Job</a:t>
            </a:r>
          </a:p>
          <a:p>
            <a:endParaRPr lang="en-US" dirty="0"/>
          </a:p>
        </p:txBody>
      </p:sp>
    </p:spTree>
    <p:extLst>
      <p:ext uri="{BB962C8B-B14F-4D97-AF65-F5344CB8AC3E}">
        <p14:creationId xmlns:p14="http://schemas.microsoft.com/office/powerpoint/2010/main" val="3403609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5">
            <a:extLst>
              <a:ext uri="{FF2B5EF4-FFF2-40B4-BE49-F238E27FC236}">
                <a16:creationId xmlns:a16="http://schemas.microsoft.com/office/drawing/2014/main" id="{7A976E23-29EC-4E20-9EF6-B7CC4A821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7">
            <a:extLst>
              <a:ext uri="{FF2B5EF4-FFF2-40B4-BE49-F238E27FC236}">
                <a16:creationId xmlns:a16="http://schemas.microsoft.com/office/drawing/2014/main" id="{DF5FCEC6-E657-46F1-925F-13ED19212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19">
            <a:extLst>
              <a:ext uri="{FF2B5EF4-FFF2-40B4-BE49-F238E27FC236}">
                <a16:creationId xmlns:a16="http://schemas.microsoft.com/office/drawing/2014/main" id="{7FED0D69-E6B9-492B-BD5A-1240229A7B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856390" y="850149"/>
            <a:ext cx="304800" cy="429768"/>
            <a:chOff x="215328" y="-46937"/>
            <a:chExt cx="304800" cy="2773841"/>
          </a:xfrm>
        </p:grpSpPr>
        <p:cxnSp>
          <p:nvCxnSpPr>
            <p:cNvPr id="41" name="Straight Connector 20">
              <a:extLst>
                <a:ext uri="{FF2B5EF4-FFF2-40B4-BE49-F238E27FC236}">
                  <a16:creationId xmlns:a16="http://schemas.microsoft.com/office/drawing/2014/main" id="{927C24B3-51A8-498B-8982-0674499F22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21">
              <a:extLst>
                <a:ext uri="{FF2B5EF4-FFF2-40B4-BE49-F238E27FC236}">
                  <a16:creationId xmlns:a16="http://schemas.microsoft.com/office/drawing/2014/main" id="{901891B9-DBE9-4307-95A8-8DC5F7F2C9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DA2285-475D-4EAF-9A41-103CC1E264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A1D1C0-1FF7-42FB-8276-2CC96FA6A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870F3451-3745-4623-BFBF-15E642F429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7" name="Oval 26">
              <a:extLst>
                <a:ext uri="{FF2B5EF4-FFF2-40B4-BE49-F238E27FC236}">
                  <a16:creationId xmlns:a16="http://schemas.microsoft.com/office/drawing/2014/main" id="{CAC4BDD2-181B-42A5-A5ED-A95160C22F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CC06F8D-A43F-4E09-B0E0-E69A5B6A15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EE99244-EA95-4715-A9ED-61E7F4DC04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23A2131-3259-4952-9260-68D0047EB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9951D71A-6FC1-4F7F-A9A7-2BDEBD97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155F16A-8D27-4715-A0CE-289DC19794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0238A8-255E-28ED-BBC6-8912C7EB6665}"/>
              </a:ext>
            </a:extLst>
          </p:cNvPr>
          <p:cNvSpPr>
            <a:spLocks noGrp="1"/>
          </p:cNvSpPr>
          <p:nvPr>
            <p:ph type="title"/>
          </p:nvPr>
        </p:nvSpPr>
        <p:spPr>
          <a:xfrm>
            <a:off x="630936" y="630935"/>
            <a:ext cx="5867716" cy="3050025"/>
          </a:xfrm>
          <a:noFill/>
        </p:spPr>
        <p:txBody>
          <a:bodyPr anchor="b">
            <a:normAutofit/>
          </a:bodyPr>
          <a:lstStyle/>
          <a:p>
            <a:r>
              <a:rPr lang="en-US" sz="4800" b="1" dirty="0">
                <a:solidFill>
                  <a:schemeClr val="bg1"/>
                </a:solidFill>
              </a:rPr>
              <a:t>Knowledge &amp; Skills</a:t>
            </a:r>
          </a:p>
        </p:txBody>
      </p:sp>
      <p:sp>
        <p:nvSpPr>
          <p:cNvPr id="34" name="Rectangle 33">
            <a:extLst>
              <a:ext uri="{FF2B5EF4-FFF2-40B4-BE49-F238E27FC236}">
                <a16:creationId xmlns:a16="http://schemas.microsoft.com/office/drawing/2014/main" id="{FF0BDB76-BCEC-498E-BA26-C763CD9FA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DD8DF5DF-A251-4BC2-8965-4EDDD01FC5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7" name="Straight Connector 36">
              <a:extLst>
                <a:ext uri="{FF2B5EF4-FFF2-40B4-BE49-F238E27FC236}">
                  <a16:creationId xmlns:a16="http://schemas.microsoft.com/office/drawing/2014/main" id="{8930D52D-708D-43A1-B073-469EFDB020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82491CB-6849-43BB-926B-D979A3DB09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1251642-9512-4A11-9670-BD1C3A9981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D277633-FF55-420D-87BC-0CB11FD6D06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1452CEF2-C9EC-4C15-99E4-C781AB08A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600459E6-26A3-4EAC-A34C-D0792D88CC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5" name="Straight Connector 44">
              <a:extLst>
                <a:ext uri="{FF2B5EF4-FFF2-40B4-BE49-F238E27FC236}">
                  <a16:creationId xmlns:a16="http://schemas.microsoft.com/office/drawing/2014/main" id="{1264D5E9-C8D4-444A-8B1B-C11FB47CBA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D99233-66AB-4E60-AF8A-A3259E6A4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4E8492A-EE2A-4BE3-A4B2-2BCE77DA40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222A220-AA24-4E60-83D6-D32FEB34D8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Computer script on a screen">
            <a:extLst>
              <a:ext uri="{FF2B5EF4-FFF2-40B4-BE49-F238E27FC236}">
                <a16:creationId xmlns:a16="http://schemas.microsoft.com/office/drawing/2014/main" id="{1001DE43-05A5-FE54-2BBD-560A6157E09D}"/>
              </a:ext>
            </a:extLst>
          </p:cNvPr>
          <p:cNvPicPr>
            <a:picLocks noChangeAspect="1"/>
          </p:cNvPicPr>
          <p:nvPr/>
        </p:nvPicPr>
        <p:blipFill rotWithShape="1">
          <a:blip r:embed="rId2"/>
          <a:srcRect l="2183" r="42609" b="1"/>
          <a:stretch/>
        </p:blipFill>
        <p:spPr>
          <a:xfrm>
            <a:off x="7380816" y="965201"/>
            <a:ext cx="4492357" cy="5431517"/>
          </a:xfrm>
          <a:prstGeom prst="rect">
            <a:avLst/>
          </a:prstGeom>
        </p:spPr>
      </p:pic>
      <p:graphicFrame>
        <p:nvGraphicFramePr>
          <p:cNvPr id="11" name="Content Placeholder 2">
            <a:extLst>
              <a:ext uri="{FF2B5EF4-FFF2-40B4-BE49-F238E27FC236}">
                <a16:creationId xmlns:a16="http://schemas.microsoft.com/office/drawing/2014/main" id="{E7FDE002-911A-2C62-784A-733A165876EE}"/>
              </a:ext>
            </a:extLst>
          </p:cNvPr>
          <p:cNvGraphicFramePr>
            <a:graphicFrameLocks noGrp="1"/>
          </p:cNvGraphicFramePr>
          <p:nvPr>
            <p:ph idx="1"/>
            <p:extLst>
              <p:ext uri="{D42A27DB-BD31-4B8C-83A1-F6EECF244321}">
                <p14:modId xmlns:p14="http://schemas.microsoft.com/office/powerpoint/2010/main" val="172995218"/>
              </p:ext>
            </p:extLst>
          </p:nvPr>
        </p:nvGraphicFramePr>
        <p:xfrm>
          <a:off x="630936" y="3952890"/>
          <a:ext cx="5867720" cy="2181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6167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38A8-255E-28ED-BBC6-8912C7EB6665}"/>
              </a:ext>
            </a:extLst>
          </p:cNvPr>
          <p:cNvSpPr>
            <a:spLocks noGrp="1"/>
          </p:cNvSpPr>
          <p:nvPr>
            <p:ph type="title"/>
          </p:nvPr>
        </p:nvSpPr>
        <p:spPr>
          <a:xfrm>
            <a:off x="4965430" y="629268"/>
            <a:ext cx="6586491" cy="1286160"/>
          </a:xfrm>
        </p:spPr>
        <p:txBody>
          <a:bodyPr anchor="b">
            <a:normAutofit/>
          </a:bodyPr>
          <a:lstStyle/>
          <a:p>
            <a:r>
              <a:rPr lang="en-US" b="1"/>
              <a:t>Technologies</a:t>
            </a:r>
          </a:p>
        </p:txBody>
      </p:sp>
      <p:sp>
        <p:nvSpPr>
          <p:cNvPr id="3" name="Content Placeholder 2">
            <a:extLst>
              <a:ext uri="{FF2B5EF4-FFF2-40B4-BE49-F238E27FC236}">
                <a16:creationId xmlns:a16="http://schemas.microsoft.com/office/drawing/2014/main" id="{664246C1-AEB8-D6F0-ED08-C4EFBAE2006A}"/>
              </a:ext>
            </a:extLst>
          </p:cNvPr>
          <p:cNvSpPr>
            <a:spLocks noGrp="1"/>
          </p:cNvSpPr>
          <p:nvPr>
            <p:ph idx="1"/>
          </p:nvPr>
        </p:nvSpPr>
        <p:spPr>
          <a:xfrm>
            <a:off x="4965431" y="2438400"/>
            <a:ext cx="6586489" cy="3785419"/>
          </a:xfrm>
        </p:spPr>
        <p:txBody>
          <a:bodyPr>
            <a:normAutofit/>
          </a:bodyPr>
          <a:lstStyle/>
          <a:p>
            <a:pPr marL="0" indent="0">
              <a:buNone/>
            </a:pPr>
            <a:r>
              <a:rPr lang="en-US" sz="2000" b="1" dirty="0"/>
              <a:t>Trending Technologies in 2023</a:t>
            </a:r>
          </a:p>
          <a:p>
            <a:pPr marL="0" indent="0">
              <a:buNone/>
            </a:pPr>
            <a:endParaRPr lang="en-US" sz="2000" dirty="0"/>
          </a:p>
          <a:p>
            <a:r>
              <a:rPr lang="en-US" sz="2000" dirty="0"/>
              <a:t>Artificial Intelligence and Machine Learning</a:t>
            </a:r>
          </a:p>
          <a:p>
            <a:r>
              <a:rPr lang="en-US" sz="2000" dirty="0"/>
              <a:t>Data Science</a:t>
            </a:r>
          </a:p>
          <a:p>
            <a:r>
              <a:rPr lang="en-US" sz="2000" dirty="0"/>
              <a:t>Full Stack Development</a:t>
            </a:r>
          </a:p>
          <a:p>
            <a:r>
              <a:rPr lang="en-US" sz="2000" dirty="0"/>
              <a:t>Virtual Reality and Augmented Reality</a:t>
            </a:r>
          </a:p>
          <a:p>
            <a:r>
              <a:rPr lang="en-US" sz="2000" dirty="0"/>
              <a:t>Blockchain</a:t>
            </a:r>
          </a:p>
          <a:p>
            <a:r>
              <a:rPr lang="en-US" sz="2000" dirty="0"/>
              <a:t>Cyber Security</a:t>
            </a:r>
          </a:p>
          <a:p>
            <a:pPr marL="0" indent="0">
              <a:buNone/>
            </a:pPr>
            <a:endParaRPr lang="en-US" sz="2000" dirty="0"/>
          </a:p>
        </p:txBody>
      </p:sp>
      <p:pic>
        <p:nvPicPr>
          <p:cNvPr id="22" name="Picture 21" descr="Blue blocks and networks technology background">
            <a:extLst>
              <a:ext uri="{FF2B5EF4-FFF2-40B4-BE49-F238E27FC236}">
                <a16:creationId xmlns:a16="http://schemas.microsoft.com/office/drawing/2014/main" id="{24A0B63E-BE5F-E18E-F492-DA74B6A6CD7B}"/>
              </a:ext>
            </a:extLst>
          </p:cNvPr>
          <p:cNvPicPr>
            <a:picLocks noChangeAspect="1"/>
          </p:cNvPicPr>
          <p:nvPr/>
        </p:nvPicPr>
        <p:blipFill rotWithShape="1">
          <a:blip r:embed="rId2"/>
          <a:srcRect l="15534" r="46445" b="-446"/>
          <a:stretch/>
        </p:blipFill>
        <p:spPr>
          <a:xfrm>
            <a:off x="20" y="10"/>
            <a:ext cx="4635571" cy="6857990"/>
          </a:xfrm>
          <a:prstGeom prst="rect">
            <a:avLst/>
          </a:prstGeom>
          <a:effectLst/>
        </p:spPr>
      </p:pic>
      <p:cxnSp>
        <p:nvCxnSpPr>
          <p:cNvPr id="26" name="Straight Connector 2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0DCF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019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831B4-5525-7E14-94E8-CB5B4E5C0456}"/>
              </a:ext>
            </a:extLst>
          </p:cNvPr>
          <p:cNvSpPr>
            <a:spLocks noGrp="1"/>
          </p:cNvSpPr>
          <p:nvPr>
            <p:ph type="title"/>
          </p:nvPr>
        </p:nvSpPr>
        <p:spPr>
          <a:xfrm>
            <a:off x="4965430" y="629268"/>
            <a:ext cx="6586491" cy="1286160"/>
          </a:xfrm>
        </p:spPr>
        <p:txBody>
          <a:bodyPr anchor="b">
            <a:normAutofit/>
          </a:bodyPr>
          <a:lstStyle/>
          <a:p>
            <a:r>
              <a:rPr lang="en-US"/>
              <a:t>Tools and Software's</a:t>
            </a:r>
          </a:p>
        </p:txBody>
      </p:sp>
      <p:sp>
        <p:nvSpPr>
          <p:cNvPr id="3" name="Content Placeholder 2">
            <a:extLst>
              <a:ext uri="{FF2B5EF4-FFF2-40B4-BE49-F238E27FC236}">
                <a16:creationId xmlns:a16="http://schemas.microsoft.com/office/drawing/2014/main" id="{590721EB-E54B-5736-BC72-A79ECC75CAB2}"/>
              </a:ext>
            </a:extLst>
          </p:cNvPr>
          <p:cNvSpPr>
            <a:spLocks noGrp="1"/>
          </p:cNvSpPr>
          <p:nvPr>
            <p:ph idx="1"/>
          </p:nvPr>
        </p:nvSpPr>
        <p:spPr>
          <a:xfrm>
            <a:off x="4965431" y="2438400"/>
            <a:ext cx="6586489" cy="3785419"/>
          </a:xfrm>
        </p:spPr>
        <p:txBody>
          <a:bodyPr>
            <a:normAutofit/>
          </a:bodyPr>
          <a:lstStyle/>
          <a:p>
            <a:r>
              <a:rPr lang="en-US" dirty="0"/>
              <a:t>Everyone needs to know a few specific tools and programs in order to adapt and code more effectively.</a:t>
            </a:r>
          </a:p>
          <a:p>
            <a:r>
              <a:rPr lang="en-US" dirty="0"/>
              <a:t>We will look at a few of the tools and software that are used by various technologies, and which can be good to understand and utilize for a project to highlight your work on resumes.</a:t>
            </a:r>
          </a:p>
          <a:p>
            <a:pPr marL="0" indent="0">
              <a:buNone/>
            </a:pPr>
            <a:endParaRPr lang="en-US" sz="2000" dirty="0"/>
          </a:p>
        </p:txBody>
      </p:sp>
      <p:pic>
        <p:nvPicPr>
          <p:cNvPr id="5" name="Picture 4" descr="Topview of mint green workspace with laptop, coffee, notebook, pen, glasses, and mouse">
            <a:extLst>
              <a:ext uri="{FF2B5EF4-FFF2-40B4-BE49-F238E27FC236}">
                <a16:creationId xmlns:a16="http://schemas.microsoft.com/office/drawing/2014/main" id="{26E0F916-6F2C-C8A0-93E5-3F341F6E3E04}"/>
              </a:ext>
            </a:extLst>
          </p:cNvPr>
          <p:cNvPicPr>
            <a:picLocks noChangeAspect="1"/>
          </p:cNvPicPr>
          <p:nvPr/>
        </p:nvPicPr>
        <p:blipFill rotWithShape="1">
          <a:blip r:embed="rId2"/>
          <a:srcRect r="54881" b="-1"/>
          <a:stretch/>
        </p:blipFill>
        <p:spPr>
          <a:xfrm>
            <a:off x="20" y="10"/>
            <a:ext cx="4635571" cy="6857990"/>
          </a:xfrm>
          <a:prstGeom prst="rect">
            <a:avLst/>
          </a:prstGeom>
          <a:effectLst/>
        </p:spPr>
      </p:pic>
      <p:cxnSp>
        <p:nvCxnSpPr>
          <p:cNvPr id="31"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667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183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DF290-BE85-B80A-FB9C-F77C90BB26DB}"/>
              </a:ext>
            </a:extLst>
          </p:cNvPr>
          <p:cNvSpPr>
            <a:spLocks noGrp="1"/>
          </p:cNvSpPr>
          <p:nvPr>
            <p:ph type="title"/>
          </p:nvPr>
        </p:nvSpPr>
        <p:spPr/>
        <p:txBody>
          <a:bodyPr/>
          <a:lstStyle/>
          <a:p>
            <a:r>
              <a:rPr lang="en-US" sz="4400" dirty="0"/>
              <a:t>Tools and Software's</a:t>
            </a:r>
            <a:endParaRPr lang="en-US" dirty="0"/>
          </a:p>
        </p:txBody>
      </p:sp>
      <p:sp>
        <p:nvSpPr>
          <p:cNvPr id="3" name="Content Placeholder 2">
            <a:extLst>
              <a:ext uri="{FF2B5EF4-FFF2-40B4-BE49-F238E27FC236}">
                <a16:creationId xmlns:a16="http://schemas.microsoft.com/office/drawing/2014/main" id="{B433EC5B-A3EE-EEF0-7A91-0A49C92E4A34}"/>
              </a:ext>
            </a:extLst>
          </p:cNvPr>
          <p:cNvSpPr>
            <a:spLocks noGrp="1"/>
          </p:cNvSpPr>
          <p:nvPr>
            <p:ph idx="1"/>
          </p:nvPr>
        </p:nvSpPr>
        <p:spPr>
          <a:xfrm>
            <a:off x="838200" y="1806964"/>
            <a:ext cx="10515600" cy="4351338"/>
          </a:xfrm>
        </p:spPr>
        <p:txBody>
          <a:bodyPr>
            <a:normAutofit/>
          </a:bodyPr>
          <a:lstStyle/>
          <a:p>
            <a:pPr marL="0" indent="0">
              <a:buNone/>
            </a:pPr>
            <a:r>
              <a:rPr lang="en-US" b="1" dirty="0"/>
              <a:t>Artificial Intelligence and Machine Learning</a:t>
            </a:r>
          </a:p>
          <a:p>
            <a:r>
              <a:rPr lang="en-US" dirty="0"/>
              <a:t>Scikit Learn</a:t>
            </a:r>
          </a:p>
          <a:p>
            <a:r>
              <a:rPr lang="en-US" dirty="0"/>
              <a:t>TensorFlow</a:t>
            </a:r>
          </a:p>
          <a:p>
            <a:r>
              <a:rPr lang="en-US" dirty="0"/>
              <a:t>PyTorch</a:t>
            </a:r>
          </a:p>
          <a:p>
            <a:r>
              <a:rPr lang="en-US" dirty="0"/>
              <a:t>Weka</a:t>
            </a:r>
          </a:p>
          <a:p>
            <a:r>
              <a:rPr lang="en-US" dirty="0"/>
              <a:t>KNIME</a:t>
            </a:r>
          </a:p>
          <a:p>
            <a:r>
              <a:rPr lang="en-US" dirty="0"/>
              <a:t>Apache Mahout</a:t>
            </a:r>
          </a:p>
          <a:p>
            <a:r>
              <a:rPr lang="en-US" dirty="0"/>
              <a:t>Keras</a:t>
            </a:r>
          </a:p>
        </p:txBody>
      </p:sp>
      <p:pic>
        <p:nvPicPr>
          <p:cNvPr id="5" name="Picture 4" descr="Diagram&#10;&#10;Description automatically generated">
            <a:extLst>
              <a:ext uri="{FF2B5EF4-FFF2-40B4-BE49-F238E27FC236}">
                <a16:creationId xmlns:a16="http://schemas.microsoft.com/office/drawing/2014/main" id="{4B0D7475-F250-593B-7B32-F5400F35A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0576" y="2738437"/>
            <a:ext cx="2619375" cy="1743075"/>
          </a:xfrm>
          <a:prstGeom prst="rect">
            <a:avLst/>
          </a:prstGeom>
        </p:spPr>
      </p:pic>
      <p:pic>
        <p:nvPicPr>
          <p:cNvPr id="7" name="Picture 6" descr="Logo, company name">
            <a:extLst>
              <a:ext uri="{FF2B5EF4-FFF2-40B4-BE49-F238E27FC236}">
                <a16:creationId xmlns:a16="http://schemas.microsoft.com/office/drawing/2014/main" id="{AB4DEAE9-D697-764B-5FF5-A27B2B9E0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4850" y="4760103"/>
            <a:ext cx="3028950" cy="1514475"/>
          </a:xfrm>
          <a:prstGeom prst="rect">
            <a:avLst/>
          </a:prstGeom>
        </p:spPr>
      </p:pic>
      <p:pic>
        <p:nvPicPr>
          <p:cNvPr id="9" name="Picture 8" descr="Circle">
            <a:extLst>
              <a:ext uri="{FF2B5EF4-FFF2-40B4-BE49-F238E27FC236}">
                <a16:creationId xmlns:a16="http://schemas.microsoft.com/office/drawing/2014/main" id="{0DBBC9FD-1AF3-7547-023A-855EC7495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6275" y="1857375"/>
            <a:ext cx="2914650" cy="1571625"/>
          </a:xfrm>
          <a:prstGeom prst="rect">
            <a:avLst/>
          </a:prstGeom>
        </p:spPr>
      </p:pic>
      <p:pic>
        <p:nvPicPr>
          <p:cNvPr id="11" name="Picture 10" descr="Logo, company name&#10;&#10;Description automatically generated">
            <a:extLst>
              <a:ext uri="{FF2B5EF4-FFF2-40B4-BE49-F238E27FC236}">
                <a16:creationId xmlns:a16="http://schemas.microsoft.com/office/drawing/2014/main" id="{3D7C7BDD-1EDF-FDF9-06EF-BE7D0EA5C2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6713" y="5184385"/>
            <a:ext cx="3238500" cy="1409700"/>
          </a:xfrm>
          <a:prstGeom prst="rect">
            <a:avLst/>
          </a:prstGeom>
        </p:spPr>
      </p:pic>
    </p:spTree>
    <p:extLst>
      <p:ext uri="{BB962C8B-B14F-4D97-AF65-F5344CB8AC3E}">
        <p14:creationId xmlns:p14="http://schemas.microsoft.com/office/powerpoint/2010/main" val="1830112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3132-1E57-EB50-6468-AA4A7794E9E5}"/>
              </a:ext>
            </a:extLst>
          </p:cNvPr>
          <p:cNvSpPr>
            <a:spLocks noGrp="1"/>
          </p:cNvSpPr>
          <p:nvPr>
            <p:ph type="title"/>
          </p:nvPr>
        </p:nvSpPr>
        <p:spPr>
          <a:xfrm>
            <a:off x="1104478" y="675189"/>
            <a:ext cx="7474172" cy="1325563"/>
          </a:xfrm>
        </p:spPr>
        <p:txBody>
          <a:bodyPr>
            <a:normAutofit/>
          </a:bodyPr>
          <a:lstStyle/>
          <a:p>
            <a:r>
              <a:rPr lang="en-US" dirty="0"/>
              <a:t>Contents</a:t>
            </a:r>
          </a:p>
        </p:txBody>
      </p:sp>
      <p:sp>
        <p:nvSpPr>
          <p:cNvPr id="3" name="Content Placeholder 2">
            <a:extLst>
              <a:ext uri="{FF2B5EF4-FFF2-40B4-BE49-F238E27FC236}">
                <a16:creationId xmlns:a16="http://schemas.microsoft.com/office/drawing/2014/main" id="{E3F03FAF-C479-A15F-72A8-F54344E0826E}"/>
              </a:ext>
            </a:extLst>
          </p:cNvPr>
          <p:cNvSpPr>
            <a:spLocks noGrp="1"/>
          </p:cNvSpPr>
          <p:nvPr>
            <p:ph idx="1"/>
          </p:nvPr>
        </p:nvSpPr>
        <p:spPr>
          <a:xfrm>
            <a:off x="1104478" y="2258998"/>
            <a:ext cx="6467867" cy="4666179"/>
          </a:xfrm>
        </p:spPr>
        <p:txBody>
          <a:bodyPr anchor="ctr">
            <a:normAutofit/>
          </a:bodyPr>
          <a:lstStyle/>
          <a:p>
            <a:pPr marL="457200" indent="-457200">
              <a:buFont typeface="+mj-lt"/>
              <a:buAutoNum type="arabicPeriod"/>
            </a:pPr>
            <a:r>
              <a:rPr lang="en-US" sz="2200" dirty="0"/>
              <a:t>What is an Internship?</a:t>
            </a:r>
          </a:p>
          <a:p>
            <a:pPr marL="457200" indent="-457200">
              <a:buFont typeface="+mj-lt"/>
              <a:buAutoNum type="arabicPeriod"/>
            </a:pPr>
            <a:r>
              <a:rPr lang="en-US" sz="2200" dirty="0"/>
              <a:t>Knowledge and Skills</a:t>
            </a:r>
          </a:p>
          <a:p>
            <a:pPr marL="457200" indent="-457200">
              <a:buFont typeface="+mj-lt"/>
              <a:buAutoNum type="arabicPeriod"/>
            </a:pPr>
            <a:r>
              <a:rPr lang="en-US" sz="2200" dirty="0"/>
              <a:t>Technologies</a:t>
            </a:r>
          </a:p>
          <a:p>
            <a:pPr marL="457200" indent="-457200">
              <a:buFont typeface="+mj-lt"/>
              <a:buAutoNum type="arabicPeriod"/>
            </a:pPr>
            <a:r>
              <a:rPr lang="en-US" sz="2200" dirty="0"/>
              <a:t>Tools and Software's</a:t>
            </a:r>
          </a:p>
          <a:p>
            <a:pPr marL="457200" indent="-457200">
              <a:buFont typeface="+mj-lt"/>
              <a:buAutoNum type="arabicPeriod"/>
            </a:pPr>
            <a:r>
              <a:rPr lang="en-US" sz="2200" dirty="0"/>
              <a:t>Certifications</a:t>
            </a:r>
          </a:p>
          <a:p>
            <a:pPr marL="457200" indent="-457200">
              <a:buFont typeface="+mj-lt"/>
              <a:buAutoNum type="arabicPeriod"/>
            </a:pPr>
            <a:r>
              <a:rPr lang="en-US" sz="2200" dirty="0"/>
              <a:t>Communication</a:t>
            </a:r>
          </a:p>
          <a:p>
            <a:pPr marL="457200" indent="-457200">
              <a:buFont typeface="+mj-lt"/>
              <a:buAutoNum type="arabicPeriod"/>
            </a:pPr>
            <a:r>
              <a:rPr lang="en-US" sz="2200" dirty="0"/>
              <a:t>Questions? </a:t>
            </a:r>
          </a:p>
          <a:p>
            <a:pPr marL="457200" indent="-457200">
              <a:buFont typeface="+mj-lt"/>
              <a:buAutoNum type="arabicPeriod"/>
            </a:pPr>
            <a:endParaRPr lang="en-US" sz="2200" dirty="0"/>
          </a:p>
          <a:p>
            <a:pPr marL="457200" indent="-457200">
              <a:buFont typeface="+mj-lt"/>
              <a:buAutoNum type="arabicPeriod"/>
            </a:pPr>
            <a:endParaRPr lang="en-US" sz="2200" dirty="0"/>
          </a:p>
          <a:p>
            <a:pPr marL="457200" indent="-457200">
              <a:buFont typeface="+mj-lt"/>
              <a:buAutoNum type="arabicPeriod"/>
            </a:pPr>
            <a:endParaRPr lang="en-US" sz="22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heck List">
            <a:extLst>
              <a:ext uri="{FF2B5EF4-FFF2-40B4-BE49-F238E27FC236}">
                <a16:creationId xmlns:a16="http://schemas.microsoft.com/office/drawing/2014/main" id="{187C9140-B591-B463-88FF-F40A8B7456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810801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DF290-BE85-B80A-FB9C-F77C90BB26DB}"/>
              </a:ext>
            </a:extLst>
          </p:cNvPr>
          <p:cNvSpPr>
            <a:spLocks noGrp="1"/>
          </p:cNvSpPr>
          <p:nvPr>
            <p:ph type="title"/>
          </p:nvPr>
        </p:nvSpPr>
        <p:spPr/>
        <p:txBody>
          <a:bodyPr/>
          <a:lstStyle/>
          <a:p>
            <a:r>
              <a:rPr lang="en-US" sz="4400" dirty="0"/>
              <a:t>Tools and Software's</a:t>
            </a:r>
            <a:endParaRPr lang="en-US" dirty="0"/>
          </a:p>
        </p:txBody>
      </p:sp>
      <p:sp>
        <p:nvSpPr>
          <p:cNvPr id="3" name="Content Placeholder 2">
            <a:extLst>
              <a:ext uri="{FF2B5EF4-FFF2-40B4-BE49-F238E27FC236}">
                <a16:creationId xmlns:a16="http://schemas.microsoft.com/office/drawing/2014/main" id="{B433EC5B-A3EE-EEF0-7A91-0A49C92E4A34}"/>
              </a:ext>
            </a:extLst>
          </p:cNvPr>
          <p:cNvSpPr>
            <a:spLocks noGrp="1"/>
          </p:cNvSpPr>
          <p:nvPr>
            <p:ph idx="1"/>
          </p:nvPr>
        </p:nvSpPr>
        <p:spPr>
          <a:xfrm>
            <a:off x="838200" y="1853617"/>
            <a:ext cx="10515600" cy="4351338"/>
          </a:xfrm>
        </p:spPr>
        <p:txBody>
          <a:bodyPr>
            <a:normAutofit fontScale="92500" lnSpcReduction="20000"/>
          </a:bodyPr>
          <a:lstStyle/>
          <a:p>
            <a:pPr marL="0" indent="0">
              <a:buNone/>
            </a:pPr>
            <a:r>
              <a:rPr lang="en-US" sz="3000" b="1" dirty="0"/>
              <a:t>Data Science</a:t>
            </a:r>
          </a:p>
          <a:p>
            <a:r>
              <a:rPr lang="en-US" dirty="0"/>
              <a:t>Apache Spark</a:t>
            </a:r>
          </a:p>
          <a:p>
            <a:r>
              <a:rPr lang="en-US" dirty="0"/>
              <a:t>MATLAB</a:t>
            </a:r>
          </a:p>
          <a:p>
            <a:r>
              <a:rPr lang="en-US" dirty="0"/>
              <a:t>D3.js</a:t>
            </a:r>
          </a:p>
          <a:p>
            <a:r>
              <a:rPr lang="en-US" dirty="0"/>
              <a:t>BigML</a:t>
            </a:r>
          </a:p>
          <a:p>
            <a:r>
              <a:rPr lang="en-US" sz="3000" b="0" i="0" dirty="0">
                <a:effectLst/>
              </a:rPr>
              <a:t>Excel</a:t>
            </a:r>
          </a:p>
          <a:p>
            <a:r>
              <a:rPr lang="en-US" sz="3000" b="0" i="0" dirty="0">
                <a:effectLst/>
              </a:rPr>
              <a:t>Tableau</a:t>
            </a:r>
          </a:p>
          <a:p>
            <a:r>
              <a:rPr lang="en-US" sz="3000" b="0" i="0" dirty="0">
                <a:effectLst/>
              </a:rPr>
              <a:t>Jupyter</a:t>
            </a:r>
          </a:p>
          <a:p>
            <a:r>
              <a:rPr lang="en-US" sz="3000" b="0" i="0" dirty="0">
                <a:effectLst/>
              </a:rPr>
              <a:t>Matplotlib</a:t>
            </a:r>
          </a:p>
          <a:p>
            <a:r>
              <a:rPr lang="en-US" sz="3000" b="0" i="0" dirty="0">
                <a:effectLst/>
              </a:rPr>
              <a:t>NLTK</a:t>
            </a:r>
          </a:p>
          <a:p>
            <a:endParaRPr lang="en-US" dirty="0"/>
          </a:p>
          <a:p>
            <a:endParaRPr lang="en-US" dirty="0"/>
          </a:p>
          <a:p>
            <a:endParaRPr lang="en-US" dirty="0"/>
          </a:p>
        </p:txBody>
      </p:sp>
      <p:pic>
        <p:nvPicPr>
          <p:cNvPr id="5" name="Picture 4" descr="Logo, company name">
            <a:extLst>
              <a:ext uri="{FF2B5EF4-FFF2-40B4-BE49-F238E27FC236}">
                <a16:creationId xmlns:a16="http://schemas.microsoft.com/office/drawing/2014/main" id="{35623BB8-19F4-F56D-B214-336AF73D0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1762" y="3320855"/>
            <a:ext cx="3057525" cy="1712214"/>
          </a:xfrm>
          <a:prstGeom prst="rect">
            <a:avLst/>
          </a:prstGeom>
        </p:spPr>
      </p:pic>
      <p:pic>
        <p:nvPicPr>
          <p:cNvPr id="7" name="Picture 6" descr="Logo&#10;&#10;Description automatically generated">
            <a:extLst>
              <a:ext uri="{FF2B5EF4-FFF2-40B4-BE49-F238E27FC236}">
                <a16:creationId xmlns:a16="http://schemas.microsoft.com/office/drawing/2014/main" id="{700D99C5-1363-9DF2-5A63-164EC7D31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8562" y="4484899"/>
            <a:ext cx="2143125" cy="2143125"/>
          </a:xfrm>
          <a:prstGeom prst="rect">
            <a:avLst/>
          </a:prstGeom>
        </p:spPr>
      </p:pic>
      <p:pic>
        <p:nvPicPr>
          <p:cNvPr id="9" name="Picture 8" descr="A picture containing text, clipart">
            <a:extLst>
              <a:ext uri="{FF2B5EF4-FFF2-40B4-BE49-F238E27FC236}">
                <a16:creationId xmlns:a16="http://schemas.microsoft.com/office/drawing/2014/main" id="{8DE519B4-6FD5-D7DD-79E7-E79C708F4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9062" y="1962361"/>
            <a:ext cx="4371975" cy="1047750"/>
          </a:xfrm>
          <a:prstGeom prst="rect">
            <a:avLst/>
          </a:prstGeom>
        </p:spPr>
      </p:pic>
      <p:pic>
        <p:nvPicPr>
          <p:cNvPr id="11" name="Picture 10" descr="Icon&#10;&#10;Description automatically generated">
            <a:extLst>
              <a:ext uri="{FF2B5EF4-FFF2-40B4-BE49-F238E27FC236}">
                <a16:creationId xmlns:a16="http://schemas.microsoft.com/office/drawing/2014/main" id="{B9DAC5A6-C44A-4D58-BAE7-6FF58E7D3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5924" y="1092005"/>
            <a:ext cx="2047875" cy="2228850"/>
          </a:xfrm>
          <a:prstGeom prst="rect">
            <a:avLst/>
          </a:prstGeom>
        </p:spPr>
      </p:pic>
      <p:pic>
        <p:nvPicPr>
          <p:cNvPr id="13" name="Picture 12" descr="Icon&#10;&#10;Description automatically generated">
            <a:extLst>
              <a:ext uri="{FF2B5EF4-FFF2-40B4-BE49-F238E27FC236}">
                <a16:creationId xmlns:a16="http://schemas.microsoft.com/office/drawing/2014/main" id="{B95661BC-C383-56A6-2AE7-40E67D0721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9312" y="4597214"/>
            <a:ext cx="2143125" cy="2143125"/>
          </a:xfrm>
          <a:prstGeom prst="rect">
            <a:avLst/>
          </a:prstGeom>
        </p:spPr>
      </p:pic>
    </p:spTree>
    <p:extLst>
      <p:ext uri="{BB962C8B-B14F-4D97-AF65-F5344CB8AC3E}">
        <p14:creationId xmlns:p14="http://schemas.microsoft.com/office/powerpoint/2010/main" val="1663043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F94B-111A-3E17-606D-75A818BA6283}"/>
              </a:ext>
            </a:extLst>
          </p:cNvPr>
          <p:cNvSpPr>
            <a:spLocks noGrp="1"/>
          </p:cNvSpPr>
          <p:nvPr>
            <p:ph type="title"/>
          </p:nvPr>
        </p:nvSpPr>
        <p:spPr>
          <a:xfrm>
            <a:off x="838200" y="94537"/>
            <a:ext cx="10515600" cy="1325563"/>
          </a:xfrm>
        </p:spPr>
        <p:txBody>
          <a:bodyPr/>
          <a:lstStyle/>
          <a:p>
            <a:r>
              <a:rPr lang="en-US" sz="4400" dirty="0"/>
              <a:t>Tools and Software's</a:t>
            </a:r>
            <a:endParaRPr lang="en-US" dirty="0"/>
          </a:p>
        </p:txBody>
      </p:sp>
      <p:sp>
        <p:nvSpPr>
          <p:cNvPr id="3" name="Content Placeholder 2">
            <a:extLst>
              <a:ext uri="{FF2B5EF4-FFF2-40B4-BE49-F238E27FC236}">
                <a16:creationId xmlns:a16="http://schemas.microsoft.com/office/drawing/2014/main" id="{C1CAC586-5F20-5AC2-5AA9-2F9C6294B8A3}"/>
              </a:ext>
            </a:extLst>
          </p:cNvPr>
          <p:cNvSpPr>
            <a:spLocks noGrp="1"/>
          </p:cNvSpPr>
          <p:nvPr>
            <p:ph sz="half" idx="1"/>
          </p:nvPr>
        </p:nvSpPr>
        <p:spPr>
          <a:xfrm>
            <a:off x="838199" y="2175684"/>
            <a:ext cx="5181600" cy="4351338"/>
          </a:xfrm>
        </p:spPr>
        <p:txBody>
          <a:bodyPr>
            <a:normAutofit fontScale="62500" lnSpcReduction="20000"/>
          </a:bodyPr>
          <a:lstStyle/>
          <a:p>
            <a:pPr marL="0" indent="0">
              <a:buNone/>
            </a:pPr>
            <a:r>
              <a:rPr lang="en-US" b="1" dirty="0"/>
              <a:t>Frontend</a:t>
            </a:r>
          </a:p>
          <a:p>
            <a:r>
              <a:rPr lang="en-US" sz="4500" i="0" dirty="0">
                <a:solidFill>
                  <a:srgbClr val="273239"/>
                </a:solidFill>
                <a:effectLst/>
              </a:rPr>
              <a:t>Visual Studio Code</a:t>
            </a:r>
          </a:p>
          <a:p>
            <a:r>
              <a:rPr lang="en-US" sz="4500" i="0" dirty="0">
                <a:solidFill>
                  <a:srgbClr val="273239"/>
                </a:solidFill>
                <a:effectLst/>
              </a:rPr>
              <a:t>HTML5 Boilerplate</a:t>
            </a:r>
          </a:p>
          <a:p>
            <a:r>
              <a:rPr lang="en-US" sz="4500" i="0" dirty="0">
                <a:solidFill>
                  <a:srgbClr val="273239"/>
                </a:solidFill>
                <a:effectLst/>
              </a:rPr>
              <a:t>Chrome DevTools</a:t>
            </a:r>
          </a:p>
          <a:p>
            <a:r>
              <a:rPr lang="en-US" sz="4500" i="0" dirty="0">
                <a:solidFill>
                  <a:srgbClr val="273239"/>
                </a:solidFill>
                <a:effectLst/>
              </a:rPr>
              <a:t>Sass</a:t>
            </a:r>
          </a:p>
          <a:p>
            <a:r>
              <a:rPr lang="en-US" sz="4500" i="0" dirty="0">
                <a:solidFill>
                  <a:srgbClr val="273239"/>
                </a:solidFill>
                <a:effectLst/>
              </a:rPr>
              <a:t>TypeScript</a:t>
            </a:r>
          </a:p>
          <a:p>
            <a:r>
              <a:rPr lang="en-US" sz="4500" i="0" dirty="0">
                <a:solidFill>
                  <a:srgbClr val="273239"/>
                </a:solidFill>
                <a:effectLst/>
              </a:rPr>
              <a:t>Bootstrap</a:t>
            </a:r>
          </a:p>
          <a:p>
            <a:r>
              <a:rPr lang="en-US" sz="4500" i="0" dirty="0">
                <a:solidFill>
                  <a:srgbClr val="273239"/>
                </a:solidFill>
                <a:effectLst/>
              </a:rPr>
              <a:t>Git</a:t>
            </a:r>
          </a:p>
          <a:p>
            <a:r>
              <a:rPr lang="en-US" sz="4500" i="0" dirty="0">
                <a:solidFill>
                  <a:srgbClr val="273239"/>
                </a:solidFill>
                <a:effectLst/>
              </a:rPr>
              <a:t>jQuery</a:t>
            </a:r>
          </a:p>
          <a:p>
            <a:r>
              <a:rPr lang="en-US" sz="4500" i="0" dirty="0">
                <a:solidFill>
                  <a:srgbClr val="273239"/>
                </a:solidFill>
                <a:effectLst/>
              </a:rPr>
              <a:t>AngularJS</a:t>
            </a:r>
          </a:p>
          <a:p>
            <a:endParaRPr lang="en-US" dirty="0"/>
          </a:p>
        </p:txBody>
      </p:sp>
      <p:sp>
        <p:nvSpPr>
          <p:cNvPr id="4" name="Content Placeholder 3">
            <a:extLst>
              <a:ext uri="{FF2B5EF4-FFF2-40B4-BE49-F238E27FC236}">
                <a16:creationId xmlns:a16="http://schemas.microsoft.com/office/drawing/2014/main" id="{AC08F76C-05C7-0B0B-9B5E-7FD850F09DAA}"/>
              </a:ext>
            </a:extLst>
          </p:cNvPr>
          <p:cNvSpPr>
            <a:spLocks noGrp="1"/>
          </p:cNvSpPr>
          <p:nvPr>
            <p:ph sz="half" idx="2"/>
          </p:nvPr>
        </p:nvSpPr>
        <p:spPr>
          <a:xfrm>
            <a:off x="6572250" y="2175684"/>
            <a:ext cx="5181600" cy="4351338"/>
          </a:xfrm>
        </p:spPr>
        <p:txBody>
          <a:bodyPr>
            <a:normAutofit fontScale="62500" lnSpcReduction="20000"/>
          </a:bodyPr>
          <a:lstStyle/>
          <a:p>
            <a:pPr marL="0" indent="0">
              <a:buNone/>
            </a:pPr>
            <a:r>
              <a:rPr lang="en-US" b="1" dirty="0"/>
              <a:t>Backend</a:t>
            </a:r>
          </a:p>
          <a:p>
            <a:r>
              <a:rPr lang="en-US" sz="4000" i="0" dirty="0">
                <a:solidFill>
                  <a:srgbClr val="273239"/>
                </a:solidFill>
                <a:effectLst/>
              </a:rPr>
              <a:t>PHP  </a:t>
            </a:r>
          </a:p>
          <a:p>
            <a:r>
              <a:rPr lang="en-US" sz="4000" i="0" dirty="0">
                <a:solidFill>
                  <a:srgbClr val="273239"/>
                </a:solidFill>
                <a:effectLst/>
              </a:rPr>
              <a:t>JavaScript  </a:t>
            </a:r>
          </a:p>
          <a:p>
            <a:r>
              <a:rPr lang="en-US" sz="4000" i="0" dirty="0">
                <a:solidFill>
                  <a:srgbClr val="273239"/>
                </a:solidFill>
                <a:effectLst/>
              </a:rPr>
              <a:t>Laravel</a:t>
            </a:r>
          </a:p>
          <a:p>
            <a:r>
              <a:rPr lang="en-US" sz="4000" i="0" dirty="0">
                <a:solidFill>
                  <a:srgbClr val="273239"/>
                </a:solidFill>
                <a:effectLst/>
              </a:rPr>
              <a:t>Django</a:t>
            </a:r>
          </a:p>
          <a:p>
            <a:r>
              <a:rPr lang="en-US" sz="4000" i="0" dirty="0">
                <a:solidFill>
                  <a:srgbClr val="273239"/>
                </a:solidFill>
                <a:effectLst/>
              </a:rPr>
              <a:t>MongoDB</a:t>
            </a:r>
          </a:p>
          <a:p>
            <a:r>
              <a:rPr lang="en-US" sz="4000" i="0" dirty="0">
                <a:solidFill>
                  <a:srgbClr val="273239"/>
                </a:solidFill>
                <a:effectLst/>
              </a:rPr>
              <a:t>MySQL</a:t>
            </a:r>
          </a:p>
          <a:p>
            <a:r>
              <a:rPr lang="en-US" sz="4000" i="0" dirty="0">
                <a:solidFill>
                  <a:srgbClr val="273239"/>
                </a:solidFill>
                <a:effectLst/>
              </a:rPr>
              <a:t>Apache</a:t>
            </a:r>
          </a:p>
          <a:p>
            <a:r>
              <a:rPr lang="en-US" sz="4000" i="0" dirty="0">
                <a:solidFill>
                  <a:srgbClr val="273239"/>
                </a:solidFill>
                <a:effectLst/>
              </a:rPr>
              <a:t>NGINX</a:t>
            </a:r>
          </a:p>
          <a:p>
            <a:r>
              <a:rPr lang="en-US" sz="4000" i="0" dirty="0">
                <a:solidFill>
                  <a:srgbClr val="273239"/>
                </a:solidFill>
                <a:effectLst/>
              </a:rPr>
              <a:t>Docker</a:t>
            </a:r>
          </a:p>
          <a:p>
            <a:r>
              <a:rPr lang="en-US" sz="4000" i="0" dirty="0">
                <a:solidFill>
                  <a:srgbClr val="273239"/>
                </a:solidFill>
                <a:effectLst/>
              </a:rPr>
              <a:t>Jira</a:t>
            </a:r>
          </a:p>
          <a:p>
            <a:endParaRPr lang="en-US" b="1" dirty="0"/>
          </a:p>
        </p:txBody>
      </p:sp>
      <p:sp>
        <p:nvSpPr>
          <p:cNvPr id="6" name="TextBox 5">
            <a:extLst>
              <a:ext uri="{FF2B5EF4-FFF2-40B4-BE49-F238E27FC236}">
                <a16:creationId xmlns:a16="http://schemas.microsoft.com/office/drawing/2014/main" id="{626A9E8D-C0BC-173B-F676-9C61012F2C58}"/>
              </a:ext>
            </a:extLst>
          </p:cNvPr>
          <p:cNvSpPr txBox="1"/>
          <p:nvPr/>
        </p:nvSpPr>
        <p:spPr>
          <a:xfrm>
            <a:off x="838198" y="1408190"/>
            <a:ext cx="6298163" cy="954107"/>
          </a:xfrm>
          <a:prstGeom prst="rect">
            <a:avLst/>
          </a:prstGeom>
          <a:noFill/>
        </p:spPr>
        <p:txBody>
          <a:bodyPr wrap="square" rtlCol="0">
            <a:spAutoFit/>
          </a:bodyPr>
          <a:lstStyle/>
          <a:p>
            <a:r>
              <a:rPr lang="en-US" sz="2800" b="1" dirty="0"/>
              <a:t>Full Stack Development</a:t>
            </a:r>
          </a:p>
          <a:p>
            <a:endParaRPr lang="en-US" sz="2800" b="1" dirty="0"/>
          </a:p>
        </p:txBody>
      </p:sp>
      <p:pic>
        <p:nvPicPr>
          <p:cNvPr id="7" name="Picture 6" descr="Logo, company name&#10;&#10;Description automatically generated">
            <a:extLst>
              <a:ext uri="{FF2B5EF4-FFF2-40B4-BE49-F238E27FC236}">
                <a16:creationId xmlns:a16="http://schemas.microsoft.com/office/drawing/2014/main" id="{AA82C961-1883-09D3-5BA2-1E775B513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412" y="4383897"/>
            <a:ext cx="2143125" cy="2143125"/>
          </a:xfrm>
          <a:prstGeom prst="rect">
            <a:avLst/>
          </a:prstGeom>
        </p:spPr>
      </p:pic>
      <p:pic>
        <p:nvPicPr>
          <p:cNvPr id="9" name="Picture 8" descr="Logo, company name">
            <a:extLst>
              <a:ext uri="{FF2B5EF4-FFF2-40B4-BE49-F238E27FC236}">
                <a16:creationId xmlns:a16="http://schemas.microsoft.com/office/drawing/2014/main" id="{FB04761A-679C-7C4F-C638-E33EE4AF9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11" y="5358563"/>
            <a:ext cx="2657475" cy="1247775"/>
          </a:xfrm>
          <a:prstGeom prst="rect">
            <a:avLst/>
          </a:prstGeom>
        </p:spPr>
      </p:pic>
      <p:pic>
        <p:nvPicPr>
          <p:cNvPr id="11" name="Picture 10" descr="Icon&#10;&#10;Description automatically generated">
            <a:extLst>
              <a:ext uri="{FF2B5EF4-FFF2-40B4-BE49-F238E27FC236}">
                <a16:creationId xmlns:a16="http://schemas.microsoft.com/office/drawing/2014/main" id="{C8D66784-AF45-AEFD-0CCB-3FBDCAE4C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725" y="2096368"/>
            <a:ext cx="2143125" cy="2143125"/>
          </a:xfrm>
          <a:prstGeom prst="rect">
            <a:avLst/>
          </a:prstGeom>
        </p:spPr>
      </p:pic>
    </p:spTree>
    <p:extLst>
      <p:ext uri="{BB962C8B-B14F-4D97-AF65-F5344CB8AC3E}">
        <p14:creationId xmlns:p14="http://schemas.microsoft.com/office/powerpoint/2010/main" val="4098342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2DF290-BE85-B80A-FB9C-F77C90BB26DB}"/>
              </a:ext>
            </a:extLst>
          </p:cNvPr>
          <p:cNvSpPr>
            <a:spLocks noGrp="1"/>
          </p:cNvSpPr>
          <p:nvPr>
            <p:ph type="title"/>
          </p:nvPr>
        </p:nvSpPr>
        <p:spPr>
          <a:xfrm>
            <a:off x="696113" y="170602"/>
            <a:ext cx="4977976" cy="1454051"/>
          </a:xfrm>
        </p:spPr>
        <p:txBody>
          <a:bodyPr>
            <a:normAutofit/>
          </a:bodyPr>
          <a:lstStyle/>
          <a:p>
            <a:r>
              <a:rPr lang="en-US" sz="3600" dirty="0"/>
              <a:t>Tools and Software's</a:t>
            </a:r>
          </a:p>
        </p:txBody>
      </p:sp>
      <p:sp>
        <p:nvSpPr>
          <p:cNvPr id="3" name="Content Placeholder 2">
            <a:extLst>
              <a:ext uri="{FF2B5EF4-FFF2-40B4-BE49-F238E27FC236}">
                <a16:creationId xmlns:a16="http://schemas.microsoft.com/office/drawing/2014/main" id="{B433EC5B-A3EE-EEF0-7A91-0A49C92E4A34}"/>
              </a:ext>
            </a:extLst>
          </p:cNvPr>
          <p:cNvSpPr>
            <a:spLocks noGrp="1"/>
          </p:cNvSpPr>
          <p:nvPr>
            <p:ph idx="1"/>
          </p:nvPr>
        </p:nvSpPr>
        <p:spPr>
          <a:xfrm>
            <a:off x="696511" y="2343172"/>
            <a:ext cx="4977578" cy="3639289"/>
          </a:xfrm>
        </p:spPr>
        <p:txBody>
          <a:bodyPr anchor="ctr">
            <a:normAutofit lnSpcReduction="10000"/>
          </a:bodyPr>
          <a:lstStyle/>
          <a:p>
            <a:pPr marL="0" indent="0">
              <a:buNone/>
            </a:pPr>
            <a:r>
              <a:rPr lang="en-US" b="1" dirty="0">
                <a:solidFill>
                  <a:schemeClr val="tx2"/>
                </a:solidFill>
              </a:rPr>
              <a:t>Virtual Reality and Augmented Reality</a:t>
            </a:r>
          </a:p>
          <a:p>
            <a:pPr marL="0" indent="0">
              <a:buNone/>
            </a:pPr>
            <a:endParaRPr lang="en-US" b="1" dirty="0">
              <a:solidFill>
                <a:schemeClr val="tx2"/>
              </a:solidFill>
            </a:endParaRPr>
          </a:p>
          <a:p>
            <a:pPr>
              <a:buFont typeface="Arial" panose="020B0604020202020204" pitchFamily="34" charset="0"/>
              <a:buChar char="•"/>
            </a:pPr>
            <a:r>
              <a:rPr lang="en-US" b="0" i="0" dirty="0">
                <a:solidFill>
                  <a:schemeClr val="tx2"/>
                </a:solidFill>
                <a:effectLst/>
              </a:rPr>
              <a:t>Vuforia</a:t>
            </a:r>
          </a:p>
          <a:p>
            <a:pPr>
              <a:buFont typeface="Arial" panose="020B0604020202020204" pitchFamily="34" charset="0"/>
              <a:buChar char="•"/>
            </a:pPr>
            <a:r>
              <a:rPr lang="en-US" b="0" i="0" dirty="0" err="1">
                <a:solidFill>
                  <a:schemeClr val="tx2"/>
                </a:solidFill>
                <a:effectLst/>
              </a:rPr>
              <a:t>Wikitude</a:t>
            </a:r>
            <a:endParaRPr lang="en-US" b="0" i="0" dirty="0">
              <a:solidFill>
                <a:schemeClr val="tx2"/>
              </a:solidFill>
              <a:effectLst/>
            </a:endParaRPr>
          </a:p>
          <a:p>
            <a:pPr>
              <a:buFont typeface="Arial" panose="020B0604020202020204" pitchFamily="34" charset="0"/>
              <a:buChar char="•"/>
            </a:pPr>
            <a:r>
              <a:rPr lang="en-US" b="0" i="0" dirty="0" err="1">
                <a:solidFill>
                  <a:schemeClr val="tx2"/>
                </a:solidFill>
                <a:effectLst/>
              </a:rPr>
              <a:t>ARKit</a:t>
            </a:r>
            <a:endParaRPr lang="en-US" b="0" i="0" dirty="0">
              <a:solidFill>
                <a:schemeClr val="tx2"/>
              </a:solidFill>
              <a:effectLst/>
            </a:endParaRPr>
          </a:p>
          <a:p>
            <a:pPr>
              <a:buFont typeface="Arial" panose="020B0604020202020204" pitchFamily="34" charset="0"/>
              <a:buChar char="•"/>
            </a:pPr>
            <a:r>
              <a:rPr lang="en-US" b="0" i="0" dirty="0" err="1">
                <a:solidFill>
                  <a:schemeClr val="tx2"/>
                </a:solidFill>
                <a:effectLst/>
              </a:rPr>
              <a:t>ARCore</a:t>
            </a:r>
            <a:endParaRPr lang="en-US" b="0" i="0" dirty="0">
              <a:solidFill>
                <a:schemeClr val="tx2"/>
              </a:solidFill>
              <a:effectLst/>
            </a:endParaRPr>
          </a:p>
          <a:p>
            <a:pPr>
              <a:buFont typeface="Arial" panose="020B0604020202020204" pitchFamily="34" charset="0"/>
              <a:buChar char="•"/>
            </a:pPr>
            <a:r>
              <a:rPr lang="en-US" b="0" i="0" dirty="0" err="1">
                <a:solidFill>
                  <a:schemeClr val="tx2"/>
                </a:solidFill>
                <a:effectLst/>
              </a:rPr>
              <a:t>ARToolKit</a:t>
            </a:r>
            <a:endParaRPr lang="en-US" b="0" i="0" dirty="0">
              <a:solidFill>
                <a:schemeClr val="tx2"/>
              </a:solidFill>
              <a:effectLst/>
            </a:endParaRPr>
          </a:p>
          <a:p>
            <a:endParaRPr lang="en-US" sz="1800" dirty="0">
              <a:solidFill>
                <a:schemeClr val="tx2"/>
              </a:solidFill>
            </a:endParaRPr>
          </a:p>
          <a:p>
            <a:endParaRPr lang="en-US" sz="1800" dirty="0">
              <a:solidFill>
                <a:schemeClr val="tx2"/>
              </a:solidFill>
            </a:endParaRPr>
          </a:p>
          <a:p>
            <a:endParaRPr lang="en-US" sz="1800" dirty="0">
              <a:solidFill>
                <a:schemeClr val="tx2"/>
              </a:solidFill>
            </a:endParaRPr>
          </a:p>
          <a:p>
            <a:endParaRPr lang="en-US" sz="1800" dirty="0">
              <a:solidFill>
                <a:schemeClr val="tx2"/>
              </a:solidFill>
            </a:endParaRP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Virtual RealityHeadset">
            <a:extLst>
              <a:ext uri="{FF2B5EF4-FFF2-40B4-BE49-F238E27FC236}">
                <a16:creationId xmlns:a16="http://schemas.microsoft.com/office/drawing/2014/main" id="{29BB5CC1-F46D-0BE2-C324-BD674FC854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3919883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DF290-BE85-B80A-FB9C-F77C90BB26DB}"/>
              </a:ext>
            </a:extLst>
          </p:cNvPr>
          <p:cNvSpPr>
            <a:spLocks noGrp="1"/>
          </p:cNvSpPr>
          <p:nvPr>
            <p:ph type="title"/>
          </p:nvPr>
        </p:nvSpPr>
        <p:spPr/>
        <p:txBody>
          <a:bodyPr/>
          <a:lstStyle/>
          <a:p>
            <a:r>
              <a:rPr lang="en-US" sz="4400" dirty="0"/>
              <a:t>Tools and Software's</a:t>
            </a:r>
            <a:endParaRPr lang="en-US" dirty="0"/>
          </a:p>
        </p:txBody>
      </p:sp>
      <p:sp>
        <p:nvSpPr>
          <p:cNvPr id="3" name="Content Placeholder 2">
            <a:extLst>
              <a:ext uri="{FF2B5EF4-FFF2-40B4-BE49-F238E27FC236}">
                <a16:creationId xmlns:a16="http://schemas.microsoft.com/office/drawing/2014/main" id="{B433EC5B-A3EE-EEF0-7A91-0A49C92E4A34}"/>
              </a:ext>
            </a:extLst>
          </p:cNvPr>
          <p:cNvSpPr>
            <a:spLocks noGrp="1"/>
          </p:cNvSpPr>
          <p:nvPr>
            <p:ph idx="1"/>
          </p:nvPr>
        </p:nvSpPr>
        <p:spPr>
          <a:xfrm>
            <a:off x="923925" y="1530350"/>
            <a:ext cx="10515600" cy="4864424"/>
          </a:xfrm>
        </p:spPr>
        <p:txBody>
          <a:bodyPr>
            <a:normAutofit fontScale="70000" lnSpcReduction="20000"/>
          </a:bodyPr>
          <a:lstStyle/>
          <a:p>
            <a:pPr marL="0" indent="0">
              <a:buNone/>
            </a:pPr>
            <a:endParaRPr lang="en-US" sz="3600" b="1" dirty="0"/>
          </a:p>
          <a:p>
            <a:pPr marL="0" indent="0">
              <a:buNone/>
            </a:pPr>
            <a:r>
              <a:rPr lang="en-US" sz="4600" b="1" dirty="0">
                <a:solidFill>
                  <a:schemeClr val="bg2">
                    <a:lumMod val="10000"/>
                  </a:schemeClr>
                </a:solidFill>
              </a:rPr>
              <a:t>Blockchain</a:t>
            </a:r>
          </a:p>
          <a:p>
            <a:pPr marL="0" indent="0">
              <a:buNone/>
            </a:pPr>
            <a:endParaRPr lang="en-US" sz="3600" b="1" dirty="0"/>
          </a:p>
          <a:p>
            <a:r>
              <a:rPr lang="en-US" sz="3300" dirty="0">
                <a:latin typeface="Algerian" panose="04020705040A02060702" pitchFamily="82" charset="0"/>
              </a:rPr>
              <a:t>Solidity</a:t>
            </a:r>
          </a:p>
          <a:p>
            <a:r>
              <a:rPr lang="en-US" sz="3300" dirty="0">
                <a:latin typeface="Algerian" panose="04020705040A02060702" pitchFamily="82" charset="0"/>
              </a:rPr>
              <a:t>Hyperledger Fabric</a:t>
            </a:r>
          </a:p>
          <a:p>
            <a:r>
              <a:rPr lang="en-US" sz="3300" dirty="0">
                <a:latin typeface="Algerian" panose="04020705040A02060702" pitchFamily="82" charset="0"/>
              </a:rPr>
              <a:t>Ethereum</a:t>
            </a:r>
          </a:p>
          <a:p>
            <a:r>
              <a:rPr lang="en-US" sz="3300" dirty="0">
                <a:latin typeface="Algerian" panose="04020705040A02060702" pitchFamily="82" charset="0"/>
              </a:rPr>
              <a:t>Solc</a:t>
            </a:r>
          </a:p>
          <a:p>
            <a:r>
              <a:rPr lang="en-US" sz="3300" dirty="0">
                <a:latin typeface="Algerian" panose="04020705040A02060702" pitchFamily="82" charset="0"/>
              </a:rPr>
              <a:t>MetaMask</a:t>
            </a:r>
          </a:p>
          <a:p>
            <a:r>
              <a:rPr lang="en-US" sz="3300" dirty="0">
                <a:latin typeface="Algerian" panose="04020705040A02060702" pitchFamily="82" charset="0"/>
              </a:rPr>
              <a:t>Remix</a:t>
            </a:r>
          </a:p>
          <a:p>
            <a:r>
              <a:rPr lang="en-US" sz="3300" dirty="0">
                <a:latin typeface="Algerian" panose="04020705040A02060702" pitchFamily="82" charset="0"/>
              </a:rPr>
              <a:t>Geth</a:t>
            </a:r>
          </a:p>
          <a:p>
            <a:r>
              <a:rPr lang="en-US" sz="3300" dirty="0">
                <a:latin typeface="Algerian" panose="04020705040A02060702" pitchFamily="82" charset="0"/>
              </a:rPr>
              <a:t>Web3.js</a:t>
            </a:r>
          </a:p>
          <a:p>
            <a:r>
              <a:rPr lang="en-US" sz="3300" dirty="0">
                <a:latin typeface="Algerian" panose="04020705040A02060702" pitchFamily="82" charset="0"/>
              </a:rPr>
              <a:t>Embark</a:t>
            </a:r>
          </a:p>
          <a:p>
            <a:endParaRPr lang="en-US" dirty="0"/>
          </a:p>
          <a:p>
            <a:endParaRPr lang="en-US" dirty="0"/>
          </a:p>
          <a:p>
            <a:endParaRPr lang="en-US" dirty="0"/>
          </a:p>
        </p:txBody>
      </p:sp>
    </p:spTree>
    <p:extLst>
      <p:ext uri="{BB962C8B-B14F-4D97-AF65-F5344CB8AC3E}">
        <p14:creationId xmlns:p14="http://schemas.microsoft.com/office/powerpoint/2010/main" val="1948480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2DF290-BE85-B80A-FB9C-F77C90BB26DB}"/>
              </a:ext>
            </a:extLst>
          </p:cNvPr>
          <p:cNvSpPr>
            <a:spLocks noGrp="1"/>
          </p:cNvSpPr>
          <p:nvPr>
            <p:ph type="title"/>
          </p:nvPr>
        </p:nvSpPr>
        <p:spPr>
          <a:xfrm>
            <a:off x="676275" y="354839"/>
            <a:ext cx="4743450" cy="1690798"/>
          </a:xfrm>
        </p:spPr>
        <p:txBody>
          <a:bodyPr>
            <a:normAutofit/>
          </a:bodyPr>
          <a:lstStyle/>
          <a:p>
            <a:r>
              <a:rPr lang="en-US" sz="4000" dirty="0"/>
              <a:t>Tools and Software's</a:t>
            </a:r>
          </a:p>
        </p:txBody>
      </p:sp>
      <p:sp>
        <p:nvSpPr>
          <p:cNvPr id="3" name="Content Placeholder 2">
            <a:extLst>
              <a:ext uri="{FF2B5EF4-FFF2-40B4-BE49-F238E27FC236}">
                <a16:creationId xmlns:a16="http://schemas.microsoft.com/office/drawing/2014/main" id="{B433EC5B-A3EE-EEF0-7A91-0A49C92E4A34}"/>
              </a:ext>
            </a:extLst>
          </p:cNvPr>
          <p:cNvSpPr>
            <a:spLocks noGrp="1"/>
          </p:cNvSpPr>
          <p:nvPr>
            <p:ph idx="1"/>
          </p:nvPr>
        </p:nvSpPr>
        <p:spPr>
          <a:xfrm>
            <a:off x="690474" y="1926463"/>
            <a:ext cx="3999971" cy="4360819"/>
          </a:xfrm>
        </p:spPr>
        <p:txBody>
          <a:bodyPr>
            <a:normAutofit lnSpcReduction="10000"/>
          </a:bodyPr>
          <a:lstStyle/>
          <a:p>
            <a:pPr marL="0" indent="0">
              <a:buNone/>
            </a:pPr>
            <a:r>
              <a:rPr lang="en-US" b="1" dirty="0"/>
              <a:t>Cyber Security</a:t>
            </a:r>
          </a:p>
          <a:p>
            <a:r>
              <a:rPr lang="en-US" i="0" strike="noStrike" dirty="0">
                <a:effectLst/>
              </a:rPr>
              <a:t>Kali Linux</a:t>
            </a:r>
            <a:endParaRPr lang="en-US" i="0" dirty="0">
              <a:effectLst/>
            </a:endParaRPr>
          </a:p>
          <a:p>
            <a:r>
              <a:rPr lang="en-US" i="0" dirty="0">
                <a:effectLst/>
              </a:rPr>
              <a:t>Metasploit</a:t>
            </a:r>
          </a:p>
          <a:p>
            <a:r>
              <a:rPr lang="en-US" i="0" dirty="0">
                <a:effectLst/>
              </a:rPr>
              <a:t>Nikto</a:t>
            </a:r>
          </a:p>
          <a:p>
            <a:r>
              <a:rPr lang="en-US" i="0" strike="noStrike" dirty="0">
                <a:effectLst/>
              </a:rPr>
              <a:t>Burp Suite</a:t>
            </a:r>
            <a:endParaRPr lang="en-US" i="0" dirty="0">
              <a:effectLst/>
            </a:endParaRPr>
          </a:p>
          <a:p>
            <a:r>
              <a:rPr lang="en-US" i="0" strike="noStrike" dirty="0">
                <a:effectLst/>
              </a:rPr>
              <a:t>Nmap</a:t>
            </a:r>
            <a:endParaRPr lang="en-US" i="0" dirty="0">
              <a:effectLst/>
            </a:endParaRPr>
          </a:p>
          <a:p>
            <a:r>
              <a:rPr lang="en-US" i="0" strike="noStrike" dirty="0">
                <a:effectLst/>
              </a:rPr>
              <a:t>Nagios</a:t>
            </a:r>
            <a:endParaRPr lang="en-US" i="0" dirty="0">
              <a:effectLst/>
            </a:endParaRPr>
          </a:p>
          <a:p>
            <a:r>
              <a:rPr lang="en-US" i="0" strike="noStrike" dirty="0">
                <a:effectLst/>
              </a:rPr>
              <a:t>Splunk</a:t>
            </a:r>
            <a:endParaRPr lang="en-US" i="0" dirty="0">
              <a:effectLst/>
            </a:endParaRPr>
          </a:p>
          <a:p>
            <a:r>
              <a:rPr lang="en-US" i="0" strike="noStrike" dirty="0">
                <a:effectLst/>
              </a:rPr>
              <a:t>Wireshark</a:t>
            </a:r>
            <a:endParaRPr lang="en-US" i="0" dirty="0">
              <a:effectLst/>
            </a:endParaRPr>
          </a:p>
          <a:p>
            <a:endParaRPr lang="en-US" sz="2000" dirty="0"/>
          </a:p>
          <a:p>
            <a:endParaRPr lang="en-US" sz="2000" dirty="0"/>
          </a:p>
          <a:p>
            <a:endParaRPr lang="en-US" sz="2000" dirty="0"/>
          </a:p>
        </p:txBody>
      </p:sp>
      <p:pic>
        <p:nvPicPr>
          <p:cNvPr id="13" name="Picture 12" descr="Logo&#10;&#10;Description automatically generated">
            <a:extLst>
              <a:ext uri="{FF2B5EF4-FFF2-40B4-BE49-F238E27FC236}">
                <a16:creationId xmlns:a16="http://schemas.microsoft.com/office/drawing/2014/main" id="{598EF75A-E6ED-CDBF-FB86-4DB26831E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5933" y="1926463"/>
            <a:ext cx="3325118" cy="1976788"/>
          </a:xfrm>
          <a:prstGeom prst="rect">
            <a:avLst/>
          </a:prstGeom>
        </p:spPr>
      </p:pic>
      <p:pic>
        <p:nvPicPr>
          <p:cNvPr id="9" name="Picture 8" descr="Logo">
            <a:extLst>
              <a:ext uri="{FF2B5EF4-FFF2-40B4-BE49-F238E27FC236}">
                <a16:creationId xmlns:a16="http://schemas.microsoft.com/office/drawing/2014/main" id="{5605F5E5-B5EB-EB7C-5A7D-3B6F567BC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2469" y="2235449"/>
            <a:ext cx="3325118" cy="1667803"/>
          </a:xfrm>
          <a:prstGeom prst="rect">
            <a:avLst/>
          </a:prstGeom>
        </p:spPr>
      </p:pic>
      <p:pic>
        <p:nvPicPr>
          <p:cNvPr id="11" name="Picture 10" descr="Background pattern&#10;&#10;Description automatically generated">
            <a:extLst>
              <a:ext uri="{FF2B5EF4-FFF2-40B4-BE49-F238E27FC236}">
                <a16:creationId xmlns:a16="http://schemas.microsoft.com/office/drawing/2014/main" id="{C6C6ADA4-D446-3D43-6EAF-4FBCDF7F7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1604" y="4139118"/>
            <a:ext cx="2152419" cy="2152419"/>
          </a:xfrm>
          <a:prstGeom prst="rect">
            <a:avLst/>
          </a:prstGeom>
        </p:spPr>
      </p:pic>
      <p:pic>
        <p:nvPicPr>
          <p:cNvPr id="7" name="Picture 6" descr="A picture containing night sky&#10;&#10;Description automatically generated">
            <a:extLst>
              <a:ext uri="{FF2B5EF4-FFF2-40B4-BE49-F238E27FC236}">
                <a16:creationId xmlns:a16="http://schemas.microsoft.com/office/drawing/2014/main" id="{5D87659A-6B94-2977-86B5-E88C9E2E8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8164" y="4677181"/>
            <a:ext cx="2152419" cy="1612236"/>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73CAE7E8-7D07-03AD-4CBB-21723F8588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5167" y="4916169"/>
            <a:ext cx="2152419" cy="1371113"/>
          </a:xfrm>
          <a:prstGeom prst="rect">
            <a:avLst/>
          </a:prstGeom>
        </p:spPr>
      </p:pic>
    </p:spTree>
    <p:extLst>
      <p:ext uri="{BB962C8B-B14F-4D97-AF65-F5344CB8AC3E}">
        <p14:creationId xmlns:p14="http://schemas.microsoft.com/office/powerpoint/2010/main" val="955660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DF290-BE85-B80A-FB9C-F77C90BB26DB}"/>
              </a:ext>
            </a:extLst>
          </p:cNvPr>
          <p:cNvSpPr>
            <a:spLocks noGrp="1"/>
          </p:cNvSpPr>
          <p:nvPr>
            <p:ph type="title"/>
          </p:nvPr>
        </p:nvSpPr>
        <p:spPr/>
        <p:txBody>
          <a:bodyPr/>
          <a:lstStyle/>
          <a:p>
            <a:r>
              <a:rPr lang="en-US" sz="4400" dirty="0"/>
              <a:t>Software Companies</a:t>
            </a:r>
            <a:endParaRPr lang="en-US" dirty="0"/>
          </a:p>
        </p:txBody>
      </p:sp>
      <p:sp>
        <p:nvSpPr>
          <p:cNvPr id="3" name="Content Placeholder 2">
            <a:extLst>
              <a:ext uri="{FF2B5EF4-FFF2-40B4-BE49-F238E27FC236}">
                <a16:creationId xmlns:a16="http://schemas.microsoft.com/office/drawing/2014/main" id="{B433EC5B-A3EE-EEF0-7A91-0A49C92E4A34}"/>
              </a:ext>
            </a:extLst>
          </p:cNvPr>
          <p:cNvSpPr>
            <a:spLocks noGrp="1"/>
          </p:cNvSpPr>
          <p:nvPr>
            <p:ph idx="1"/>
          </p:nvPr>
        </p:nvSpPr>
        <p:spPr/>
        <p:txBody>
          <a:bodyPr>
            <a:normAutofit/>
          </a:bodyPr>
          <a:lstStyle/>
          <a:p>
            <a:pPr marL="0" indent="0">
              <a:buNone/>
            </a:pPr>
            <a:r>
              <a:rPr lang="en-US" dirty="0"/>
              <a:t>Emerging Technologies and Software’s to get an Internship:</a:t>
            </a:r>
          </a:p>
          <a:p>
            <a:pPr marL="0" indent="0">
              <a:buNone/>
            </a:pPr>
            <a:endParaRPr lang="en-US" dirty="0"/>
          </a:p>
          <a:p>
            <a:r>
              <a:rPr lang="en-US" dirty="0"/>
              <a:t>Salesforce </a:t>
            </a:r>
          </a:p>
          <a:p>
            <a:r>
              <a:rPr lang="en-US" dirty="0"/>
              <a:t>HubSpot</a:t>
            </a:r>
          </a:p>
          <a:p>
            <a:r>
              <a:rPr lang="en-US" dirty="0"/>
              <a:t>SAP</a:t>
            </a:r>
          </a:p>
          <a:p>
            <a:r>
              <a:rPr lang="en-US" dirty="0"/>
              <a:t>IBM-RPA</a:t>
            </a:r>
          </a:p>
          <a:p>
            <a:r>
              <a:rPr lang="en-US" dirty="0"/>
              <a:t>Oracle</a:t>
            </a:r>
          </a:p>
          <a:p>
            <a:r>
              <a:rPr lang="en-US" dirty="0"/>
              <a:t>AWS</a:t>
            </a:r>
          </a:p>
          <a:p>
            <a:endParaRPr lang="en-US" dirty="0"/>
          </a:p>
          <a:p>
            <a:endParaRPr lang="en-US" dirty="0"/>
          </a:p>
        </p:txBody>
      </p:sp>
      <p:pic>
        <p:nvPicPr>
          <p:cNvPr id="5" name="Picture 4" descr="Icon">
            <a:extLst>
              <a:ext uri="{FF2B5EF4-FFF2-40B4-BE49-F238E27FC236}">
                <a16:creationId xmlns:a16="http://schemas.microsoft.com/office/drawing/2014/main" id="{8A116D8A-9C07-B7F2-0106-DBE46C528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175" y="2447925"/>
            <a:ext cx="1905000" cy="762000"/>
          </a:xfrm>
          <a:prstGeom prst="rect">
            <a:avLst/>
          </a:prstGeom>
        </p:spPr>
      </p:pic>
      <p:pic>
        <p:nvPicPr>
          <p:cNvPr id="7" name="Picture 6" descr="A picture containing text, clipart">
            <a:extLst>
              <a:ext uri="{FF2B5EF4-FFF2-40B4-BE49-F238E27FC236}">
                <a16:creationId xmlns:a16="http://schemas.microsoft.com/office/drawing/2014/main" id="{0632C2B2-A75F-F610-CB5C-8EC38072B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737" y="3832225"/>
            <a:ext cx="3952875" cy="1152525"/>
          </a:xfrm>
          <a:prstGeom prst="rect">
            <a:avLst/>
          </a:prstGeom>
        </p:spPr>
      </p:pic>
      <p:pic>
        <p:nvPicPr>
          <p:cNvPr id="9" name="Picture 8" descr="Logo">
            <a:extLst>
              <a:ext uri="{FF2B5EF4-FFF2-40B4-BE49-F238E27FC236}">
                <a16:creationId xmlns:a16="http://schemas.microsoft.com/office/drawing/2014/main" id="{32566D21-63A7-8B3A-0925-D44055A53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5425" y="5167276"/>
            <a:ext cx="2952750" cy="1543050"/>
          </a:xfrm>
          <a:prstGeom prst="rect">
            <a:avLst/>
          </a:prstGeom>
        </p:spPr>
      </p:pic>
      <p:pic>
        <p:nvPicPr>
          <p:cNvPr id="11" name="Picture 10" descr="Icon">
            <a:extLst>
              <a:ext uri="{FF2B5EF4-FFF2-40B4-BE49-F238E27FC236}">
                <a16:creationId xmlns:a16="http://schemas.microsoft.com/office/drawing/2014/main" id="{6A42F27A-2F18-0799-3BCB-99A44773CE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5900" y="4900575"/>
            <a:ext cx="2552700" cy="1790700"/>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007BBE30-6833-BEB1-AA2D-74DF9B1A66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8799" y="2595563"/>
            <a:ext cx="1790700" cy="1790700"/>
          </a:xfrm>
          <a:prstGeom prst="rect">
            <a:avLst/>
          </a:prstGeom>
        </p:spPr>
      </p:pic>
    </p:spTree>
    <p:extLst>
      <p:ext uri="{BB962C8B-B14F-4D97-AF65-F5344CB8AC3E}">
        <p14:creationId xmlns:p14="http://schemas.microsoft.com/office/powerpoint/2010/main" val="2827262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38A8-255E-28ED-BBC6-8912C7EB6665}"/>
              </a:ext>
            </a:extLst>
          </p:cNvPr>
          <p:cNvSpPr>
            <a:spLocks noGrp="1"/>
          </p:cNvSpPr>
          <p:nvPr>
            <p:ph type="title"/>
          </p:nvPr>
        </p:nvSpPr>
        <p:spPr/>
        <p:txBody>
          <a:bodyPr/>
          <a:lstStyle/>
          <a:p>
            <a:r>
              <a:rPr lang="en-US" sz="4400" dirty="0"/>
              <a:t>Certifications</a:t>
            </a:r>
            <a:endParaRPr lang="en-US" dirty="0"/>
          </a:p>
        </p:txBody>
      </p:sp>
      <p:sp>
        <p:nvSpPr>
          <p:cNvPr id="3" name="Content Placeholder 2">
            <a:extLst>
              <a:ext uri="{FF2B5EF4-FFF2-40B4-BE49-F238E27FC236}">
                <a16:creationId xmlns:a16="http://schemas.microsoft.com/office/drawing/2014/main" id="{664246C1-AEB8-D6F0-ED08-C4EFBAE2006A}"/>
              </a:ext>
            </a:extLst>
          </p:cNvPr>
          <p:cNvSpPr>
            <a:spLocks noGrp="1"/>
          </p:cNvSpPr>
          <p:nvPr>
            <p:ph idx="1"/>
          </p:nvPr>
        </p:nvSpPr>
        <p:spPr>
          <a:xfrm>
            <a:off x="838200" y="1825625"/>
            <a:ext cx="10515600" cy="4743126"/>
          </a:xfrm>
        </p:spPr>
        <p:txBody>
          <a:bodyPr>
            <a:normAutofit/>
          </a:bodyPr>
          <a:lstStyle/>
          <a:p>
            <a:pPr marL="0" indent="0">
              <a:buNone/>
            </a:pPr>
            <a:r>
              <a:rPr lang="en-US" dirty="0"/>
              <a:t>Why to Earn a Certificate?</a:t>
            </a:r>
          </a:p>
          <a:p>
            <a:pPr marL="0" indent="0">
              <a:buNone/>
            </a:pPr>
            <a:endParaRPr lang="en-US" dirty="0"/>
          </a:p>
          <a:p>
            <a:pPr marL="514350" indent="-514350">
              <a:buFont typeface="+mj-lt"/>
              <a:buAutoNum type="arabicPeriod"/>
            </a:pPr>
            <a:r>
              <a:rPr lang="en-US" b="1" i="1" dirty="0">
                <a:effectLst/>
              </a:rPr>
              <a:t>Self-Esteem Boost</a:t>
            </a:r>
          </a:p>
          <a:p>
            <a:pPr marL="514350" indent="-514350">
              <a:buFont typeface="+mj-lt"/>
              <a:buAutoNum type="arabicPeriod"/>
            </a:pPr>
            <a:r>
              <a:rPr lang="en-US" b="1" i="1" dirty="0">
                <a:effectLst/>
              </a:rPr>
              <a:t>Increase Knowledge and Understanding</a:t>
            </a:r>
            <a:endParaRPr lang="en-US" b="1" i="0" dirty="0">
              <a:effectLst/>
            </a:endParaRPr>
          </a:p>
          <a:p>
            <a:pPr marL="514350" indent="-514350">
              <a:buFont typeface="+mj-lt"/>
              <a:buAutoNum type="arabicPeriod"/>
            </a:pPr>
            <a:r>
              <a:rPr lang="en-US" b="1" i="1" dirty="0">
                <a:effectLst/>
              </a:rPr>
              <a:t>Career Advancement</a:t>
            </a:r>
            <a:endParaRPr lang="en-US" b="1" i="0" dirty="0">
              <a:effectLst/>
            </a:endParaRPr>
          </a:p>
          <a:p>
            <a:pPr marL="514350" indent="-514350">
              <a:buFont typeface="+mj-lt"/>
              <a:buAutoNum type="arabicPeriod"/>
            </a:pPr>
            <a:r>
              <a:rPr lang="en-US" b="1" i="1" dirty="0">
                <a:effectLst/>
              </a:rPr>
              <a:t>Employer Confidence</a:t>
            </a:r>
            <a:endParaRPr lang="en-US" b="1" i="0" dirty="0">
              <a:effectLst/>
            </a:endParaRPr>
          </a:p>
          <a:p>
            <a:pPr marL="514350" indent="-514350">
              <a:buFont typeface="+mj-lt"/>
              <a:buAutoNum type="arabicPeriod"/>
            </a:pPr>
            <a:r>
              <a:rPr lang="en-US" b="1" i="1" dirty="0">
                <a:effectLst/>
              </a:rPr>
              <a:t>Proven Professional Achievement</a:t>
            </a:r>
          </a:p>
          <a:p>
            <a:pPr marL="0" indent="0">
              <a:buNone/>
            </a:pPr>
            <a:endParaRPr lang="en-US" b="1" i="0" dirty="0">
              <a:effectLst/>
            </a:endParaRPr>
          </a:p>
          <a:p>
            <a:r>
              <a:rPr lang="en-US" dirty="0"/>
              <a:t>Certifications will </a:t>
            </a:r>
            <a:r>
              <a:rPr lang="en-US" b="1" dirty="0"/>
              <a:t>help</a:t>
            </a:r>
            <a:r>
              <a:rPr lang="en-US" dirty="0"/>
              <a:t> you in one way or other!!</a:t>
            </a:r>
          </a:p>
        </p:txBody>
      </p:sp>
    </p:spTree>
    <p:extLst>
      <p:ext uri="{BB962C8B-B14F-4D97-AF65-F5344CB8AC3E}">
        <p14:creationId xmlns:p14="http://schemas.microsoft.com/office/powerpoint/2010/main" val="3329507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3E2F46-BB99-CE0B-E495-AD1F75294C1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Certifications</a:t>
            </a:r>
          </a:p>
        </p:txBody>
      </p:sp>
      <p:pic>
        <p:nvPicPr>
          <p:cNvPr id="6" name="Content Placeholder 5" descr="Diagram">
            <a:extLst>
              <a:ext uri="{FF2B5EF4-FFF2-40B4-BE49-F238E27FC236}">
                <a16:creationId xmlns:a16="http://schemas.microsoft.com/office/drawing/2014/main" id="{74A72099-9589-7AAB-B874-BA58CDA1FB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5249" y="1675227"/>
            <a:ext cx="7821501" cy="4394199"/>
          </a:xfrm>
          <a:prstGeom prst="rect">
            <a:avLst/>
          </a:prstGeom>
        </p:spPr>
      </p:pic>
    </p:spTree>
    <p:extLst>
      <p:ext uri="{BB962C8B-B14F-4D97-AF65-F5344CB8AC3E}">
        <p14:creationId xmlns:p14="http://schemas.microsoft.com/office/powerpoint/2010/main" val="1939559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3E2F46-BB99-CE0B-E495-AD1F75294C1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Certifications</a:t>
            </a:r>
          </a:p>
        </p:txBody>
      </p:sp>
      <p:pic>
        <p:nvPicPr>
          <p:cNvPr id="7" name="Content Placeholder 6" descr="Timeline">
            <a:extLst>
              <a:ext uri="{FF2B5EF4-FFF2-40B4-BE49-F238E27FC236}">
                <a16:creationId xmlns:a16="http://schemas.microsoft.com/office/drawing/2014/main" id="{594B8965-B406-643D-DB27-0A5EF02DCB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3322" y="1820334"/>
            <a:ext cx="7777344" cy="4394199"/>
          </a:xfrm>
          <a:prstGeom prst="rect">
            <a:avLst/>
          </a:prstGeom>
        </p:spPr>
      </p:pic>
    </p:spTree>
    <p:extLst>
      <p:ext uri="{BB962C8B-B14F-4D97-AF65-F5344CB8AC3E}">
        <p14:creationId xmlns:p14="http://schemas.microsoft.com/office/powerpoint/2010/main" val="693516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5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3E2F46-BB99-CE0B-E495-AD1F75294C1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Certifications</a:t>
            </a:r>
          </a:p>
        </p:txBody>
      </p:sp>
      <p:pic>
        <p:nvPicPr>
          <p:cNvPr id="6" name="Content Placeholder 5" descr="Graphical user interface, application&#10;&#10;Description automatically generated">
            <a:extLst>
              <a:ext uri="{FF2B5EF4-FFF2-40B4-BE49-F238E27FC236}">
                <a16:creationId xmlns:a16="http://schemas.microsoft.com/office/drawing/2014/main" id="{4860043E-2C5B-EFE4-67EA-DA03FB6C5B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7147" y="1675227"/>
            <a:ext cx="5597706" cy="4394199"/>
          </a:xfrm>
          <a:prstGeom prst="rect">
            <a:avLst/>
          </a:prstGeom>
        </p:spPr>
      </p:pic>
    </p:spTree>
    <p:extLst>
      <p:ext uri="{BB962C8B-B14F-4D97-AF65-F5344CB8AC3E}">
        <p14:creationId xmlns:p14="http://schemas.microsoft.com/office/powerpoint/2010/main" val="2263845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84BAB7B-6509-F06A-5B7F-C4EF7F862662}"/>
              </a:ext>
            </a:extLst>
          </p:cNvPr>
          <p:cNvSpPr>
            <a:spLocks noGrp="1"/>
          </p:cNvSpPr>
          <p:nvPr>
            <p:ph type="title"/>
          </p:nvPr>
        </p:nvSpPr>
        <p:spPr>
          <a:xfrm>
            <a:off x="838200" y="365125"/>
            <a:ext cx="10515600" cy="1325563"/>
          </a:xfrm>
        </p:spPr>
        <p:txBody>
          <a:bodyPr>
            <a:normAutofit/>
          </a:bodyPr>
          <a:lstStyle/>
          <a:p>
            <a:r>
              <a:rPr lang="en-US" dirty="0"/>
              <a:t>What is an Internship?</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E37B71B-8B28-A1CC-9C4A-28261FFC402A}"/>
              </a:ext>
            </a:extLst>
          </p:cNvPr>
          <p:cNvSpPr>
            <a:spLocks noGrp="1"/>
          </p:cNvSpPr>
          <p:nvPr>
            <p:ph idx="1"/>
          </p:nvPr>
        </p:nvSpPr>
        <p:spPr>
          <a:xfrm>
            <a:off x="838200" y="1825625"/>
            <a:ext cx="10515600" cy="4351338"/>
          </a:xfrm>
        </p:spPr>
        <p:txBody>
          <a:bodyPr>
            <a:normAutofit/>
          </a:bodyPr>
          <a:lstStyle/>
          <a:p>
            <a:pPr algn="just"/>
            <a:r>
              <a:rPr lang="en-US" dirty="0"/>
              <a:t>Internships give students the opportunity to </a:t>
            </a:r>
            <a:r>
              <a:rPr lang="en-US" b="1" dirty="0"/>
              <a:t>earn academic credit </a:t>
            </a:r>
            <a:r>
              <a:rPr lang="en-US" dirty="0"/>
              <a:t>and </a:t>
            </a:r>
            <a:r>
              <a:rPr lang="en-US" b="1" dirty="0"/>
              <a:t>gain experience in a professional environment</a:t>
            </a:r>
            <a:r>
              <a:rPr lang="en-US" dirty="0"/>
              <a:t>. Internships also help learners determine whether a particular career path is a good fit for them.</a:t>
            </a:r>
          </a:p>
          <a:p>
            <a:pPr algn="just"/>
            <a:r>
              <a:rPr lang="en-US" dirty="0"/>
              <a:t>Furthermore, internships assist students in </a:t>
            </a:r>
            <a:r>
              <a:rPr lang="en-US" b="1" dirty="0"/>
              <a:t>developing professional connections</a:t>
            </a:r>
            <a:r>
              <a:rPr lang="en-US" dirty="0"/>
              <a:t> that may lead to job opportunities. Students still receive professional training from an internship that they would not receive in a typical classroom.</a:t>
            </a:r>
          </a:p>
        </p:txBody>
      </p:sp>
    </p:spTree>
    <p:extLst>
      <p:ext uri="{BB962C8B-B14F-4D97-AF65-F5344CB8AC3E}">
        <p14:creationId xmlns:p14="http://schemas.microsoft.com/office/powerpoint/2010/main" val="2490434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3E2F46-BB99-CE0B-E495-AD1F75294C1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Certifications</a:t>
            </a:r>
          </a:p>
        </p:txBody>
      </p:sp>
      <p:pic>
        <p:nvPicPr>
          <p:cNvPr id="6" name="Content Placeholder 5" descr="A picture containing diagram">
            <a:extLst>
              <a:ext uri="{FF2B5EF4-FFF2-40B4-BE49-F238E27FC236}">
                <a16:creationId xmlns:a16="http://schemas.microsoft.com/office/drawing/2014/main" id="{749AD0A4-EFC2-2E19-720B-86F60A4CEB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0619" y="2005656"/>
            <a:ext cx="8062750" cy="4394199"/>
          </a:xfrm>
          <a:prstGeom prst="rect">
            <a:avLst/>
          </a:prstGeom>
        </p:spPr>
      </p:pic>
    </p:spTree>
    <p:extLst>
      <p:ext uri="{BB962C8B-B14F-4D97-AF65-F5344CB8AC3E}">
        <p14:creationId xmlns:p14="http://schemas.microsoft.com/office/powerpoint/2010/main" val="3536584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Yellow and blue symbols">
            <a:extLst>
              <a:ext uri="{FF2B5EF4-FFF2-40B4-BE49-F238E27FC236}">
                <a16:creationId xmlns:a16="http://schemas.microsoft.com/office/drawing/2014/main" id="{A6C5798F-2C19-0E3B-3A9B-A36A19AFFF78}"/>
              </a:ext>
            </a:extLst>
          </p:cNvPr>
          <p:cNvPicPr>
            <a:picLocks noChangeAspect="1"/>
          </p:cNvPicPr>
          <p:nvPr/>
        </p:nvPicPr>
        <p:blipFill rotWithShape="1">
          <a:blip r:embed="rId2"/>
          <a:srcRect l="6677" r="11793" b="1"/>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1"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25E302-3CDB-6B7E-7AA5-1FEABE27418D}"/>
              </a:ext>
            </a:extLst>
          </p:cNvPr>
          <p:cNvSpPr>
            <a:spLocks noGrp="1"/>
          </p:cNvSpPr>
          <p:nvPr>
            <p:ph type="title"/>
          </p:nvPr>
        </p:nvSpPr>
        <p:spPr>
          <a:xfrm>
            <a:off x="374904" y="856488"/>
            <a:ext cx="4992624" cy="1243584"/>
          </a:xfrm>
        </p:spPr>
        <p:txBody>
          <a:bodyPr anchor="ctr">
            <a:normAutofit/>
          </a:bodyPr>
          <a:lstStyle/>
          <a:p>
            <a:r>
              <a:rPr lang="en-US" sz="3400" b="1" dirty="0"/>
              <a:t>Communication</a:t>
            </a:r>
          </a:p>
        </p:txBody>
      </p:sp>
      <p:sp>
        <p:nvSpPr>
          <p:cNvPr id="15" name="Rectangle 1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B71A581-97AA-E724-D100-CBAD763AC29E}"/>
              </a:ext>
            </a:extLst>
          </p:cNvPr>
          <p:cNvSpPr>
            <a:spLocks noGrp="1"/>
          </p:cNvSpPr>
          <p:nvPr>
            <p:ph idx="1"/>
          </p:nvPr>
        </p:nvSpPr>
        <p:spPr>
          <a:xfrm>
            <a:off x="374904" y="2522949"/>
            <a:ext cx="5065776" cy="3402363"/>
          </a:xfrm>
        </p:spPr>
        <p:txBody>
          <a:bodyPr anchor="t">
            <a:noAutofit/>
          </a:bodyPr>
          <a:lstStyle/>
          <a:p>
            <a:r>
              <a:rPr lang="en-US" dirty="0"/>
              <a:t>Talk face to face whenever possible</a:t>
            </a:r>
          </a:p>
          <a:p>
            <a:r>
              <a:rPr lang="en-US" dirty="0"/>
              <a:t>Be very specific</a:t>
            </a:r>
          </a:p>
          <a:p>
            <a:r>
              <a:rPr lang="en-US" dirty="0"/>
              <a:t>Ask questions</a:t>
            </a:r>
          </a:p>
          <a:p>
            <a:r>
              <a:rPr lang="en-US" dirty="0"/>
              <a:t>Check in frequently</a:t>
            </a:r>
          </a:p>
          <a:p>
            <a:r>
              <a:rPr lang="en-US" dirty="0"/>
              <a:t>Make it personal</a:t>
            </a:r>
          </a:p>
          <a:p>
            <a:r>
              <a:rPr lang="en-US" dirty="0"/>
              <a:t>Ask for Feedback </a:t>
            </a:r>
          </a:p>
        </p:txBody>
      </p:sp>
    </p:spTree>
    <p:extLst>
      <p:ext uri="{BB962C8B-B14F-4D97-AF65-F5344CB8AC3E}">
        <p14:creationId xmlns:p14="http://schemas.microsoft.com/office/powerpoint/2010/main" val="2356494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t="-10000" b="-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6F29FB-653B-D07E-0F95-3628F41444A5}"/>
              </a:ext>
            </a:extLst>
          </p:cNvPr>
          <p:cNvSpPr>
            <a:spLocks noGrp="1"/>
          </p:cNvSpPr>
          <p:nvPr>
            <p:ph idx="1"/>
          </p:nvPr>
        </p:nvSpPr>
        <p:spPr>
          <a:xfrm>
            <a:off x="742950" y="3429000"/>
            <a:ext cx="10515600" cy="4351338"/>
          </a:xfrm>
        </p:spPr>
        <p:txBody>
          <a:bodyPr>
            <a:normAutofit/>
          </a:bodyPr>
          <a:lstStyle/>
          <a:p>
            <a:pPr marL="0" indent="0">
              <a:buNone/>
            </a:pPr>
            <a:r>
              <a:rPr lang="en-US" sz="6000" dirty="0">
                <a:solidFill>
                  <a:schemeClr val="accent1">
                    <a:lumMod val="50000"/>
                  </a:schemeClr>
                </a:solidFill>
              </a:rPr>
              <a:t>Thank You</a:t>
            </a:r>
          </a:p>
        </p:txBody>
      </p:sp>
    </p:spTree>
    <p:extLst>
      <p:ext uri="{BB962C8B-B14F-4D97-AF65-F5344CB8AC3E}">
        <p14:creationId xmlns:p14="http://schemas.microsoft.com/office/powerpoint/2010/main" val="324513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on green pastel background">
            <a:extLst>
              <a:ext uri="{FF2B5EF4-FFF2-40B4-BE49-F238E27FC236}">
                <a16:creationId xmlns:a16="http://schemas.microsoft.com/office/drawing/2014/main" id="{8A6F12F2-78A3-E63E-4A0B-A6CC2FC6F606}"/>
              </a:ext>
            </a:extLst>
          </p:cNvPr>
          <p:cNvPicPr>
            <a:picLocks noChangeAspect="1"/>
          </p:cNvPicPr>
          <p:nvPr/>
        </p:nvPicPr>
        <p:blipFill rotWithShape="1">
          <a:blip r:embed="rId2"/>
          <a:srcRect l="520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75740E-FF32-C251-FDD6-619C7EEDEB3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a:t>Questions?</a:t>
            </a:r>
            <a:endParaRPr lang="en-US"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947458"/>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434CA-8804-F672-946C-AC020362CD5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B55866F-9D19-101B-8CB0-4A25D582987D}"/>
              </a:ext>
            </a:extLst>
          </p:cNvPr>
          <p:cNvSpPr>
            <a:spLocks noGrp="1"/>
          </p:cNvSpPr>
          <p:nvPr>
            <p:ph idx="1"/>
          </p:nvPr>
        </p:nvSpPr>
        <p:spPr/>
        <p:txBody>
          <a:bodyPr/>
          <a:lstStyle/>
          <a:p>
            <a:r>
              <a:rPr lang="en-US" dirty="0">
                <a:hlinkClick r:id="rId2"/>
              </a:rPr>
              <a:t>https://www.bestcolleges.com/resources/ultimate-guide-internships/</a:t>
            </a:r>
            <a:endParaRPr lang="en-US" dirty="0"/>
          </a:p>
          <a:p>
            <a:endParaRPr lang="en-US" dirty="0"/>
          </a:p>
        </p:txBody>
      </p:sp>
    </p:spTree>
    <p:extLst>
      <p:ext uri="{BB962C8B-B14F-4D97-AF65-F5344CB8AC3E}">
        <p14:creationId xmlns:p14="http://schemas.microsoft.com/office/powerpoint/2010/main" val="2228457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ED1131B6-789A-36E5-6C3D-381598075E07}"/>
              </a:ext>
            </a:extLst>
          </p:cNvPr>
          <p:cNvSpPr>
            <a:spLocks noGrp="1"/>
          </p:cNvSpPr>
          <p:nvPr>
            <p:ph idx="1"/>
          </p:nvPr>
        </p:nvSpPr>
        <p:spPr>
          <a:xfrm>
            <a:off x="630936" y="2807208"/>
            <a:ext cx="3429000" cy="3410712"/>
          </a:xfrm>
        </p:spPr>
        <p:txBody>
          <a:bodyPr anchor="t">
            <a:normAutofit/>
          </a:bodyPr>
          <a:lstStyle/>
          <a:p>
            <a:r>
              <a:rPr lang="en-US" sz="2200" i="1" dirty="0"/>
              <a:t>“Interns are like not-cut diamonds; They have flaws, some of them are totally worthless, but once you cut them well, they can become something great one day.”</a:t>
            </a:r>
          </a:p>
          <a:p>
            <a:pPr marL="0" indent="0">
              <a:buNone/>
            </a:pPr>
            <a:r>
              <a:rPr lang="en-US" sz="2200" i="1" dirty="0"/>
              <a:t>	     </a:t>
            </a:r>
          </a:p>
          <a:p>
            <a:pPr marL="0" indent="0">
              <a:buNone/>
            </a:pPr>
            <a:r>
              <a:rPr lang="en-US" sz="2200" i="1" dirty="0"/>
              <a:t>	      - Barney Buszuro</a:t>
            </a:r>
          </a:p>
        </p:txBody>
      </p:sp>
      <p:pic>
        <p:nvPicPr>
          <p:cNvPr id="5" name="Content Placeholder 4" descr="A picture containing engineering drawing&#10;&#10;Description automatically generated">
            <a:extLst>
              <a:ext uri="{FF2B5EF4-FFF2-40B4-BE49-F238E27FC236}">
                <a16:creationId xmlns:a16="http://schemas.microsoft.com/office/drawing/2014/main" id="{9D5CE633-FA02-78C9-D4B2-EA4303C7D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296" y="1073106"/>
            <a:ext cx="6903720" cy="4711788"/>
          </a:xfrm>
          <a:prstGeom prst="rect">
            <a:avLst/>
          </a:prstGeom>
        </p:spPr>
      </p:pic>
    </p:spTree>
    <p:extLst>
      <p:ext uri="{BB962C8B-B14F-4D97-AF65-F5344CB8AC3E}">
        <p14:creationId xmlns:p14="http://schemas.microsoft.com/office/powerpoint/2010/main" val="1198667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9991E-ABDF-4232-20E8-47BA06C28125}"/>
              </a:ext>
            </a:extLst>
          </p:cNvPr>
          <p:cNvSpPr>
            <a:spLocks noGrp="1"/>
          </p:cNvSpPr>
          <p:nvPr>
            <p:ph type="title"/>
          </p:nvPr>
        </p:nvSpPr>
        <p:spPr/>
        <p:txBody>
          <a:bodyPr/>
          <a:lstStyle/>
          <a:p>
            <a:r>
              <a:rPr lang="en-US" dirty="0"/>
              <a:t>Types of Internships</a:t>
            </a:r>
          </a:p>
        </p:txBody>
      </p:sp>
      <p:sp>
        <p:nvSpPr>
          <p:cNvPr id="3" name="Content Placeholder 2">
            <a:extLst>
              <a:ext uri="{FF2B5EF4-FFF2-40B4-BE49-F238E27FC236}">
                <a16:creationId xmlns:a16="http://schemas.microsoft.com/office/drawing/2014/main" id="{71F06709-B2EE-FAFC-37AB-4C7562E7E06F}"/>
              </a:ext>
            </a:extLst>
          </p:cNvPr>
          <p:cNvSpPr>
            <a:spLocks noGrp="1"/>
          </p:cNvSpPr>
          <p:nvPr>
            <p:ph idx="1"/>
          </p:nvPr>
        </p:nvSpPr>
        <p:spPr>
          <a:xfrm>
            <a:off x="838200" y="1890939"/>
            <a:ext cx="10515600" cy="4351338"/>
          </a:xfrm>
        </p:spPr>
        <p:txBody>
          <a:bodyPr>
            <a:normAutofit/>
          </a:bodyPr>
          <a:lstStyle/>
          <a:p>
            <a:pPr marL="0" indent="0">
              <a:buNone/>
            </a:pPr>
            <a:r>
              <a:rPr lang="en-US" sz="2400" dirty="0"/>
              <a:t>1. Paid Internships</a:t>
            </a:r>
          </a:p>
          <a:p>
            <a:r>
              <a:rPr lang="en-US" sz="2000" dirty="0"/>
              <a:t>Professional sectors like health, architecture, science, engineering, law, business (particularly accounting and finance), technology, and advertising frequently offer paid internships. Internships for work experience typically take place in the second or third year of study.</a:t>
            </a:r>
          </a:p>
          <a:p>
            <a:r>
              <a:rPr lang="en-US" sz="2000" dirty="0"/>
              <a:t> This kind of internship aims to broaden an intern's expertise both within the organization and within their academic pursuits. The organization anticipates the intern bringing ideas and expertise from school.</a:t>
            </a:r>
          </a:p>
          <a:p>
            <a:pPr marL="0" indent="0">
              <a:buNone/>
            </a:pPr>
            <a:endParaRPr lang="en-US" sz="2000" dirty="0"/>
          </a:p>
          <a:p>
            <a:pPr marL="0" indent="0">
              <a:buNone/>
            </a:pPr>
            <a:r>
              <a:rPr lang="en-US" sz="2400" dirty="0"/>
              <a:t>2. Unpaid Internships</a:t>
            </a:r>
          </a:p>
          <a:p>
            <a:r>
              <a:rPr lang="en-US" sz="2000" dirty="0"/>
              <a:t>Unpaid internships are temporary work arrangements that allow prospective employees to observe a work environment and gain work experience without compensation. </a:t>
            </a:r>
          </a:p>
        </p:txBody>
      </p:sp>
    </p:spTree>
    <p:extLst>
      <p:ext uri="{BB962C8B-B14F-4D97-AF65-F5344CB8AC3E}">
        <p14:creationId xmlns:p14="http://schemas.microsoft.com/office/powerpoint/2010/main" val="3763237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9991E-ABDF-4232-20E8-47BA06C28125}"/>
              </a:ext>
            </a:extLst>
          </p:cNvPr>
          <p:cNvSpPr>
            <a:spLocks noGrp="1"/>
          </p:cNvSpPr>
          <p:nvPr>
            <p:ph type="title"/>
          </p:nvPr>
        </p:nvSpPr>
        <p:spPr/>
        <p:txBody>
          <a:bodyPr/>
          <a:lstStyle/>
          <a:p>
            <a:r>
              <a:rPr lang="en-US" dirty="0"/>
              <a:t>Types of Internships</a:t>
            </a:r>
          </a:p>
        </p:txBody>
      </p:sp>
      <p:sp>
        <p:nvSpPr>
          <p:cNvPr id="3" name="Content Placeholder 2">
            <a:extLst>
              <a:ext uri="{FF2B5EF4-FFF2-40B4-BE49-F238E27FC236}">
                <a16:creationId xmlns:a16="http://schemas.microsoft.com/office/drawing/2014/main" id="{71F06709-B2EE-FAFC-37AB-4C7562E7E06F}"/>
              </a:ext>
            </a:extLst>
          </p:cNvPr>
          <p:cNvSpPr>
            <a:spLocks noGrp="1"/>
          </p:cNvSpPr>
          <p:nvPr>
            <p:ph idx="1"/>
          </p:nvPr>
        </p:nvSpPr>
        <p:spPr>
          <a:xfrm>
            <a:off x="838200" y="1890939"/>
            <a:ext cx="10515600" cy="4351338"/>
          </a:xfrm>
        </p:spPr>
        <p:txBody>
          <a:bodyPr>
            <a:normAutofit/>
          </a:bodyPr>
          <a:lstStyle/>
          <a:p>
            <a:pPr marL="0" indent="0">
              <a:buNone/>
            </a:pPr>
            <a:r>
              <a:rPr lang="en-US" sz="2400" dirty="0"/>
              <a:t>3. Work Research, Virtual Research (graduation) or Dissertation</a:t>
            </a:r>
          </a:p>
          <a:p>
            <a:r>
              <a:rPr lang="en-US" sz="2000" dirty="0"/>
              <a:t>This is mostly done by students who are in their final year of school. With this kind of internship, a student does research for a particular company. The company can have something that they feel they need to improve, or the student can choose a topic in the company themselves. The results of the research study will be put in a report and often will have to be presented.</a:t>
            </a:r>
          </a:p>
          <a:p>
            <a:pPr marL="0" indent="0">
              <a:buNone/>
            </a:pPr>
            <a:endParaRPr lang="en-US" sz="2000" dirty="0"/>
          </a:p>
          <a:p>
            <a:pPr marL="0" indent="0">
              <a:buNone/>
            </a:pPr>
            <a:r>
              <a:rPr lang="en-US" sz="2400" dirty="0"/>
              <a:t>4. Virtual Internship</a:t>
            </a:r>
          </a:p>
          <a:p>
            <a:r>
              <a:rPr lang="en-US" sz="2000" dirty="0"/>
              <a:t>A different kind of internship that is gaining popularity is the virtual internship, in which the intern works virtually and is not physically present at the place of employment. Without having to physically be present in an office, it offers the opportunity to obtain work experience. The internship is carried out virtually, through phone, email, and online interactions. Virtual interns frequently have the freedom to choose their own paces.</a:t>
            </a:r>
          </a:p>
        </p:txBody>
      </p:sp>
    </p:spTree>
    <p:extLst>
      <p:ext uri="{BB962C8B-B14F-4D97-AF65-F5344CB8AC3E}">
        <p14:creationId xmlns:p14="http://schemas.microsoft.com/office/powerpoint/2010/main" val="589547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EEFC1-270E-0D72-3DDA-8BA096558575}"/>
              </a:ext>
            </a:extLst>
          </p:cNvPr>
          <p:cNvSpPr>
            <a:spLocks noGrp="1"/>
          </p:cNvSpPr>
          <p:nvPr>
            <p:ph type="title"/>
          </p:nvPr>
        </p:nvSpPr>
        <p:spPr>
          <a:xfrm>
            <a:off x="4965430" y="629268"/>
            <a:ext cx="6586491" cy="1286160"/>
          </a:xfrm>
        </p:spPr>
        <p:txBody>
          <a:bodyPr anchor="b">
            <a:normAutofit/>
          </a:bodyPr>
          <a:lstStyle/>
          <a:p>
            <a:r>
              <a:rPr lang="en-US" dirty="0"/>
              <a:t>How to Find an Internship’s</a:t>
            </a:r>
          </a:p>
        </p:txBody>
      </p:sp>
      <p:sp>
        <p:nvSpPr>
          <p:cNvPr id="3" name="Content Placeholder 2">
            <a:extLst>
              <a:ext uri="{FF2B5EF4-FFF2-40B4-BE49-F238E27FC236}">
                <a16:creationId xmlns:a16="http://schemas.microsoft.com/office/drawing/2014/main" id="{4AE16432-1746-BCEC-196F-B816311EF973}"/>
              </a:ext>
            </a:extLst>
          </p:cNvPr>
          <p:cNvSpPr>
            <a:spLocks noGrp="1"/>
          </p:cNvSpPr>
          <p:nvPr>
            <p:ph idx="1"/>
          </p:nvPr>
        </p:nvSpPr>
        <p:spPr>
          <a:xfrm>
            <a:off x="4965431" y="2438400"/>
            <a:ext cx="6586489" cy="3785419"/>
          </a:xfrm>
        </p:spPr>
        <p:txBody>
          <a:bodyPr>
            <a:normAutofit/>
          </a:bodyPr>
          <a:lstStyle/>
          <a:p>
            <a:pPr marL="514350" indent="-514350">
              <a:buFont typeface="+mj-lt"/>
              <a:buAutoNum type="arabicPeriod"/>
            </a:pPr>
            <a:r>
              <a:rPr lang="en-US" b="1" dirty="0"/>
              <a:t>Use Your College's Career Center </a:t>
            </a:r>
            <a:r>
              <a:rPr lang="en-US" dirty="0"/>
              <a:t>(Handshake)</a:t>
            </a:r>
          </a:p>
          <a:p>
            <a:pPr marL="514350" indent="-514350">
              <a:buFont typeface="+mj-lt"/>
              <a:buAutoNum type="arabicPeriod"/>
            </a:pPr>
            <a:r>
              <a:rPr lang="en-US" b="1" dirty="0"/>
              <a:t>Leverage Your Network </a:t>
            </a:r>
            <a:r>
              <a:rPr lang="en-US" dirty="0"/>
              <a:t>(Friends, Family, Professors, Connections)</a:t>
            </a:r>
          </a:p>
          <a:p>
            <a:pPr marL="514350" indent="-514350">
              <a:buFont typeface="+mj-lt"/>
              <a:buAutoNum type="arabicPeriod"/>
            </a:pPr>
            <a:r>
              <a:rPr lang="en-US" b="1" dirty="0"/>
              <a:t>Use Job Search Sites </a:t>
            </a:r>
            <a:r>
              <a:rPr lang="en-US" dirty="0"/>
              <a:t>(Indeed, LinkedIn)</a:t>
            </a:r>
          </a:p>
          <a:p>
            <a:pPr marL="514350" indent="-514350">
              <a:buFont typeface="+mj-lt"/>
              <a:buAutoNum type="arabicPeriod"/>
            </a:pPr>
            <a:r>
              <a:rPr lang="en-US" b="1" dirty="0"/>
              <a:t>Reach out directly to HR via Email</a:t>
            </a:r>
          </a:p>
        </p:txBody>
      </p:sp>
      <p:pic>
        <p:nvPicPr>
          <p:cNvPr id="5" name="Picture 4" descr="Sphere of mesh and nodes">
            <a:extLst>
              <a:ext uri="{FF2B5EF4-FFF2-40B4-BE49-F238E27FC236}">
                <a16:creationId xmlns:a16="http://schemas.microsoft.com/office/drawing/2014/main" id="{6B8E0AA6-E066-E0A4-FAF2-F6097F967AF1}"/>
              </a:ext>
            </a:extLst>
          </p:cNvPr>
          <p:cNvPicPr>
            <a:picLocks noChangeAspect="1"/>
          </p:cNvPicPr>
          <p:nvPr/>
        </p:nvPicPr>
        <p:blipFill rotWithShape="1">
          <a:blip r:embed="rId2"/>
          <a:srcRect l="40147" r="9158"/>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DDDF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033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377D-0894-CC37-C052-3FD81517E3E5}"/>
              </a:ext>
            </a:extLst>
          </p:cNvPr>
          <p:cNvSpPr>
            <a:spLocks noGrp="1"/>
          </p:cNvSpPr>
          <p:nvPr>
            <p:ph type="title"/>
          </p:nvPr>
        </p:nvSpPr>
        <p:spPr>
          <a:xfrm>
            <a:off x="838200" y="66546"/>
            <a:ext cx="10515600" cy="987813"/>
          </a:xfrm>
        </p:spPr>
        <p:txBody>
          <a:bodyPr/>
          <a:lstStyle/>
          <a:p>
            <a:r>
              <a:rPr lang="en-US" dirty="0"/>
              <a:t>How to Get an Internship</a:t>
            </a:r>
          </a:p>
        </p:txBody>
      </p:sp>
      <p:sp>
        <p:nvSpPr>
          <p:cNvPr id="3" name="Content Placeholder 2">
            <a:extLst>
              <a:ext uri="{FF2B5EF4-FFF2-40B4-BE49-F238E27FC236}">
                <a16:creationId xmlns:a16="http://schemas.microsoft.com/office/drawing/2014/main" id="{4C85CC09-3B08-AE29-2424-DDD482E6FF59}"/>
              </a:ext>
            </a:extLst>
          </p:cNvPr>
          <p:cNvSpPr>
            <a:spLocks noGrp="1"/>
          </p:cNvSpPr>
          <p:nvPr>
            <p:ph idx="1"/>
          </p:nvPr>
        </p:nvSpPr>
        <p:spPr>
          <a:xfrm>
            <a:off x="838200" y="1181811"/>
            <a:ext cx="11198290" cy="5609643"/>
          </a:xfrm>
        </p:spPr>
        <p:txBody>
          <a:bodyPr>
            <a:normAutofit lnSpcReduction="10000"/>
          </a:bodyPr>
          <a:lstStyle/>
          <a:p>
            <a:pPr marL="514350" indent="-514350">
              <a:buFont typeface="+mj-lt"/>
              <a:buAutoNum type="arabicPeriod"/>
            </a:pPr>
            <a:r>
              <a:rPr lang="en-US" b="1" dirty="0"/>
              <a:t>Apply Early and Widely</a:t>
            </a:r>
          </a:p>
          <a:p>
            <a:r>
              <a:rPr lang="en-US" i="1" dirty="0">
                <a:solidFill>
                  <a:schemeClr val="accent1">
                    <a:lumMod val="75000"/>
                  </a:schemeClr>
                </a:solidFill>
              </a:rPr>
              <a:t>Start Early</a:t>
            </a:r>
            <a:r>
              <a:rPr lang="en-US" dirty="0"/>
              <a:t>: Start looking for an internship early—even a year before the start date.</a:t>
            </a:r>
          </a:p>
          <a:p>
            <a:r>
              <a:rPr lang="en-US" dirty="0"/>
              <a:t> </a:t>
            </a:r>
            <a:r>
              <a:rPr lang="en-US" i="1" dirty="0">
                <a:solidFill>
                  <a:schemeClr val="accent1">
                    <a:lumMod val="75000"/>
                  </a:schemeClr>
                </a:solidFill>
              </a:rPr>
              <a:t>Find People Who've Done Internships</a:t>
            </a:r>
            <a:r>
              <a:rPr lang="en-US" dirty="0"/>
              <a:t>: Speak with your lecturers and fellow students who have completed internships; they can guide you through the procedure.</a:t>
            </a:r>
          </a:p>
          <a:p>
            <a:r>
              <a:rPr lang="en-US" i="1" dirty="0">
                <a:solidFill>
                  <a:schemeClr val="accent1">
                    <a:lumMod val="75000"/>
                  </a:schemeClr>
                </a:solidFill>
              </a:rPr>
              <a:t>Ask About Opportunities</a:t>
            </a:r>
            <a:r>
              <a:rPr lang="en-US" dirty="0"/>
              <a:t>: Before applying, it is OK (and encouraged!) to directly inquire with organizations about any internship openings. </a:t>
            </a:r>
          </a:p>
          <a:p>
            <a:r>
              <a:rPr lang="en-US" i="1" dirty="0">
                <a:solidFill>
                  <a:schemeClr val="accent1">
                    <a:lumMod val="75000"/>
                  </a:schemeClr>
                </a:solidFill>
              </a:rPr>
              <a:t>Review and Revise Each Application</a:t>
            </a:r>
            <a:r>
              <a:rPr lang="en-US" dirty="0"/>
              <a:t>: It doesn't mean your application should be less polished just because you submit it early. Spend time editing and proofreading.</a:t>
            </a:r>
          </a:p>
          <a:p>
            <a:r>
              <a:rPr lang="en-US" i="1" dirty="0">
                <a:solidFill>
                  <a:schemeClr val="accent1">
                    <a:lumMod val="75000"/>
                  </a:schemeClr>
                </a:solidFill>
              </a:rPr>
              <a:t>Ask for Help</a:t>
            </a:r>
            <a:r>
              <a:rPr lang="en-US" dirty="0"/>
              <a:t>: Professors can assist you in creating an effective internship application that will interest particular companies.</a:t>
            </a:r>
          </a:p>
          <a:p>
            <a:endParaRPr lang="en-US" dirty="0"/>
          </a:p>
          <a:p>
            <a:endParaRPr lang="en-US" dirty="0"/>
          </a:p>
        </p:txBody>
      </p:sp>
    </p:spTree>
    <p:extLst>
      <p:ext uri="{BB962C8B-B14F-4D97-AF65-F5344CB8AC3E}">
        <p14:creationId xmlns:p14="http://schemas.microsoft.com/office/powerpoint/2010/main" val="1459964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377D-0894-CC37-C052-3FD81517E3E5}"/>
              </a:ext>
            </a:extLst>
          </p:cNvPr>
          <p:cNvSpPr>
            <a:spLocks noGrp="1"/>
          </p:cNvSpPr>
          <p:nvPr>
            <p:ph type="title"/>
          </p:nvPr>
        </p:nvSpPr>
        <p:spPr>
          <a:xfrm>
            <a:off x="838200" y="66546"/>
            <a:ext cx="10515600" cy="987813"/>
          </a:xfrm>
        </p:spPr>
        <p:txBody>
          <a:bodyPr/>
          <a:lstStyle/>
          <a:p>
            <a:r>
              <a:rPr lang="en-US" dirty="0"/>
              <a:t>How to Get an Internship</a:t>
            </a:r>
          </a:p>
        </p:txBody>
      </p:sp>
      <p:sp>
        <p:nvSpPr>
          <p:cNvPr id="3" name="Content Placeholder 2">
            <a:extLst>
              <a:ext uri="{FF2B5EF4-FFF2-40B4-BE49-F238E27FC236}">
                <a16:creationId xmlns:a16="http://schemas.microsoft.com/office/drawing/2014/main" id="{4C85CC09-3B08-AE29-2424-DDD482E6FF59}"/>
              </a:ext>
            </a:extLst>
          </p:cNvPr>
          <p:cNvSpPr>
            <a:spLocks noGrp="1"/>
          </p:cNvSpPr>
          <p:nvPr>
            <p:ph idx="1"/>
          </p:nvPr>
        </p:nvSpPr>
        <p:spPr>
          <a:xfrm>
            <a:off x="838200" y="1181811"/>
            <a:ext cx="11198290" cy="5609643"/>
          </a:xfrm>
        </p:spPr>
        <p:txBody>
          <a:bodyPr>
            <a:normAutofit/>
          </a:bodyPr>
          <a:lstStyle/>
          <a:p>
            <a:pPr marL="0" indent="0">
              <a:buNone/>
            </a:pPr>
            <a:r>
              <a:rPr lang="en-US" b="1" dirty="0"/>
              <a:t>2. Strengthen Your Resume</a:t>
            </a:r>
          </a:p>
          <a:p>
            <a:r>
              <a:rPr lang="en-US" i="1" dirty="0">
                <a:solidFill>
                  <a:schemeClr val="accent1">
                    <a:lumMod val="75000"/>
                  </a:schemeClr>
                </a:solidFill>
              </a:rPr>
              <a:t>Make It Professional</a:t>
            </a:r>
            <a:r>
              <a:rPr lang="en-US" dirty="0"/>
              <a:t>: Resumes should look neat and well-organized, with a simple font face and standard font size.</a:t>
            </a:r>
          </a:p>
          <a:p>
            <a:r>
              <a:rPr lang="en-US" i="1" dirty="0">
                <a:solidFill>
                  <a:schemeClr val="accent1">
                    <a:lumMod val="75000"/>
                  </a:schemeClr>
                </a:solidFill>
              </a:rPr>
              <a:t>Tailor the Resume to the Internship</a:t>
            </a:r>
            <a:r>
              <a:rPr lang="en-US" dirty="0"/>
              <a:t>: The individuals responsible for hiring interns know if they've received a generic stock resume — make sure you include specific details that will appeal to the company you want to intern at.</a:t>
            </a:r>
          </a:p>
          <a:p>
            <a:r>
              <a:rPr lang="en-US" i="1" dirty="0">
                <a:solidFill>
                  <a:schemeClr val="accent1">
                    <a:lumMod val="75000"/>
                  </a:schemeClr>
                </a:solidFill>
              </a:rPr>
              <a:t>Promote Yourself</a:t>
            </a:r>
            <a:r>
              <a:rPr lang="en-US" dirty="0"/>
              <a:t>: Modesty has no place on a CV. Don't be afraid to highlight your most amazing achievements and endeavors.</a:t>
            </a:r>
          </a:p>
          <a:p>
            <a:r>
              <a:rPr lang="en-US" i="1" dirty="0">
                <a:solidFill>
                  <a:schemeClr val="accent1">
                    <a:lumMod val="75000"/>
                  </a:schemeClr>
                </a:solidFill>
              </a:rPr>
              <a:t>Be Unique</a:t>
            </a:r>
            <a:r>
              <a:rPr lang="en-US" dirty="0"/>
              <a:t>: Thousands of people apply for the most sought-after internships. Highlight personal qualities and endeavors that show off distinctive traits.</a:t>
            </a:r>
          </a:p>
          <a:p>
            <a:endParaRPr lang="en-US" dirty="0"/>
          </a:p>
        </p:txBody>
      </p:sp>
    </p:spTree>
    <p:extLst>
      <p:ext uri="{BB962C8B-B14F-4D97-AF65-F5344CB8AC3E}">
        <p14:creationId xmlns:p14="http://schemas.microsoft.com/office/powerpoint/2010/main" val="40473266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5163</TotalTime>
  <Words>1421</Words>
  <Application>Microsoft Office PowerPoint</Application>
  <PresentationFormat>Widescreen</PresentationFormat>
  <Paragraphs>220</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Algerian</vt:lpstr>
      <vt:lpstr>Arial</vt:lpstr>
      <vt:lpstr>Calibri</vt:lpstr>
      <vt:lpstr>Calibri Light</vt:lpstr>
      <vt:lpstr>Office Theme</vt:lpstr>
      <vt:lpstr>PowerPoint Presentation</vt:lpstr>
      <vt:lpstr>Contents</vt:lpstr>
      <vt:lpstr>What is an Internship?</vt:lpstr>
      <vt:lpstr>PowerPoint Presentation</vt:lpstr>
      <vt:lpstr>Types of Internships</vt:lpstr>
      <vt:lpstr>Types of Internships</vt:lpstr>
      <vt:lpstr>How to Find an Internship’s</vt:lpstr>
      <vt:lpstr>How to Get an Internship</vt:lpstr>
      <vt:lpstr>How to Get an Internship</vt:lpstr>
      <vt:lpstr>PowerPoint Presentation</vt:lpstr>
      <vt:lpstr>How to Get an Internship</vt:lpstr>
      <vt:lpstr>How to Get an Internship</vt:lpstr>
      <vt:lpstr>Types of Questions from HR</vt:lpstr>
      <vt:lpstr>Types of Questions from Technical Engineer</vt:lpstr>
      <vt:lpstr>Benefits of Internships</vt:lpstr>
      <vt:lpstr>Knowledge &amp; Skills</vt:lpstr>
      <vt:lpstr>Technologies</vt:lpstr>
      <vt:lpstr>Tools and Software's</vt:lpstr>
      <vt:lpstr>Tools and Software's</vt:lpstr>
      <vt:lpstr>Tools and Software's</vt:lpstr>
      <vt:lpstr>Tools and Software's</vt:lpstr>
      <vt:lpstr>Tools and Software's</vt:lpstr>
      <vt:lpstr>Tools and Software's</vt:lpstr>
      <vt:lpstr>Tools and Software's</vt:lpstr>
      <vt:lpstr>Software Companies</vt:lpstr>
      <vt:lpstr>Certifications</vt:lpstr>
      <vt:lpstr>Certifications</vt:lpstr>
      <vt:lpstr>Certifications</vt:lpstr>
      <vt:lpstr>Certifications</vt:lpstr>
      <vt:lpstr>Certifications</vt:lpstr>
      <vt:lpstr>Communication</vt:lpstr>
      <vt:lpstr>PowerPoint Presentation</vt:lpstr>
      <vt:lpstr>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dc:creator>
  <cp:lastModifiedBy>Tan, Jeanne</cp:lastModifiedBy>
  <cp:revision>2</cp:revision>
  <dcterms:created xsi:type="dcterms:W3CDTF">2023-01-22T22:23:42Z</dcterms:created>
  <dcterms:modified xsi:type="dcterms:W3CDTF">2023-01-30T18:09:55Z</dcterms:modified>
</cp:coreProperties>
</file>