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56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Quattrocento Sans" panose="020B0502050000020003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000682afb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000682afb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0000682afb_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0000682afb_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10000682afb_7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10000682afb_7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10000682afb_4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10000682afb_4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ademicapi@microsoft.com?subject=Access%20request%20to%20Microsoft%20Academic%20Data%20on%20Azure%20Storage%20(AS)%20distribution%20p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ademicapi@microsoft.com?subject=Access%20request%20to%20Microsoft%20Academic%20Data%20on%20Azure%20Storage%20(AS)%20distribution%20pre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4"/>
          <p:cNvGrpSpPr/>
          <p:nvPr/>
        </p:nvGrpSpPr>
        <p:grpSpPr>
          <a:xfrm>
            <a:off x="214560" y="192280"/>
            <a:ext cx="8614825" cy="4684942"/>
            <a:chOff x="-2817319" y="-1042629"/>
            <a:chExt cx="17365098" cy="8857898"/>
          </a:xfrm>
        </p:grpSpPr>
        <p:grpSp>
          <p:nvGrpSpPr>
            <p:cNvPr id="137" name="Google Shape;137;p14"/>
            <p:cNvGrpSpPr/>
            <p:nvPr/>
          </p:nvGrpSpPr>
          <p:grpSpPr>
            <a:xfrm>
              <a:off x="-2817319" y="1672509"/>
              <a:ext cx="2578373" cy="2406843"/>
              <a:chOff x="293263" y="568902"/>
              <a:chExt cx="2285994" cy="1645817"/>
            </a:xfrm>
          </p:grpSpPr>
          <p:sp>
            <p:nvSpPr>
              <p:cNvPr id="138" name="Google Shape;138;p14"/>
              <p:cNvSpPr/>
              <p:nvPr/>
            </p:nvSpPr>
            <p:spPr>
              <a:xfrm>
                <a:off x="296557" y="568902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4"/>
              <p:cNvSpPr/>
              <p:nvPr/>
            </p:nvSpPr>
            <p:spPr>
              <a:xfrm>
                <a:off x="473930" y="606387"/>
                <a:ext cx="15699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2.1 Create a Microsoft Azure account.  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2.2 Login to the  created Azure account. 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0" name="Google Shape;140;p14"/>
              <p:cNvCxnSpPr/>
              <p:nvPr/>
            </p:nvCxnSpPr>
            <p:spPr>
              <a:xfrm>
                <a:off x="574240" y="784715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41" name="Google Shape;141;p14"/>
              <p:cNvSpPr txBox="1"/>
              <p:nvPr/>
            </p:nvSpPr>
            <p:spPr>
              <a:xfrm flipH="1">
                <a:off x="537372" y="609800"/>
                <a:ext cx="8856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H2</a:t>
                </a:r>
                <a:endParaRPr sz="500" baseline="-250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4"/>
              <p:cNvSpPr/>
              <p:nvPr/>
            </p:nvSpPr>
            <p:spPr>
              <a:xfrm>
                <a:off x="293263" y="2056319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4"/>
              <p:cNvSpPr/>
              <p:nvPr/>
            </p:nvSpPr>
            <p:spPr>
              <a:xfrm>
                <a:off x="2100853" y="759333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4"/>
              <p:cNvSpPr/>
              <p:nvPr/>
            </p:nvSpPr>
            <p:spPr>
              <a:xfrm>
                <a:off x="2093377" y="1128738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4"/>
              <p:cNvSpPr/>
              <p:nvPr/>
            </p:nvSpPr>
            <p:spPr>
              <a:xfrm>
                <a:off x="2093377" y="13051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4"/>
              <p:cNvSpPr/>
              <p:nvPr/>
            </p:nvSpPr>
            <p:spPr>
              <a:xfrm>
                <a:off x="2100853" y="937332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7" name="Google Shape;147;p14"/>
              <p:cNvGrpSpPr/>
              <p:nvPr/>
            </p:nvGrpSpPr>
            <p:grpSpPr>
              <a:xfrm>
                <a:off x="311446" y="644811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148" name="Google Shape;148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149" name="Google Shape;149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50" name="Google Shape;150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51" name="Google Shape;151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52" name="Google Shape;152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153" name="Google Shape;153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154" name="Google Shape;154;p14"/>
            <p:cNvCxnSpPr>
              <a:stCxn id="138" idx="3"/>
              <a:endCxn id="155" idx="1"/>
            </p:cNvCxnSpPr>
            <p:nvPr/>
          </p:nvCxnSpPr>
          <p:spPr>
            <a:xfrm rot="10800000" flipH="1">
              <a:off x="-238946" y="2735066"/>
              <a:ext cx="402900" cy="9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156" name="Google Shape;156;p14"/>
            <p:cNvGrpSpPr/>
            <p:nvPr/>
          </p:nvGrpSpPr>
          <p:grpSpPr>
            <a:xfrm>
              <a:off x="160373" y="1672523"/>
              <a:ext cx="2574715" cy="2404705"/>
              <a:chOff x="3381037" y="557525"/>
              <a:chExt cx="2285994" cy="1645818"/>
            </a:xfrm>
          </p:grpSpPr>
          <p:sp>
            <p:nvSpPr>
              <p:cNvPr id="155" name="Google Shape;155;p14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14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3.1 Create an Azure  data share service.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3.2 Create an Azure storage account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3.3 Create an Azure Blob Container.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3.4 Send an email to </a:t>
                </a:r>
                <a:r>
                  <a:rPr lang="en" sz="500" b="0" i="0" u="sng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academicapi@microsoft.com</a:t>
                </a:r>
                <a:r>
                  <a:rPr lang="en" sz="500" b="0" i="0">
                    <a:solidFill>
                      <a:srgbClr val="17171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 b="0" i="0">
                    <a:solidFill>
                      <a:srgbClr val="171717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to r</a:t>
                </a: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equest an access to MAG. 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8" name="Google Shape;158;p14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59" name="Google Shape;159;p14"/>
              <p:cNvSpPr txBox="1"/>
              <p:nvPr/>
            </p:nvSpPr>
            <p:spPr>
              <a:xfrm flipH="1">
                <a:off x="3625422" y="598424"/>
                <a:ext cx="7245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/>
              </a:p>
            </p:txBody>
          </p:sp>
          <p:sp>
            <p:nvSpPr>
              <p:cNvPr id="160" name="Google Shape;160;p14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14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14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14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14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65" name="Google Shape;165;p14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166" name="Google Shape;166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167" name="Google Shape;167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68" name="Google Shape;168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69" name="Google Shape;169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70" name="Google Shape;170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171" name="Google Shape;171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172" name="Google Shape;172;p14"/>
            <p:cNvGrpSpPr/>
            <p:nvPr/>
          </p:nvGrpSpPr>
          <p:grpSpPr>
            <a:xfrm>
              <a:off x="3139750" y="1674322"/>
              <a:ext cx="2574715" cy="2404705"/>
              <a:chOff x="3381037" y="557525"/>
              <a:chExt cx="2285994" cy="1645818"/>
            </a:xfrm>
          </p:grpSpPr>
          <p:sp>
            <p:nvSpPr>
              <p:cNvPr id="173" name="Google Shape;173;p14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4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4.1 Microsoft Azure team send a copy from MAG in the created Blob Container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75" name="Google Shape;175;p14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76" name="Google Shape;176;p14"/>
              <p:cNvSpPr txBox="1"/>
              <p:nvPr/>
            </p:nvSpPr>
            <p:spPr>
              <a:xfrm flipH="1">
                <a:off x="3625422" y="598424"/>
                <a:ext cx="7245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/>
              </a:p>
            </p:txBody>
          </p:sp>
          <p:sp>
            <p:nvSpPr>
              <p:cNvPr id="177" name="Google Shape;177;p14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14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p14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14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1" name="Google Shape;181;p14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82" name="Google Shape;182;p14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183" name="Google Shape;183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184" name="Google Shape;184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85" name="Google Shape;185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86" name="Google Shape;186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187" name="Google Shape;187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188" name="Google Shape;188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189" name="Google Shape;189;p14"/>
            <p:cNvCxnSpPr>
              <a:stCxn id="155" idx="3"/>
              <a:endCxn id="173" idx="1"/>
            </p:cNvCxnSpPr>
            <p:nvPr/>
          </p:nvCxnSpPr>
          <p:spPr>
            <a:xfrm>
              <a:off x="2735088" y="2735035"/>
              <a:ext cx="408300" cy="1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90" name="Google Shape;190;p14"/>
            <p:cNvCxnSpPr>
              <a:stCxn id="173" idx="3"/>
            </p:cNvCxnSpPr>
            <p:nvPr/>
          </p:nvCxnSpPr>
          <p:spPr>
            <a:xfrm>
              <a:off x="5714465" y="2736834"/>
              <a:ext cx="399000" cy="36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191" name="Google Shape;191;p14"/>
            <p:cNvGrpSpPr/>
            <p:nvPr/>
          </p:nvGrpSpPr>
          <p:grpSpPr>
            <a:xfrm>
              <a:off x="6118200" y="1618359"/>
              <a:ext cx="2574715" cy="2404705"/>
              <a:chOff x="3381037" y="557525"/>
              <a:chExt cx="2285994" cy="1645818"/>
            </a:xfrm>
          </p:grpSpPr>
          <p:sp>
            <p:nvSpPr>
              <p:cNvPr id="192" name="Google Shape;192;p14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14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5.1 Create Azure databricks service.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5.2 Create a Spark Cluster in the created Azure databricks</a:t>
                </a: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5.3 Create a notebook in the created workspace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94" name="Google Shape;194;p14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95" name="Google Shape;195;p14"/>
              <p:cNvSpPr txBox="1"/>
              <p:nvPr/>
            </p:nvSpPr>
            <p:spPr>
              <a:xfrm flipH="1">
                <a:off x="3625422" y="598424"/>
                <a:ext cx="7245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/>
              </a:p>
            </p:txBody>
          </p:sp>
          <p:sp>
            <p:nvSpPr>
              <p:cNvPr id="196" name="Google Shape;196;p14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14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14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p14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14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01" name="Google Shape;201;p14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02" name="Google Shape;202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03" name="Google Shape;203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04" name="Google Shape;204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05" name="Google Shape;205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06" name="Google Shape;206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207" name="Google Shape;207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208" name="Google Shape;208;p14"/>
            <p:cNvGrpSpPr/>
            <p:nvPr/>
          </p:nvGrpSpPr>
          <p:grpSpPr>
            <a:xfrm>
              <a:off x="2852710" y="-518615"/>
              <a:ext cx="2126857" cy="1216282"/>
              <a:chOff x="9193481" y="3453299"/>
              <a:chExt cx="2126857" cy="1216282"/>
            </a:xfrm>
          </p:grpSpPr>
          <p:grpSp>
            <p:nvGrpSpPr>
              <p:cNvPr id="209" name="Google Shape;209;p14"/>
              <p:cNvGrpSpPr/>
              <p:nvPr/>
            </p:nvGrpSpPr>
            <p:grpSpPr>
              <a:xfrm>
                <a:off x="9193481" y="3453299"/>
                <a:ext cx="2126857" cy="1216282"/>
                <a:chOff x="6435013" y="1981131"/>
                <a:chExt cx="2126857" cy="1216282"/>
              </a:xfrm>
            </p:grpSpPr>
            <p:sp>
              <p:nvSpPr>
                <p:cNvPr id="210" name="Google Shape;210;p14"/>
                <p:cNvSpPr/>
                <p:nvPr/>
              </p:nvSpPr>
              <p:spPr>
                <a:xfrm>
                  <a:off x="6435013" y="1981131"/>
                  <a:ext cx="2126857" cy="1066753"/>
                </a:xfrm>
                <a:prstGeom prst="flowChartOnlineStorage">
                  <a:avLst/>
                </a:prstGeom>
                <a:noFill/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211;p14"/>
                <p:cNvSpPr/>
                <p:nvPr/>
              </p:nvSpPr>
              <p:spPr>
                <a:xfrm>
                  <a:off x="6583839" y="2093197"/>
                  <a:ext cx="1097400" cy="8907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FBFBF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12" name="Google Shape;212;p14"/>
                <p:cNvCxnSpPr/>
                <p:nvPr/>
              </p:nvCxnSpPr>
              <p:spPr>
                <a:xfrm>
                  <a:off x="6655452" y="2274445"/>
                  <a:ext cx="538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213" name="Google Shape;213;p14"/>
                <p:cNvSpPr txBox="1"/>
                <p:nvPr/>
              </p:nvSpPr>
              <p:spPr>
                <a:xfrm flipH="1">
                  <a:off x="6578632" y="2071493"/>
                  <a:ext cx="538500" cy="32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</a:t>
                  </a:r>
                  <a:r>
                    <a:rPr lang="en" sz="5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/>
                </a:p>
              </p:txBody>
            </p:sp>
            <p:sp>
              <p:nvSpPr>
                <p:cNvPr id="214" name="Google Shape;214;p14"/>
                <p:cNvSpPr txBox="1"/>
                <p:nvPr/>
              </p:nvSpPr>
              <p:spPr>
                <a:xfrm flipH="1">
                  <a:off x="6576465" y="2328857"/>
                  <a:ext cx="708600" cy="32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  <a:endParaRPr/>
                </a:p>
              </p:txBody>
            </p:sp>
            <p:sp>
              <p:nvSpPr>
                <p:cNvPr id="215" name="Google Shape;215;p14"/>
                <p:cNvSpPr/>
                <p:nvPr/>
              </p:nvSpPr>
              <p:spPr>
                <a:xfrm>
                  <a:off x="6767250" y="3092713"/>
                  <a:ext cx="1462200" cy="1047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6" name="Google Shape;216;p14"/>
                <p:cNvSpPr txBox="1"/>
                <p:nvPr/>
              </p:nvSpPr>
              <p:spPr>
                <a:xfrm flipH="1">
                  <a:off x="6532707" y="2343475"/>
                  <a:ext cx="1167000" cy="611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Microsoft Academic Graph (MAG)</a:t>
                  </a:r>
                  <a:endParaRPr/>
                </a:p>
              </p:txBody>
            </p:sp>
          </p:grpSp>
          <p:sp>
            <p:nvSpPr>
              <p:cNvPr id="217" name="Google Shape;217;p14"/>
              <p:cNvSpPr/>
              <p:nvPr/>
            </p:nvSpPr>
            <p:spPr>
              <a:xfrm>
                <a:off x="10482502" y="3543661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14"/>
              <p:cNvSpPr/>
              <p:nvPr/>
            </p:nvSpPr>
            <p:spPr>
              <a:xfrm>
                <a:off x="10479632" y="3989189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219;p14"/>
              <p:cNvSpPr/>
              <p:nvPr/>
            </p:nvSpPr>
            <p:spPr>
              <a:xfrm>
                <a:off x="10490699" y="4219246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220;p14"/>
              <p:cNvSpPr/>
              <p:nvPr/>
            </p:nvSpPr>
            <p:spPr>
              <a:xfrm>
                <a:off x="10482502" y="3764943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221" name="Google Shape;221;p14"/>
            <p:cNvCxnSpPr>
              <a:stCxn id="173" idx="0"/>
              <a:endCxn id="215" idx="2"/>
            </p:cNvCxnSpPr>
            <p:nvPr/>
          </p:nvCxnSpPr>
          <p:spPr>
            <a:xfrm rot="5400000" flipH="1">
              <a:off x="3684062" y="929422"/>
              <a:ext cx="976800" cy="513000"/>
            </a:xfrm>
            <a:prstGeom prst="bentConnector3">
              <a:avLst>
                <a:gd name="adj1" fmla="val 49993"/>
              </a:avLst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222" name="Google Shape;222;p14"/>
            <p:cNvSpPr/>
            <p:nvPr/>
          </p:nvSpPr>
          <p:spPr>
            <a:xfrm>
              <a:off x="3946131" y="1026428"/>
              <a:ext cx="512400" cy="2175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Copy</a:t>
              </a:r>
              <a:endParaRPr/>
            </a:p>
          </p:txBody>
        </p:sp>
        <p:cxnSp>
          <p:nvCxnSpPr>
            <p:cNvPr id="223" name="Google Shape;223;p14"/>
            <p:cNvCxnSpPr>
              <a:stCxn id="224" idx="3"/>
              <a:endCxn id="210" idx="1"/>
            </p:cNvCxnSpPr>
            <p:nvPr/>
          </p:nvCxnSpPr>
          <p:spPr>
            <a:xfrm rot="10800000" flipH="1">
              <a:off x="-238946" y="14828"/>
              <a:ext cx="3091800" cy="6000"/>
            </a:xfrm>
            <a:prstGeom prst="straightConnector1">
              <a:avLst/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25" name="Google Shape;225;p14"/>
            <p:cNvCxnSpPr/>
            <p:nvPr/>
          </p:nvCxnSpPr>
          <p:spPr>
            <a:xfrm rot="10800000" flipH="1">
              <a:off x="-86588" y="2887529"/>
              <a:ext cx="402900" cy="9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26" name="Google Shape;226;p14"/>
            <p:cNvSpPr/>
            <p:nvPr/>
          </p:nvSpPr>
          <p:spPr>
            <a:xfrm>
              <a:off x="695005" y="-98902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Publish</a:t>
              </a:r>
              <a:endParaRPr/>
            </a:p>
          </p:txBody>
        </p:sp>
        <p:grpSp>
          <p:nvGrpSpPr>
            <p:cNvPr id="227" name="Google Shape;227;p14"/>
            <p:cNvGrpSpPr/>
            <p:nvPr/>
          </p:nvGrpSpPr>
          <p:grpSpPr>
            <a:xfrm>
              <a:off x="9047336" y="1630983"/>
              <a:ext cx="2578613" cy="2404831"/>
              <a:chOff x="247207" y="3181184"/>
              <a:chExt cx="2578613" cy="2404831"/>
            </a:xfrm>
          </p:grpSpPr>
          <p:sp>
            <p:nvSpPr>
              <p:cNvPr id="228" name="Google Shape;228;p14"/>
              <p:cNvSpPr/>
              <p:nvPr/>
            </p:nvSpPr>
            <p:spPr>
              <a:xfrm>
                <a:off x="347612" y="3238107"/>
                <a:ext cx="1773900" cy="20025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229;p14"/>
              <p:cNvSpPr/>
              <p:nvPr/>
            </p:nvSpPr>
            <p:spPr>
              <a:xfrm>
                <a:off x="255420" y="3181184"/>
                <a:ext cx="2570400" cy="2135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30" name="Google Shape;230;p14"/>
              <p:cNvCxnSpPr/>
              <p:nvPr/>
            </p:nvCxnSpPr>
            <p:spPr>
              <a:xfrm>
                <a:off x="500140" y="3617804"/>
                <a:ext cx="9324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31" name="Google Shape;231;p14"/>
              <p:cNvSpPr txBox="1"/>
              <p:nvPr/>
            </p:nvSpPr>
            <p:spPr>
              <a:xfrm flipH="1">
                <a:off x="365514" y="3280413"/>
                <a:ext cx="947400" cy="32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232" name="Google Shape;232;p14"/>
              <p:cNvSpPr txBox="1"/>
              <p:nvPr/>
            </p:nvSpPr>
            <p:spPr>
              <a:xfrm flipH="1">
                <a:off x="405798" y="3787709"/>
                <a:ext cx="1319400" cy="75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1.1 Generate the shared publication dataset</a:t>
                </a:r>
                <a:endParaRPr/>
              </a:p>
            </p:txBody>
          </p:sp>
          <p:sp>
            <p:nvSpPr>
              <p:cNvPr id="233" name="Google Shape;233;p14"/>
              <p:cNvSpPr/>
              <p:nvPr/>
            </p:nvSpPr>
            <p:spPr>
              <a:xfrm>
                <a:off x="247207" y="5376915"/>
                <a:ext cx="2570400" cy="2091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Google Shape;234;p14"/>
              <p:cNvSpPr/>
              <p:nvPr/>
            </p:nvSpPr>
            <p:spPr>
              <a:xfrm>
                <a:off x="2292485" y="3446417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Google Shape;235;p14"/>
              <p:cNvSpPr/>
              <p:nvPr/>
            </p:nvSpPr>
            <p:spPr>
              <a:xfrm>
                <a:off x="2288958" y="3956365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236;p14"/>
              <p:cNvSpPr/>
              <p:nvPr/>
            </p:nvSpPr>
            <p:spPr>
              <a:xfrm>
                <a:off x="2288958" y="3694169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237;p14"/>
              <p:cNvSpPr/>
              <p:nvPr/>
            </p:nvSpPr>
            <p:spPr>
              <a:xfrm>
                <a:off x="2288958" y="4217880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8" name="Google Shape;238;p14"/>
            <p:cNvGrpSpPr/>
            <p:nvPr/>
          </p:nvGrpSpPr>
          <p:grpSpPr>
            <a:xfrm>
              <a:off x="-2817319" y="-1042629"/>
              <a:ext cx="2578373" cy="2406843"/>
              <a:chOff x="293263" y="568902"/>
              <a:chExt cx="2285994" cy="1645817"/>
            </a:xfrm>
          </p:grpSpPr>
          <p:sp>
            <p:nvSpPr>
              <p:cNvPr id="224" name="Google Shape;224;p14"/>
              <p:cNvSpPr/>
              <p:nvPr/>
            </p:nvSpPr>
            <p:spPr>
              <a:xfrm>
                <a:off x="296557" y="568902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14"/>
              <p:cNvSpPr/>
              <p:nvPr/>
            </p:nvSpPr>
            <p:spPr>
              <a:xfrm>
                <a:off x="473930" y="606387"/>
                <a:ext cx="15699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1.1 Publish articles data to MAG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40" name="Google Shape;240;p14"/>
              <p:cNvCxnSpPr/>
              <p:nvPr/>
            </p:nvCxnSpPr>
            <p:spPr>
              <a:xfrm>
                <a:off x="574240" y="784715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41" name="Google Shape;241;p14"/>
              <p:cNvSpPr txBox="1"/>
              <p:nvPr/>
            </p:nvSpPr>
            <p:spPr>
              <a:xfrm flipH="1">
                <a:off x="537372" y="609800"/>
                <a:ext cx="8856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/>
              </a:p>
            </p:txBody>
          </p:sp>
          <p:sp>
            <p:nvSpPr>
              <p:cNvPr id="242" name="Google Shape;242;p14"/>
              <p:cNvSpPr/>
              <p:nvPr/>
            </p:nvSpPr>
            <p:spPr>
              <a:xfrm>
                <a:off x="293263" y="2056319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243;p14"/>
              <p:cNvSpPr/>
              <p:nvPr/>
            </p:nvSpPr>
            <p:spPr>
              <a:xfrm>
                <a:off x="2100853" y="759333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4"/>
              <p:cNvSpPr/>
              <p:nvPr/>
            </p:nvSpPr>
            <p:spPr>
              <a:xfrm>
                <a:off x="2093377" y="1128738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4"/>
              <p:cNvSpPr/>
              <p:nvPr/>
            </p:nvSpPr>
            <p:spPr>
              <a:xfrm>
                <a:off x="2093377" y="13051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2100853" y="937332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7" name="Google Shape;247;p14"/>
              <p:cNvGrpSpPr/>
              <p:nvPr/>
            </p:nvGrpSpPr>
            <p:grpSpPr>
              <a:xfrm>
                <a:off x="311446" y="644811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48" name="Google Shape;248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49" name="Google Shape;249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50" name="Google Shape;250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51" name="Google Shape;251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52" name="Google Shape;252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253" name="Google Shape;253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254" name="Google Shape;254;p14"/>
            <p:cNvCxnSpPr>
              <a:stCxn id="229" idx="3"/>
              <a:endCxn id="210" idx="3"/>
            </p:cNvCxnSpPr>
            <p:nvPr/>
          </p:nvCxnSpPr>
          <p:spPr>
            <a:xfrm rot="10800000">
              <a:off x="4625149" y="14883"/>
              <a:ext cx="7000800" cy="2683800"/>
            </a:xfrm>
            <a:prstGeom prst="bentConnector3">
              <a:avLst>
                <a:gd name="adj1" fmla="val -6856"/>
              </a:avLst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255" name="Google Shape;255;p14"/>
            <p:cNvSpPr/>
            <p:nvPr/>
          </p:nvSpPr>
          <p:spPr>
            <a:xfrm>
              <a:off x="8070709" y="-72580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grpSp>
          <p:nvGrpSpPr>
            <p:cNvPr id="256" name="Google Shape;256;p14"/>
            <p:cNvGrpSpPr/>
            <p:nvPr/>
          </p:nvGrpSpPr>
          <p:grpSpPr>
            <a:xfrm>
              <a:off x="2872051" y="4485693"/>
              <a:ext cx="2126857" cy="1216282"/>
              <a:chOff x="9193481" y="3453299"/>
              <a:chExt cx="2126857" cy="1216282"/>
            </a:xfrm>
          </p:grpSpPr>
          <p:grpSp>
            <p:nvGrpSpPr>
              <p:cNvPr id="257" name="Google Shape;257;p14"/>
              <p:cNvGrpSpPr/>
              <p:nvPr/>
            </p:nvGrpSpPr>
            <p:grpSpPr>
              <a:xfrm>
                <a:off x="9193481" y="3453299"/>
                <a:ext cx="2126857" cy="1216282"/>
                <a:chOff x="6435013" y="1981131"/>
                <a:chExt cx="2126857" cy="1216282"/>
              </a:xfrm>
            </p:grpSpPr>
            <p:sp>
              <p:nvSpPr>
                <p:cNvPr id="258" name="Google Shape;258;p14"/>
                <p:cNvSpPr/>
                <p:nvPr/>
              </p:nvSpPr>
              <p:spPr>
                <a:xfrm>
                  <a:off x="6435013" y="1981131"/>
                  <a:ext cx="2126857" cy="1066753"/>
                </a:xfrm>
                <a:prstGeom prst="flowChartOnlineStorage">
                  <a:avLst/>
                </a:prstGeom>
                <a:noFill/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9" name="Google Shape;259;p14"/>
                <p:cNvSpPr/>
                <p:nvPr/>
              </p:nvSpPr>
              <p:spPr>
                <a:xfrm>
                  <a:off x="6583839" y="2093197"/>
                  <a:ext cx="1097400" cy="8907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FBFBF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60" name="Google Shape;260;p14"/>
                <p:cNvCxnSpPr/>
                <p:nvPr/>
              </p:nvCxnSpPr>
              <p:spPr>
                <a:xfrm>
                  <a:off x="6655452" y="2274445"/>
                  <a:ext cx="538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261" name="Google Shape;261;p14"/>
                <p:cNvSpPr txBox="1"/>
                <p:nvPr/>
              </p:nvSpPr>
              <p:spPr>
                <a:xfrm flipH="1">
                  <a:off x="6578632" y="2071493"/>
                  <a:ext cx="538500" cy="32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</a:t>
                  </a:r>
                  <a:r>
                    <a:rPr lang="en" sz="5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2</a:t>
                  </a:r>
                  <a:endParaRPr/>
                </a:p>
              </p:txBody>
            </p:sp>
            <p:sp>
              <p:nvSpPr>
                <p:cNvPr id="262" name="Google Shape;262;p14"/>
                <p:cNvSpPr txBox="1"/>
                <p:nvPr/>
              </p:nvSpPr>
              <p:spPr>
                <a:xfrm flipH="1">
                  <a:off x="6576465" y="2328857"/>
                  <a:ext cx="708600" cy="320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 </a:t>
                  </a:r>
                  <a:endParaRPr/>
                </a:p>
              </p:txBody>
            </p:sp>
            <p:sp>
              <p:nvSpPr>
                <p:cNvPr id="263" name="Google Shape;263;p14"/>
                <p:cNvSpPr/>
                <p:nvPr/>
              </p:nvSpPr>
              <p:spPr>
                <a:xfrm>
                  <a:off x="6767250" y="3092713"/>
                  <a:ext cx="1462200" cy="1047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14"/>
                <p:cNvSpPr txBox="1"/>
                <p:nvPr/>
              </p:nvSpPr>
              <p:spPr>
                <a:xfrm flipH="1">
                  <a:off x="6532707" y="2343475"/>
                  <a:ext cx="1167000" cy="611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5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Shared Publication dataset</a:t>
                  </a:r>
                  <a:endParaRPr/>
                </a:p>
              </p:txBody>
            </p:sp>
          </p:grpSp>
          <p:sp>
            <p:nvSpPr>
              <p:cNvPr id="265" name="Google Shape;265;p14"/>
              <p:cNvSpPr/>
              <p:nvPr/>
            </p:nvSpPr>
            <p:spPr>
              <a:xfrm>
                <a:off x="10482502" y="3543661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14"/>
              <p:cNvSpPr/>
              <p:nvPr/>
            </p:nvSpPr>
            <p:spPr>
              <a:xfrm>
                <a:off x="10479632" y="3989189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14"/>
              <p:cNvSpPr/>
              <p:nvPr/>
            </p:nvSpPr>
            <p:spPr>
              <a:xfrm>
                <a:off x="10490699" y="4219246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14"/>
              <p:cNvSpPr/>
              <p:nvPr/>
            </p:nvSpPr>
            <p:spPr>
              <a:xfrm>
                <a:off x="10482502" y="3764943"/>
                <a:ext cx="456600" cy="1737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269" name="Google Shape;269;p14"/>
            <p:cNvCxnSpPr>
              <a:stCxn id="233" idx="2"/>
              <a:endCxn id="266" idx="3"/>
            </p:cNvCxnSpPr>
            <p:nvPr/>
          </p:nvCxnSpPr>
          <p:spPr>
            <a:xfrm rot="5400000">
              <a:off x="6937436" y="1713214"/>
              <a:ext cx="1072500" cy="5717700"/>
            </a:xfrm>
            <a:prstGeom prst="bentConnector2">
              <a:avLst/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270" name="Google Shape;270;p14"/>
            <p:cNvSpPr/>
            <p:nvPr/>
          </p:nvSpPr>
          <p:spPr>
            <a:xfrm>
              <a:off x="8550359" y="4970855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generate</a:t>
              </a:r>
              <a:endParaRPr/>
            </a:p>
          </p:txBody>
        </p:sp>
        <p:cxnSp>
          <p:nvCxnSpPr>
            <p:cNvPr id="271" name="Google Shape;271;p14"/>
            <p:cNvCxnSpPr>
              <a:stCxn id="192" idx="3"/>
            </p:cNvCxnSpPr>
            <p:nvPr/>
          </p:nvCxnSpPr>
          <p:spPr>
            <a:xfrm>
              <a:off x="8692915" y="2680871"/>
              <a:ext cx="399000" cy="9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272" name="Google Shape;272;p14"/>
            <p:cNvGrpSpPr/>
            <p:nvPr/>
          </p:nvGrpSpPr>
          <p:grpSpPr>
            <a:xfrm>
              <a:off x="11973064" y="5376451"/>
              <a:ext cx="2574715" cy="2404705"/>
              <a:chOff x="3381037" y="557525"/>
              <a:chExt cx="2285994" cy="1645818"/>
            </a:xfrm>
          </p:grpSpPr>
          <p:sp>
            <p:nvSpPr>
              <p:cNvPr id="273" name="Google Shape;273;p14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14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6.1 Move the shared Publication dataset from Azure server to the intended  server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75" name="Google Shape;275;p14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76" name="Google Shape;276;p14"/>
              <p:cNvSpPr txBox="1"/>
              <p:nvPr/>
            </p:nvSpPr>
            <p:spPr>
              <a:xfrm flipH="1">
                <a:off x="3625422" y="598424"/>
                <a:ext cx="7245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/>
              </a:p>
            </p:txBody>
          </p:sp>
          <p:sp>
            <p:nvSpPr>
              <p:cNvPr id="277" name="Google Shape;277;p14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278;p14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14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14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281;p14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82" name="Google Shape;282;p14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283" name="Google Shape;283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284" name="Google Shape;284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285" name="Google Shape;285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86" name="Google Shape;286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287" name="Google Shape;287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288" name="Google Shape;288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289" name="Google Shape;289;p14"/>
            <p:cNvGrpSpPr/>
            <p:nvPr/>
          </p:nvGrpSpPr>
          <p:grpSpPr>
            <a:xfrm>
              <a:off x="9046225" y="5381173"/>
              <a:ext cx="2574715" cy="2404705"/>
              <a:chOff x="3381037" y="557525"/>
              <a:chExt cx="2285994" cy="1645818"/>
            </a:xfrm>
          </p:grpSpPr>
          <p:sp>
            <p:nvSpPr>
              <p:cNvPr id="290" name="Google Shape;290;p14"/>
              <p:cNvSpPr/>
              <p:nvPr/>
            </p:nvSpPr>
            <p:spPr>
              <a:xfrm>
                <a:off x="3384331" y="557525"/>
                <a:ext cx="2282700" cy="1454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14"/>
              <p:cNvSpPr/>
              <p:nvPr/>
            </p:nvSpPr>
            <p:spPr>
              <a:xfrm>
                <a:off x="3561703" y="595009"/>
                <a:ext cx="1572600" cy="137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7.1 Create a website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7.2 Select the intended countries</a:t>
                </a: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92" name="Google Shape;292;p14"/>
              <p:cNvCxnSpPr/>
              <p:nvPr/>
            </p:nvCxnSpPr>
            <p:spPr>
              <a:xfrm>
                <a:off x="3681696" y="754757"/>
                <a:ext cx="812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293" name="Google Shape;293;p14"/>
              <p:cNvSpPr txBox="1"/>
              <p:nvPr/>
            </p:nvSpPr>
            <p:spPr>
              <a:xfrm flipH="1">
                <a:off x="3625422" y="598424"/>
                <a:ext cx="724500" cy="21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/>
              </a:p>
            </p:txBody>
          </p:sp>
          <p:sp>
            <p:nvSpPr>
              <p:cNvPr id="294" name="Google Shape;294;p14"/>
              <p:cNvSpPr/>
              <p:nvPr/>
            </p:nvSpPr>
            <p:spPr>
              <a:xfrm>
                <a:off x="3381037" y="2044943"/>
                <a:ext cx="2282700" cy="1584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295;p14"/>
              <p:cNvSpPr/>
              <p:nvPr/>
            </p:nvSpPr>
            <p:spPr>
              <a:xfrm>
                <a:off x="5218088" y="747956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296;p14"/>
              <p:cNvSpPr/>
              <p:nvPr/>
            </p:nvSpPr>
            <p:spPr>
              <a:xfrm>
                <a:off x="5210619" y="1117361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7" name="Google Shape;297;p14"/>
              <p:cNvSpPr/>
              <p:nvPr/>
            </p:nvSpPr>
            <p:spPr>
              <a:xfrm>
                <a:off x="5220445" y="1293780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298;p14"/>
              <p:cNvSpPr/>
              <p:nvPr/>
            </p:nvSpPr>
            <p:spPr>
              <a:xfrm>
                <a:off x="5218088" y="925955"/>
                <a:ext cx="405300" cy="1305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99" name="Google Shape;299;p14"/>
              <p:cNvGrpSpPr/>
              <p:nvPr/>
            </p:nvGrpSpPr>
            <p:grpSpPr>
              <a:xfrm>
                <a:off x="3399221" y="633433"/>
                <a:ext cx="176318" cy="371734"/>
                <a:chOff x="9811697" y="3898786"/>
                <a:chExt cx="192047" cy="178787"/>
              </a:xfrm>
            </p:grpSpPr>
            <p:grpSp>
              <p:nvGrpSpPr>
                <p:cNvPr id="300" name="Google Shape;300;p14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01" name="Google Shape;301;p14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1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02" name="Google Shape;302;p14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03" name="Google Shape;303;p14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04" name="Google Shape;304;p14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305" name="Google Shape;305;p14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06" name="Google Shape;306;p14"/>
            <p:cNvGrpSpPr/>
            <p:nvPr/>
          </p:nvGrpSpPr>
          <p:grpSpPr>
            <a:xfrm>
              <a:off x="6070234" y="5410438"/>
              <a:ext cx="2578613" cy="2404831"/>
              <a:chOff x="247207" y="3181184"/>
              <a:chExt cx="2578613" cy="2404831"/>
            </a:xfrm>
          </p:grpSpPr>
          <p:sp>
            <p:nvSpPr>
              <p:cNvPr id="307" name="Google Shape;307;p14"/>
              <p:cNvSpPr/>
              <p:nvPr/>
            </p:nvSpPr>
            <p:spPr>
              <a:xfrm>
                <a:off x="347612" y="3238107"/>
                <a:ext cx="1773900" cy="20025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14"/>
              <p:cNvSpPr/>
              <p:nvPr/>
            </p:nvSpPr>
            <p:spPr>
              <a:xfrm>
                <a:off x="255420" y="3181184"/>
                <a:ext cx="2570400" cy="2135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09" name="Google Shape;309;p14"/>
              <p:cNvCxnSpPr/>
              <p:nvPr/>
            </p:nvCxnSpPr>
            <p:spPr>
              <a:xfrm>
                <a:off x="500140" y="3617804"/>
                <a:ext cx="9324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10" name="Google Shape;310;p14"/>
              <p:cNvSpPr txBox="1"/>
              <p:nvPr/>
            </p:nvSpPr>
            <p:spPr>
              <a:xfrm flipH="1">
                <a:off x="365514" y="3280413"/>
                <a:ext cx="947400" cy="32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" sz="5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311" name="Google Shape;311;p14"/>
              <p:cNvSpPr txBox="1"/>
              <p:nvPr/>
            </p:nvSpPr>
            <p:spPr>
              <a:xfrm flipH="1">
                <a:off x="405798" y="3787709"/>
                <a:ext cx="1319400" cy="902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5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2.1 Visualize the shared publication between the selected countries </a:t>
                </a:r>
                <a:endParaRPr/>
              </a:p>
            </p:txBody>
          </p:sp>
          <p:sp>
            <p:nvSpPr>
              <p:cNvPr id="312" name="Google Shape;312;p14"/>
              <p:cNvSpPr/>
              <p:nvPr/>
            </p:nvSpPr>
            <p:spPr>
              <a:xfrm>
                <a:off x="247207" y="5376915"/>
                <a:ext cx="2570400" cy="2091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14"/>
              <p:cNvSpPr/>
              <p:nvPr/>
            </p:nvSpPr>
            <p:spPr>
              <a:xfrm>
                <a:off x="2292485" y="3446417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14"/>
              <p:cNvSpPr/>
              <p:nvPr/>
            </p:nvSpPr>
            <p:spPr>
              <a:xfrm>
                <a:off x="2288958" y="3956365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14"/>
              <p:cNvSpPr/>
              <p:nvPr/>
            </p:nvSpPr>
            <p:spPr>
              <a:xfrm>
                <a:off x="2288958" y="3694169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14"/>
              <p:cNvSpPr/>
              <p:nvPr/>
            </p:nvSpPr>
            <p:spPr>
              <a:xfrm>
                <a:off x="2288958" y="4217880"/>
                <a:ext cx="457200" cy="192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317" name="Google Shape;317;p14"/>
            <p:cNvCxnSpPr>
              <a:stCxn id="273" idx="1"/>
              <a:endCxn id="290" idx="3"/>
            </p:cNvCxnSpPr>
            <p:nvPr/>
          </p:nvCxnSpPr>
          <p:spPr>
            <a:xfrm flipH="1">
              <a:off x="11620974" y="6438963"/>
              <a:ext cx="355800" cy="4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18" name="Google Shape;318;p14"/>
            <p:cNvCxnSpPr>
              <a:stCxn id="290" idx="1"/>
            </p:cNvCxnSpPr>
            <p:nvPr/>
          </p:nvCxnSpPr>
          <p:spPr>
            <a:xfrm rot="10800000">
              <a:off x="8626635" y="6439485"/>
              <a:ext cx="423300" cy="42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19" name="Google Shape;319;p14"/>
            <p:cNvCxnSpPr>
              <a:stCxn id="308" idx="1"/>
              <a:endCxn id="263" idx="2"/>
            </p:cNvCxnSpPr>
            <p:nvPr/>
          </p:nvCxnSpPr>
          <p:spPr>
            <a:xfrm rot="10800000">
              <a:off x="3935247" y="5702038"/>
              <a:ext cx="2143200" cy="776100"/>
            </a:xfrm>
            <a:prstGeom prst="bentConnector2">
              <a:avLst/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320" name="Google Shape;320;p14"/>
            <p:cNvSpPr/>
            <p:nvPr/>
          </p:nvSpPr>
          <p:spPr>
            <a:xfrm>
              <a:off x="4522055" y="6379040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cxnSp>
          <p:nvCxnSpPr>
            <p:cNvPr id="321" name="Google Shape;321;p14"/>
            <p:cNvCxnSpPr>
              <a:stCxn id="229" idx="3"/>
              <a:endCxn id="273" idx="0"/>
            </p:cNvCxnSpPr>
            <p:nvPr/>
          </p:nvCxnSpPr>
          <p:spPr>
            <a:xfrm>
              <a:off x="11625949" y="2698683"/>
              <a:ext cx="1636200" cy="2677800"/>
            </a:xfrm>
            <a:prstGeom prst="bentConnector2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oogle Shape;326;p15"/>
          <p:cNvGrpSpPr/>
          <p:nvPr/>
        </p:nvGrpSpPr>
        <p:grpSpPr>
          <a:xfrm>
            <a:off x="147997" y="112992"/>
            <a:ext cx="8695616" cy="4716421"/>
            <a:chOff x="176230" y="-173705"/>
            <a:chExt cx="13793807" cy="7509029"/>
          </a:xfrm>
        </p:grpSpPr>
        <p:grpSp>
          <p:nvGrpSpPr>
            <p:cNvPr id="327" name="Google Shape;327;p15"/>
            <p:cNvGrpSpPr/>
            <p:nvPr/>
          </p:nvGrpSpPr>
          <p:grpSpPr>
            <a:xfrm>
              <a:off x="199048" y="-173705"/>
              <a:ext cx="2056774" cy="1216686"/>
              <a:chOff x="279989" y="231037"/>
              <a:chExt cx="2976088" cy="1901072"/>
            </a:xfrm>
          </p:grpSpPr>
          <p:sp>
            <p:nvSpPr>
              <p:cNvPr id="328" name="Google Shape;328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5"/>
              <p:cNvSpPr/>
              <p:nvPr/>
            </p:nvSpPr>
            <p:spPr>
              <a:xfrm>
                <a:off x="515196" y="274334"/>
                <a:ext cx="15291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Microsoft Azure account.  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30" name="Google Shape;330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31" name="Google Shape;331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</a:t>
                </a:r>
                <a:endParaRPr/>
              </a:p>
            </p:txBody>
          </p:sp>
          <p:sp>
            <p:nvSpPr>
              <p:cNvPr id="332" name="Google Shape;332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37" name="Google Shape;337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338" name="Google Shape;338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39" name="Google Shape;339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40" name="Google Shape;340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41" name="Google Shape;341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42" name="Google Shape;342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343" name="Google Shape;343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44" name="Google Shape;344;p15"/>
            <p:cNvGrpSpPr/>
            <p:nvPr/>
          </p:nvGrpSpPr>
          <p:grpSpPr>
            <a:xfrm>
              <a:off x="2511421" y="-173705"/>
              <a:ext cx="2056774" cy="1216686"/>
              <a:chOff x="279989" y="231037"/>
              <a:chExt cx="2976088" cy="1901072"/>
            </a:xfrm>
          </p:grpSpPr>
          <p:sp>
            <p:nvSpPr>
              <p:cNvPr id="345" name="Google Shape;345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15"/>
              <p:cNvSpPr/>
              <p:nvPr/>
            </p:nvSpPr>
            <p:spPr>
              <a:xfrm>
                <a:off x="515196" y="274334"/>
                <a:ext cx="15291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Login to the created Azure account. 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47" name="Google Shape;347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48" name="Google Shape;348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349" name="Google Shape;349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54" name="Google Shape;354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355" name="Google Shape;355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56" name="Google Shape;356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57" name="Google Shape;357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58" name="Google Shape;358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59" name="Google Shape;359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360" name="Google Shape;360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61" name="Google Shape;361;p15"/>
            <p:cNvGrpSpPr/>
            <p:nvPr/>
          </p:nvGrpSpPr>
          <p:grpSpPr>
            <a:xfrm>
              <a:off x="7202512" y="-172575"/>
              <a:ext cx="2056774" cy="1216686"/>
              <a:chOff x="279989" y="231037"/>
              <a:chExt cx="2976088" cy="1901072"/>
            </a:xfrm>
          </p:grpSpPr>
          <p:sp>
            <p:nvSpPr>
              <p:cNvPr id="362" name="Google Shape;362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15"/>
              <p:cNvSpPr/>
              <p:nvPr/>
            </p:nvSpPr>
            <p:spPr>
              <a:xfrm>
                <a:off x="515196" y="274334"/>
                <a:ext cx="15291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storage account.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64" name="Google Shape;364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65" name="Google Shape;365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</a:t>
                </a:r>
                <a:endParaRPr/>
              </a:p>
            </p:txBody>
          </p:sp>
          <p:sp>
            <p:nvSpPr>
              <p:cNvPr id="366" name="Google Shape;366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369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1" name="Google Shape;371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372" name="Google Shape;372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73" name="Google Shape;373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74" name="Google Shape;374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75" name="Google Shape;375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76" name="Google Shape;376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377" name="Google Shape;377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78" name="Google Shape;378;p15"/>
            <p:cNvGrpSpPr/>
            <p:nvPr/>
          </p:nvGrpSpPr>
          <p:grpSpPr>
            <a:xfrm>
              <a:off x="9463112" y="-167812"/>
              <a:ext cx="2056774" cy="1216686"/>
              <a:chOff x="279989" y="231037"/>
              <a:chExt cx="2976088" cy="1901072"/>
            </a:xfrm>
          </p:grpSpPr>
          <p:sp>
            <p:nvSpPr>
              <p:cNvPr id="379" name="Google Shape;379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15"/>
              <p:cNvSpPr/>
              <p:nvPr/>
            </p:nvSpPr>
            <p:spPr>
              <a:xfrm>
                <a:off x="515196" y="274334"/>
                <a:ext cx="15291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Blob Container.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81" name="Google Shape;381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82" name="Google Shape;382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5</a:t>
                </a:r>
                <a:endParaRPr/>
              </a:p>
            </p:txBody>
          </p:sp>
          <p:sp>
            <p:nvSpPr>
              <p:cNvPr id="383" name="Google Shape;383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88" name="Google Shape;388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389" name="Google Shape;389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390" name="Google Shape;390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391" name="Google Shape;391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92" name="Google Shape;392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393" name="Google Shape;393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394" name="Google Shape;394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395" name="Google Shape;395;p15"/>
            <p:cNvGrpSpPr/>
            <p:nvPr/>
          </p:nvGrpSpPr>
          <p:grpSpPr>
            <a:xfrm>
              <a:off x="9479603" y="1300408"/>
              <a:ext cx="2056774" cy="1216686"/>
              <a:chOff x="279989" y="231037"/>
              <a:chExt cx="2976088" cy="1901072"/>
            </a:xfrm>
          </p:grpSpPr>
          <p:sp>
            <p:nvSpPr>
              <p:cNvPr id="396" name="Google Shape;396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15"/>
              <p:cNvSpPr/>
              <p:nvPr/>
            </p:nvSpPr>
            <p:spPr>
              <a:xfrm>
                <a:off x="515195" y="274335"/>
                <a:ext cx="15444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Send an email to </a:t>
                </a:r>
                <a:r>
                  <a:rPr lang="en" sz="600" b="0" i="0" u="sng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academicapi@microsoft.com</a:t>
                </a:r>
                <a:r>
                  <a:rPr lang="en" sz="600" b="0" i="0">
                    <a:solidFill>
                      <a:srgbClr val="17171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r>
                  <a:rPr lang="en" sz="600" b="0" i="0">
                    <a:solidFill>
                      <a:srgbClr val="171717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rPr>
                  <a:t>to r</a:t>
                </a: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equest an access to MAG. 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98" name="Google Shape;398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99" name="Google Shape;399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6</a:t>
                </a:r>
                <a:endParaRPr/>
              </a:p>
            </p:txBody>
          </p:sp>
          <p:sp>
            <p:nvSpPr>
              <p:cNvPr id="400" name="Google Shape;400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05" name="Google Shape;405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406" name="Google Shape;406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407" name="Google Shape;407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08" name="Google Shape;408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09" name="Google Shape;409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10" name="Google Shape;410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411" name="Google Shape;411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12" name="Google Shape;412;p15"/>
            <p:cNvGrpSpPr/>
            <p:nvPr/>
          </p:nvGrpSpPr>
          <p:grpSpPr>
            <a:xfrm>
              <a:off x="4855674" y="-173705"/>
              <a:ext cx="2056774" cy="1216686"/>
              <a:chOff x="279989" y="231037"/>
              <a:chExt cx="2976088" cy="1901072"/>
            </a:xfrm>
          </p:grpSpPr>
          <p:sp>
            <p:nvSpPr>
              <p:cNvPr id="413" name="Google Shape;413;p15"/>
              <p:cNvSpPr/>
              <p:nvPr/>
            </p:nvSpPr>
            <p:spPr>
              <a:xfrm>
                <a:off x="284277" y="231037"/>
                <a:ext cx="2971800" cy="16800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15"/>
              <p:cNvSpPr/>
              <p:nvPr/>
            </p:nvSpPr>
            <p:spPr>
              <a:xfrm>
                <a:off x="515196" y="274334"/>
                <a:ext cx="15291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an Azure data service.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15" name="Google Shape;415;p15"/>
              <p:cNvCxnSpPr/>
              <p:nvPr/>
            </p:nvCxnSpPr>
            <p:spPr>
              <a:xfrm>
                <a:off x="645789" y="674125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16" name="Google Shape;416;p15"/>
              <p:cNvSpPr txBox="1"/>
              <p:nvPr/>
            </p:nvSpPr>
            <p:spPr>
              <a:xfrm flipH="1">
                <a:off x="597828" y="278277"/>
                <a:ext cx="1152900" cy="45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</a:t>
                </a:r>
                <a:endParaRPr/>
              </a:p>
            </p:txBody>
          </p:sp>
          <p:sp>
            <p:nvSpPr>
              <p:cNvPr id="417" name="Google Shape;417;p15"/>
              <p:cNvSpPr/>
              <p:nvPr/>
            </p:nvSpPr>
            <p:spPr>
              <a:xfrm>
                <a:off x="279989" y="1949109"/>
                <a:ext cx="2971800" cy="1830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418;p15"/>
              <p:cNvSpPr/>
              <p:nvPr/>
            </p:nvSpPr>
            <p:spPr>
              <a:xfrm>
                <a:off x="2127455" y="450998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419;p15"/>
              <p:cNvSpPr/>
              <p:nvPr/>
            </p:nvSpPr>
            <p:spPr>
              <a:xfrm>
                <a:off x="2117722" y="877687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0" name="Google Shape;420;p15"/>
              <p:cNvSpPr/>
              <p:nvPr/>
            </p:nvSpPr>
            <p:spPr>
              <a:xfrm>
                <a:off x="2117722" y="1081463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421;p15"/>
              <p:cNvSpPr/>
              <p:nvPr/>
            </p:nvSpPr>
            <p:spPr>
              <a:xfrm>
                <a:off x="2127455" y="656599"/>
                <a:ext cx="1076100" cy="150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22" name="Google Shape;422;p15"/>
              <p:cNvGrpSpPr/>
              <p:nvPr/>
            </p:nvGrpSpPr>
            <p:grpSpPr>
              <a:xfrm>
                <a:off x="304122" y="318624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423" name="Google Shape;423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424" name="Google Shape;424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25" name="Google Shape;425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26" name="Google Shape;426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27" name="Google Shape;427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428" name="Google Shape;428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29" name="Google Shape;429;p15"/>
            <p:cNvGrpSpPr/>
            <p:nvPr/>
          </p:nvGrpSpPr>
          <p:grpSpPr>
            <a:xfrm>
              <a:off x="5927025" y="2987339"/>
              <a:ext cx="2126857" cy="1216282"/>
              <a:chOff x="6435013" y="1981131"/>
              <a:chExt cx="2126857" cy="1216282"/>
            </a:xfrm>
          </p:grpSpPr>
          <p:sp>
            <p:nvSpPr>
              <p:cNvPr id="430" name="Google Shape;430;p15"/>
              <p:cNvSpPr/>
              <p:nvPr/>
            </p:nvSpPr>
            <p:spPr>
              <a:xfrm>
                <a:off x="6435013" y="1981131"/>
                <a:ext cx="2126857" cy="1066753"/>
              </a:xfrm>
              <a:prstGeom prst="flowChartOnlineStorage">
                <a:avLst/>
              </a:prstGeom>
              <a:noFill/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15"/>
              <p:cNvSpPr/>
              <p:nvPr/>
            </p:nvSpPr>
            <p:spPr>
              <a:xfrm>
                <a:off x="6583840" y="2093197"/>
                <a:ext cx="725400" cy="890700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32" name="Google Shape;432;p15"/>
              <p:cNvCxnSpPr/>
              <p:nvPr/>
            </p:nvCxnSpPr>
            <p:spPr>
              <a:xfrm>
                <a:off x="6655452" y="2274445"/>
                <a:ext cx="538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33" name="Google Shape;433;p15"/>
              <p:cNvSpPr txBox="1"/>
              <p:nvPr/>
            </p:nvSpPr>
            <p:spPr>
              <a:xfrm flipH="1">
                <a:off x="6578632" y="2071493"/>
                <a:ext cx="5385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434" name="Google Shape;434;p15"/>
              <p:cNvSpPr txBox="1"/>
              <p:nvPr/>
            </p:nvSpPr>
            <p:spPr>
              <a:xfrm flipH="1">
                <a:off x="6576465" y="2328857"/>
                <a:ext cx="7086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/>
              </a:p>
            </p:txBody>
          </p:sp>
          <p:sp>
            <p:nvSpPr>
              <p:cNvPr id="435" name="Google Shape;435;p15"/>
              <p:cNvSpPr/>
              <p:nvPr/>
            </p:nvSpPr>
            <p:spPr>
              <a:xfrm>
                <a:off x="7378537" y="2093197"/>
                <a:ext cx="776700" cy="1092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436;p15"/>
              <p:cNvSpPr/>
              <p:nvPr/>
            </p:nvSpPr>
            <p:spPr>
              <a:xfrm>
                <a:off x="6767250" y="3092713"/>
                <a:ext cx="1462200" cy="1047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437;p15"/>
              <p:cNvSpPr/>
              <p:nvPr/>
            </p:nvSpPr>
            <p:spPr>
              <a:xfrm>
                <a:off x="7382346" y="2395462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15"/>
              <p:cNvSpPr/>
              <p:nvPr/>
            </p:nvSpPr>
            <p:spPr>
              <a:xfrm>
                <a:off x="7382346" y="2247017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439;p15"/>
              <p:cNvSpPr/>
              <p:nvPr/>
            </p:nvSpPr>
            <p:spPr>
              <a:xfrm>
                <a:off x="7378537" y="2546290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15"/>
              <p:cNvSpPr txBox="1"/>
              <p:nvPr/>
            </p:nvSpPr>
            <p:spPr>
              <a:xfrm flipH="1">
                <a:off x="6554070" y="2305773"/>
                <a:ext cx="809400" cy="73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Microsoft Academic Graph (MAG)</a:t>
                </a:r>
                <a:endParaRPr/>
              </a:p>
            </p:txBody>
          </p:sp>
        </p:grpSp>
        <p:grpSp>
          <p:nvGrpSpPr>
            <p:cNvPr id="441" name="Google Shape;441;p15"/>
            <p:cNvGrpSpPr/>
            <p:nvPr/>
          </p:nvGrpSpPr>
          <p:grpSpPr>
            <a:xfrm>
              <a:off x="7202997" y="1303469"/>
              <a:ext cx="2056763" cy="1216889"/>
              <a:chOff x="9559510" y="3620382"/>
              <a:chExt cx="2056763" cy="1216889"/>
            </a:xfrm>
          </p:grpSpPr>
          <p:sp>
            <p:nvSpPr>
              <p:cNvPr id="442" name="Google Shape;442;p15"/>
              <p:cNvSpPr/>
              <p:nvPr/>
            </p:nvSpPr>
            <p:spPr>
              <a:xfrm>
                <a:off x="9562473" y="3620382"/>
                <a:ext cx="2053800" cy="10752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15"/>
              <p:cNvSpPr/>
              <p:nvPr/>
            </p:nvSpPr>
            <p:spPr>
              <a:xfrm>
                <a:off x="9722064" y="3648093"/>
                <a:ext cx="1056900" cy="10140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Microsoft Azure team send a copy from MAG in the created Blob Container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44" name="Google Shape;444;p15"/>
              <p:cNvCxnSpPr/>
              <p:nvPr/>
            </p:nvCxnSpPr>
            <p:spPr>
              <a:xfrm>
                <a:off x="9812319" y="3903964"/>
                <a:ext cx="730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45" name="Google Shape;445;p15"/>
              <p:cNvSpPr txBox="1"/>
              <p:nvPr/>
            </p:nvSpPr>
            <p:spPr>
              <a:xfrm flipH="1">
                <a:off x="9779157" y="3650617"/>
                <a:ext cx="7968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/>
              </a:p>
            </p:txBody>
          </p:sp>
          <p:sp>
            <p:nvSpPr>
              <p:cNvPr id="446" name="Google Shape;446;p15"/>
              <p:cNvSpPr/>
              <p:nvPr/>
            </p:nvSpPr>
            <p:spPr>
              <a:xfrm>
                <a:off x="9559510" y="4719971"/>
                <a:ext cx="2053800" cy="1173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447;p15"/>
              <p:cNvSpPr/>
              <p:nvPr/>
            </p:nvSpPr>
            <p:spPr>
              <a:xfrm>
                <a:off x="10836316" y="3761160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8" name="Google Shape;448;p15"/>
              <p:cNvSpPr/>
              <p:nvPr/>
            </p:nvSpPr>
            <p:spPr>
              <a:xfrm>
                <a:off x="10829590" y="40342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15"/>
              <p:cNvSpPr/>
              <p:nvPr/>
            </p:nvSpPr>
            <p:spPr>
              <a:xfrm>
                <a:off x="10829590" y="4164666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0" name="Google Shape;450;p15"/>
              <p:cNvSpPr/>
              <p:nvPr/>
            </p:nvSpPr>
            <p:spPr>
              <a:xfrm>
                <a:off x="10836316" y="38927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51" name="Google Shape;451;p15"/>
              <p:cNvGrpSpPr/>
              <p:nvPr/>
            </p:nvGrpSpPr>
            <p:grpSpPr>
              <a:xfrm>
                <a:off x="9576309" y="3676613"/>
                <a:ext cx="158650" cy="274813"/>
                <a:chOff x="9811697" y="3898786"/>
                <a:chExt cx="192047" cy="178787"/>
              </a:xfrm>
            </p:grpSpPr>
            <p:grpSp>
              <p:nvGrpSpPr>
                <p:cNvPr id="452" name="Google Shape;452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453" name="Google Shape;453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54" name="Google Shape;454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55" name="Google Shape;455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56" name="Google Shape;456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457" name="Google Shape;457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58" name="Google Shape;458;p15"/>
            <p:cNvGrpSpPr/>
            <p:nvPr/>
          </p:nvGrpSpPr>
          <p:grpSpPr>
            <a:xfrm>
              <a:off x="4856159" y="1308379"/>
              <a:ext cx="2056763" cy="1216889"/>
              <a:chOff x="9559510" y="3620382"/>
              <a:chExt cx="2056763" cy="1216889"/>
            </a:xfrm>
          </p:grpSpPr>
          <p:sp>
            <p:nvSpPr>
              <p:cNvPr id="459" name="Google Shape;459;p15"/>
              <p:cNvSpPr/>
              <p:nvPr/>
            </p:nvSpPr>
            <p:spPr>
              <a:xfrm>
                <a:off x="9562473" y="3620382"/>
                <a:ext cx="2053800" cy="10752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15"/>
              <p:cNvSpPr/>
              <p:nvPr/>
            </p:nvSpPr>
            <p:spPr>
              <a:xfrm>
                <a:off x="9722064" y="3648093"/>
                <a:ext cx="1056900" cy="10140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Azure databricks service.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61" name="Google Shape;461;p15"/>
              <p:cNvCxnSpPr/>
              <p:nvPr/>
            </p:nvCxnSpPr>
            <p:spPr>
              <a:xfrm>
                <a:off x="9812319" y="3903964"/>
                <a:ext cx="730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62" name="Google Shape;462;p15"/>
              <p:cNvSpPr txBox="1"/>
              <p:nvPr/>
            </p:nvSpPr>
            <p:spPr>
              <a:xfrm flipH="1">
                <a:off x="9779157" y="3650617"/>
                <a:ext cx="7968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8</a:t>
                </a:r>
                <a:endParaRPr/>
              </a:p>
            </p:txBody>
          </p:sp>
          <p:sp>
            <p:nvSpPr>
              <p:cNvPr id="463" name="Google Shape;463;p15"/>
              <p:cNvSpPr/>
              <p:nvPr/>
            </p:nvSpPr>
            <p:spPr>
              <a:xfrm>
                <a:off x="9559510" y="4719971"/>
                <a:ext cx="2053800" cy="1173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464;p15"/>
              <p:cNvSpPr/>
              <p:nvPr/>
            </p:nvSpPr>
            <p:spPr>
              <a:xfrm>
                <a:off x="10836316" y="3761160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5" name="Google Shape;465;p15"/>
              <p:cNvSpPr/>
              <p:nvPr/>
            </p:nvSpPr>
            <p:spPr>
              <a:xfrm>
                <a:off x="10829590" y="40342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15"/>
              <p:cNvSpPr/>
              <p:nvPr/>
            </p:nvSpPr>
            <p:spPr>
              <a:xfrm>
                <a:off x="10829590" y="4164666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15"/>
              <p:cNvSpPr/>
              <p:nvPr/>
            </p:nvSpPr>
            <p:spPr>
              <a:xfrm>
                <a:off x="10836316" y="38927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68" name="Google Shape;468;p15"/>
              <p:cNvGrpSpPr/>
              <p:nvPr/>
            </p:nvGrpSpPr>
            <p:grpSpPr>
              <a:xfrm>
                <a:off x="9576309" y="3676613"/>
                <a:ext cx="158650" cy="274813"/>
                <a:chOff x="9811697" y="3898786"/>
                <a:chExt cx="192047" cy="178787"/>
              </a:xfrm>
            </p:grpSpPr>
            <p:grpSp>
              <p:nvGrpSpPr>
                <p:cNvPr id="469" name="Google Shape;469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470" name="Google Shape;470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71" name="Google Shape;471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72" name="Google Shape;472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73" name="Google Shape;473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474" name="Google Shape;474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75" name="Google Shape;475;p15"/>
            <p:cNvGrpSpPr/>
            <p:nvPr/>
          </p:nvGrpSpPr>
          <p:grpSpPr>
            <a:xfrm>
              <a:off x="2540423" y="1308865"/>
              <a:ext cx="2056763" cy="1216889"/>
              <a:chOff x="9559510" y="3620382"/>
              <a:chExt cx="2056763" cy="1216889"/>
            </a:xfrm>
          </p:grpSpPr>
          <p:sp>
            <p:nvSpPr>
              <p:cNvPr id="476" name="Google Shape;476;p15"/>
              <p:cNvSpPr/>
              <p:nvPr/>
            </p:nvSpPr>
            <p:spPr>
              <a:xfrm>
                <a:off x="9562473" y="3620382"/>
                <a:ext cx="2053800" cy="10752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477;p15"/>
              <p:cNvSpPr/>
              <p:nvPr/>
            </p:nvSpPr>
            <p:spPr>
              <a:xfrm>
                <a:off x="9722064" y="3648093"/>
                <a:ext cx="1056900" cy="10140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Launch a workspace in the created Azure databricks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78" name="Google Shape;478;p15"/>
              <p:cNvCxnSpPr/>
              <p:nvPr/>
            </p:nvCxnSpPr>
            <p:spPr>
              <a:xfrm>
                <a:off x="9812319" y="3903964"/>
                <a:ext cx="730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79" name="Google Shape;479;p15"/>
              <p:cNvSpPr txBox="1"/>
              <p:nvPr/>
            </p:nvSpPr>
            <p:spPr>
              <a:xfrm flipH="1">
                <a:off x="9779157" y="3650617"/>
                <a:ext cx="7968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9</a:t>
                </a:r>
                <a:endParaRPr/>
              </a:p>
            </p:txBody>
          </p:sp>
          <p:sp>
            <p:nvSpPr>
              <p:cNvPr id="480" name="Google Shape;480;p15"/>
              <p:cNvSpPr/>
              <p:nvPr/>
            </p:nvSpPr>
            <p:spPr>
              <a:xfrm>
                <a:off x="9559510" y="4719971"/>
                <a:ext cx="2053800" cy="1173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15"/>
              <p:cNvSpPr/>
              <p:nvPr/>
            </p:nvSpPr>
            <p:spPr>
              <a:xfrm>
                <a:off x="10836316" y="3761160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15"/>
              <p:cNvSpPr/>
              <p:nvPr/>
            </p:nvSpPr>
            <p:spPr>
              <a:xfrm>
                <a:off x="10829590" y="40342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15"/>
              <p:cNvSpPr/>
              <p:nvPr/>
            </p:nvSpPr>
            <p:spPr>
              <a:xfrm>
                <a:off x="10829590" y="4164666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15"/>
              <p:cNvSpPr/>
              <p:nvPr/>
            </p:nvSpPr>
            <p:spPr>
              <a:xfrm>
                <a:off x="10836316" y="38927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85" name="Google Shape;485;p15"/>
              <p:cNvGrpSpPr/>
              <p:nvPr/>
            </p:nvGrpSpPr>
            <p:grpSpPr>
              <a:xfrm>
                <a:off x="9576309" y="3676613"/>
                <a:ext cx="158650" cy="274813"/>
                <a:chOff x="9811697" y="3898786"/>
                <a:chExt cx="192047" cy="178787"/>
              </a:xfrm>
            </p:grpSpPr>
            <p:grpSp>
              <p:nvGrpSpPr>
                <p:cNvPr id="486" name="Google Shape;486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487" name="Google Shape;487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488" name="Google Shape;488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89" name="Google Shape;489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490" name="Google Shape;490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491" name="Google Shape;491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92" name="Google Shape;492;p15"/>
            <p:cNvGrpSpPr/>
            <p:nvPr/>
          </p:nvGrpSpPr>
          <p:grpSpPr>
            <a:xfrm>
              <a:off x="190622" y="1313628"/>
              <a:ext cx="2056763" cy="1216889"/>
              <a:chOff x="9559510" y="3620382"/>
              <a:chExt cx="2056763" cy="1216889"/>
            </a:xfrm>
          </p:grpSpPr>
          <p:sp>
            <p:nvSpPr>
              <p:cNvPr id="493" name="Google Shape;493;p15"/>
              <p:cNvSpPr/>
              <p:nvPr/>
            </p:nvSpPr>
            <p:spPr>
              <a:xfrm>
                <a:off x="9562473" y="3620382"/>
                <a:ext cx="2053800" cy="10752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15"/>
              <p:cNvSpPr/>
              <p:nvPr/>
            </p:nvSpPr>
            <p:spPr>
              <a:xfrm>
                <a:off x="9722064" y="3648093"/>
                <a:ext cx="1056900" cy="10140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Spark Cluster in the created Azure databricks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95" name="Google Shape;495;p15"/>
              <p:cNvCxnSpPr/>
              <p:nvPr/>
            </p:nvCxnSpPr>
            <p:spPr>
              <a:xfrm>
                <a:off x="9812319" y="3903964"/>
                <a:ext cx="730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496" name="Google Shape;496;p15"/>
              <p:cNvSpPr txBox="1"/>
              <p:nvPr/>
            </p:nvSpPr>
            <p:spPr>
              <a:xfrm flipH="1">
                <a:off x="9779157" y="3650617"/>
                <a:ext cx="7968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/>
              </a:p>
            </p:txBody>
          </p:sp>
          <p:sp>
            <p:nvSpPr>
              <p:cNvPr id="497" name="Google Shape;497;p15"/>
              <p:cNvSpPr/>
              <p:nvPr/>
            </p:nvSpPr>
            <p:spPr>
              <a:xfrm>
                <a:off x="9559510" y="4719971"/>
                <a:ext cx="2053800" cy="1173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15"/>
              <p:cNvSpPr/>
              <p:nvPr/>
            </p:nvSpPr>
            <p:spPr>
              <a:xfrm>
                <a:off x="10836316" y="3761160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15"/>
              <p:cNvSpPr/>
              <p:nvPr/>
            </p:nvSpPr>
            <p:spPr>
              <a:xfrm>
                <a:off x="10829590" y="40342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15"/>
              <p:cNvSpPr/>
              <p:nvPr/>
            </p:nvSpPr>
            <p:spPr>
              <a:xfrm>
                <a:off x="10829590" y="4164666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15"/>
              <p:cNvSpPr/>
              <p:nvPr/>
            </p:nvSpPr>
            <p:spPr>
              <a:xfrm>
                <a:off x="10836316" y="38927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02" name="Google Shape;502;p15"/>
              <p:cNvGrpSpPr/>
              <p:nvPr/>
            </p:nvGrpSpPr>
            <p:grpSpPr>
              <a:xfrm>
                <a:off x="9576309" y="3676613"/>
                <a:ext cx="158650" cy="274813"/>
                <a:chOff x="9811697" y="3898786"/>
                <a:chExt cx="192047" cy="178787"/>
              </a:xfrm>
            </p:grpSpPr>
            <p:grpSp>
              <p:nvGrpSpPr>
                <p:cNvPr id="503" name="Google Shape;503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504" name="Google Shape;504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05" name="Google Shape;505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506" name="Google Shape;506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507" name="Google Shape;507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508" name="Google Shape;508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509" name="Google Shape;509;p15"/>
            <p:cNvGrpSpPr/>
            <p:nvPr/>
          </p:nvGrpSpPr>
          <p:grpSpPr>
            <a:xfrm>
              <a:off x="188189" y="2769289"/>
              <a:ext cx="2056763" cy="1216889"/>
              <a:chOff x="9559510" y="3620382"/>
              <a:chExt cx="2056763" cy="1216889"/>
            </a:xfrm>
          </p:grpSpPr>
          <p:sp>
            <p:nvSpPr>
              <p:cNvPr id="510" name="Google Shape;510;p15"/>
              <p:cNvSpPr/>
              <p:nvPr/>
            </p:nvSpPr>
            <p:spPr>
              <a:xfrm>
                <a:off x="9562473" y="3620382"/>
                <a:ext cx="2053800" cy="10752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5"/>
              <p:cNvSpPr/>
              <p:nvPr/>
            </p:nvSpPr>
            <p:spPr>
              <a:xfrm>
                <a:off x="9722064" y="3648093"/>
                <a:ext cx="1056900" cy="10140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notebook in the created workspace</a:t>
                </a: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12" name="Google Shape;512;p15"/>
              <p:cNvCxnSpPr/>
              <p:nvPr/>
            </p:nvCxnSpPr>
            <p:spPr>
              <a:xfrm>
                <a:off x="9812319" y="3903964"/>
                <a:ext cx="730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513" name="Google Shape;513;p15"/>
              <p:cNvSpPr txBox="1"/>
              <p:nvPr/>
            </p:nvSpPr>
            <p:spPr>
              <a:xfrm flipH="1">
                <a:off x="9779157" y="3650617"/>
                <a:ext cx="7968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11</a:t>
                </a:r>
                <a:endParaRPr/>
              </a:p>
            </p:txBody>
          </p:sp>
          <p:sp>
            <p:nvSpPr>
              <p:cNvPr id="514" name="Google Shape;514;p15"/>
              <p:cNvSpPr/>
              <p:nvPr/>
            </p:nvSpPr>
            <p:spPr>
              <a:xfrm>
                <a:off x="9559510" y="4719971"/>
                <a:ext cx="2053800" cy="1173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5"/>
              <p:cNvSpPr/>
              <p:nvPr/>
            </p:nvSpPr>
            <p:spPr>
              <a:xfrm>
                <a:off x="10836316" y="3761160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15"/>
              <p:cNvSpPr/>
              <p:nvPr/>
            </p:nvSpPr>
            <p:spPr>
              <a:xfrm>
                <a:off x="10829590" y="40342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15"/>
              <p:cNvSpPr/>
              <p:nvPr/>
            </p:nvSpPr>
            <p:spPr>
              <a:xfrm>
                <a:off x="10829590" y="4164666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15"/>
              <p:cNvSpPr/>
              <p:nvPr/>
            </p:nvSpPr>
            <p:spPr>
              <a:xfrm>
                <a:off x="10836316" y="3892747"/>
                <a:ext cx="743700" cy="963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19" name="Google Shape;519;p15"/>
              <p:cNvGrpSpPr/>
              <p:nvPr/>
            </p:nvGrpSpPr>
            <p:grpSpPr>
              <a:xfrm>
                <a:off x="9576309" y="3676613"/>
                <a:ext cx="158650" cy="274813"/>
                <a:chOff x="9811697" y="3898786"/>
                <a:chExt cx="192047" cy="178787"/>
              </a:xfrm>
            </p:grpSpPr>
            <p:grpSp>
              <p:nvGrpSpPr>
                <p:cNvPr id="520" name="Google Shape;520;p15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521" name="Google Shape;521;p15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522" name="Google Shape;522;p15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523" name="Google Shape;523;p15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524" name="Google Shape;524;p15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525" name="Google Shape;525;p15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526" name="Google Shape;526;p15"/>
            <p:cNvGrpSpPr/>
            <p:nvPr/>
          </p:nvGrpSpPr>
          <p:grpSpPr>
            <a:xfrm>
              <a:off x="5976054" y="4464412"/>
              <a:ext cx="2126857" cy="1216282"/>
              <a:chOff x="6435013" y="1981131"/>
              <a:chExt cx="2126857" cy="1216282"/>
            </a:xfrm>
          </p:grpSpPr>
          <p:sp>
            <p:nvSpPr>
              <p:cNvPr id="527" name="Google Shape;527;p15"/>
              <p:cNvSpPr/>
              <p:nvPr/>
            </p:nvSpPr>
            <p:spPr>
              <a:xfrm>
                <a:off x="6435013" y="1981131"/>
                <a:ext cx="2126857" cy="1066753"/>
              </a:xfrm>
              <a:prstGeom prst="flowChartOnlineStorage">
                <a:avLst/>
              </a:prstGeom>
              <a:noFill/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15"/>
              <p:cNvSpPr/>
              <p:nvPr/>
            </p:nvSpPr>
            <p:spPr>
              <a:xfrm>
                <a:off x="6583840" y="2093197"/>
                <a:ext cx="725400" cy="890700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29" name="Google Shape;529;p15"/>
              <p:cNvCxnSpPr/>
              <p:nvPr/>
            </p:nvCxnSpPr>
            <p:spPr>
              <a:xfrm>
                <a:off x="6655452" y="2274445"/>
                <a:ext cx="5385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530" name="Google Shape;530;p15"/>
              <p:cNvSpPr txBox="1"/>
              <p:nvPr/>
            </p:nvSpPr>
            <p:spPr>
              <a:xfrm flipH="1">
                <a:off x="6578632" y="2071493"/>
                <a:ext cx="5385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531" name="Google Shape;531;p15"/>
              <p:cNvSpPr txBox="1"/>
              <p:nvPr/>
            </p:nvSpPr>
            <p:spPr>
              <a:xfrm flipH="1">
                <a:off x="6576465" y="2328857"/>
                <a:ext cx="708600" cy="29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endParaRPr/>
              </a:p>
            </p:txBody>
          </p:sp>
          <p:sp>
            <p:nvSpPr>
              <p:cNvPr id="532" name="Google Shape;532;p15"/>
              <p:cNvSpPr/>
              <p:nvPr/>
            </p:nvSpPr>
            <p:spPr>
              <a:xfrm>
                <a:off x="7378537" y="2093197"/>
                <a:ext cx="776700" cy="1092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15"/>
              <p:cNvSpPr/>
              <p:nvPr/>
            </p:nvSpPr>
            <p:spPr>
              <a:xfrm>
                <a:off x="6767250" y="3092713"/>
                <a:ext cx="1462200" cy="1047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15"/>
              <p:cNvSpPr/>
              <p:nvPr/>
            </p:nvSpPr>
            <p:spPr>
              <a:xfrm>
                <a:off x="7382346" y="2395462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15"/>
              <p:cNvSpPr/>
              <p:nvPr/>
            </p:nvSpPr>
            <p:spPr>
              <a:xfrm>
                <a:off x="7382346" y="2247017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15"/>
              <p:cNvSpPr/>
              <p:nvPr/>
            </p:nvSpPr>
            <p:spPr>
              <a:xfrm>
                <a:off x="7378537" y="2546290"/>
                <a:ext cx="776700" cy="1080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537;p15"/>
              <p:cNvSpPr txBox="1"/>
              <p:nvPr/>
            </p:nvSpPr>
            <p:spPr>
              <a:xfrm flipH="1">
                <a:off x="6554070" y="2305773"/>
                <a:ext cx="809400" cy="58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Shared Publication dataset</a:t>
                </a:r>
                <a:endParaRPr/>
              </a:p>
            </p:txBody>
          </p:sp>
        </p:grpSp>
        <p:cxnSp>
          <p:nvCxnSpPr>
            <p:cNvPr id="538" name="Google Shape;538;p15"/>
            <p:cNvCxnSpPr>
              <a:stCxn id="328" idx="3"/>
              <a:endCxn id="345" idx="1"/>
            </p:cNvCxnSpPr>
            <p:nvPr/>
          </p:nvCxnSpPr>
          <p:spPr>
            <a:xfrm>
              <a:off x="2255822" y="363895"/>
              <a:ext cx="258600" cy="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39" name="Google Shape;539;p15"/>
            <p:cNvCxnSpPr>
              <a:stCxn id="345" idx="3"/>
              <a:endCxn id="413" idx="1"/>
            </p:cNvCxnSpPr>
            <p:nvPr/>
          </p:nvCxnSpPr>
          <p:spPr>
            <a:xfrm>
              <a:off x="4568195" y="363895"/>
              <a:ext cx="290400" cy="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0" name="Google Shape;540;p15"/>
            <p:cNvCxnSpPr>
              <a:stCxn id="413" idx="3"/>
              <a:endCxn id="362" idx="1"/>
            </p:cNvCxnSpPr>
            <p:nvPr/>
          </p:nvCxnSpPr>
          <p:spPr>
            <a:xfrm>
              <a:off x="6912448" y="363895"/>
              <a:ext cx="293100" cy="12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1" name="Google Shape;541;p15"/>
            <p:cNvCxnSpPr>
              <a:stCxn id="362" idx="3"/>
              <a:endCxn id="379" idx="1"/>
            </p:cNvCxnSpPr>
            <p:nvPr/>
          </p:nvCxnSpPr>
          <p:spPr>
            <a:xfrm>
              <a:off x="9259286" y="365025"/>
              <a:ext cx="206700" cy="4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2" name="Google Shape;542;p15"/>
            <p:cNvCxnSpPr>
              <a:stCxn id="383" idx="2"/>
            </p:cNvCxnSpPr>
            <p:nvPr/>
          </p:nvCxnSpPr>
          <p:spPr>
            <a:xfrm>
              <a:off x="10490017" y="1048874"/>
              <a:ext cx="0" cy="256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3" name="Google Shape;543;p15"/>
            <p:cNvCxnSpPr>
              <a:stCxn id="396" idx="1"/>
              <a:endCxn id="442" idx="3"/>
            </p:cNvCxnSpPr>
            <p:nvPr/>
          </p:nvCxnSpPr>
          <p:spPr>
            <a:xfrm flipH="1">
              <a:off x="9259666" y="1838008"/>
              <a:ext cx="222900" cy="30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4" name="Google Shape;544;p15"/>
            <p:cNvCxnSpPr>
              <a:stCxn id="442" idx="1"/>
              <a:endCxn id="459" idx="3"/>
            </p:cNvCxnSpPr>
            <p:nvPr/>
          </p:nvCxnSpPr>
          <p:spPr>
            <a:xfrm flipH="1">
              <a:off x="6912860" y="1841069"/>
              <a:ext cx="293100" cy="4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5" name="Google Shape;545;p15"/>
            <p:cNvCxnSpPr>
              <a:stCxn id="459" idx="1"/>
              <a:endCxn id="476" idx="3"/>
            </p:cNvCxnSpPr>
            <p:nvPr/>
          </p:nvCxnSpPr>
          <p:spPr>
            <a:xfrm flipH="1">
              <a:off x="4597222" y="1845979"/>
              <a:ext cx="261900" cy="6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6" name="Google Shape;546;p15"/>
            <p:cNvCxnSpPr>
              <a:stCxn id="476" idx="1"/>
              <a:endCxn id="493" idx="3"/>
            </p:cNvCxnSpPr>
            <p:nvPr/>
          </p:nvCxnSpPr>
          <p:spPr>
            <a:xfrm flipH="1">
              <a:off x="2247286" y="1846465"/>
              <a:ext cx="296100" cy="4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547" name="Google Shape;547;p15"/>
            <p:cNvCxnSpPr>
              <a:stCxn id="497" idx="2"/>
              <a:endCxn id="510" idx="0"/>
            </p:cNvCxnSpPr>
            <p:nvPr/>
          </p:nvCxnSpPr>
          <p:spPr>
            <a:xfrm>
              <a:off x="1217522" y="2530517"/>
              <a:ext cx="600" cy="2388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548" name="Google Shape;548;p15"/>
            <p:cNvGrpSpPr/>
            <p:nvPr/>
          </p:nvGrpSpPr>
          <p:grpSpPr>
            <a:xfrm>
              <a:off x="6990597" y="2520358"/>
              <a:ext cx="1239300" cy="467100"/>
              <a:chOff x="6990597" y="2520358"/>
              <a:chExt cx="1239300" cy="467100"/>
            </a:xfrm>
          </p:grpSpPr>
          <p:cxnSp>
            <p:nvCxnSpPr>
              <p:cNvPr id="549" name="Google Shape;549;p15"/>
              <p:cNvCxnSpPr>
                <a:stCxn id="446" idx="2"/>
                <a:endCxn id="430" idx="0"/>
              </p:cNvCxnSpPr>
              <p:nvPr/>
            </p:nvCxnSpPr>
            <p:spPr>
              <a:xfrm rot="5400000">
                <a:off x="7376697" y="2134258"/>
                <a:ext cx="467100" cy="1239300"/>
              </a:xfrm>
              <a:prstGeom prst="bentConnector3">
                <a:avLst>
                  <a:gd name="adj1" fmla="val 49987"/>
                </a:avLst>
              </a:prstGeom>
              <a:noFill/>
              <a:ln w="12700" cap="flat" cmpd="sng">
                <a:solidFill>
                  <a:srgbClr val="4472C4"/>
                </a:solidFill>
                <a:prstDash val="lgDash"/>
                <a:miter lim="800000"/>
                <a:headEnd type="none" w="sm" len="sm"/>
                <a:tailEnd type="triangle" w="med" len="med"/>
              </a:ln>
            </p:spPr>
          </p:cxnSp>
          <p:sp>
            <p:nvSpPr>
              <p:cNvPr id="550" name="Google Shape;550;p15"/>
              <p:cNvSpPr/>
              <p:nvPr/>
            </p:nvSpPr>
            <p:spPr>
              <a:xfrm>
                <a:off x="7391171" y="2673403"/>
                <a:ext cx="512400" cy="2175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Copy</a:t>
                </a:r>
                <a:endParaRPr/>
              </a:p>
            </p:txBody>
          </p:sp>
        </p:grpSp>
        <p:grpSp>
          <p:nvGrpSpPr>
            <p:cNvPr id="551" name="Google Shape;551;p15"/>
            <p:cNvGrpSpPr/>
            <p:nvPr/>
          </p:nvGrpSpPr>
          <p:grpSpPr>
            <a:xfrm>
              <a:off x="184553" y="4199683"/>
              <a:ext cx="2057392" cy="1216009"/>
              <a:chOff x="193673" y="4637774"/>
              <a:chExt cx="2981296" cy="1894685"/>
            </a:xfrm>
          </p:grpSpPr>
          <p:sp>
            <p:nvSpPr>
              <p:cNvPr id="552" name="Google Shape;552;p15"/>
              <p:cNvSpPr/>
              <p:nvPr/>
            </p:nvSpPr>
            <p:spPr>
              <a:xfrm>
                <a:off x="309759" y="4682623"/>
                <a:ext cx="1527000" cy="158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3" name="Google Shape;553;p15"/>
              <p:cNvSpPr/>
              <p:nvPr/>
            </p:nvSpPr>
            <p:spPr>
              <a:xfrm>
                <a:off x="203169" y="4637774"/>
                <a:ext cx="2971800" cy="1682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54" name="Google Shape;554;p15"/>
              <p:cNvCxnSpPr/>
              <p:nvPr/>
            </p:nvCxnSpPr>
            <p:spPr>
              <a:xfrm>
                <a:off x="486105" y="4981781"/>
                <a:ext cx="1077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555" name="Google Shape;555;p15"/>
              <p:cNvSpPr txBox="1"/>
              <p:nvPr/>
            </p:nvSpPr>
            <p:spPr>
              <a:xfrm flipH="1">
                <a:off x="330504" y="4715956"/>
                <a:ext cx="1095300" cy="45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556" name="Google Shape;556;p15"/>
              <p:cNvSpPr txBox="1"/>
              <p:nvPr/>
            </p:nvSpPr>
            <p:spPr>
              <a:xfrm flipH="1">
                <a:off x="297616" y="5102060"/>
                <a:ext cx="1525500" cy="114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Generate the shared publication dataset</a:t>
                </a:r>
                <a:endParaRPr/>
              </a:p>
            </p:txBody>
          </p:sp>
          <p:sp>
            <p:nvSpPr>
              <p:cNvPr id="557" name="Google Shape;557;p15"/>
              <p:cNvSpPr/>
              <p:nvPr/>
            </p:nvSpPr>
            <p:spPr>
              <a:xfrm>
                <a:off x="193673" y="6367759"/>
                <a:ext cx="2971800" cy="1647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8" name="Google Shape;558;p15"/>
              <p:cNvSpPr/>
              <p:nvPr/>
            </p:nvSpPr>
            <p:spPr>
              <a:xfrm>
                <a:off x="2026551" y="4846748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559;p15"/>
              <p:cNvSpPr/>
              <p:nvPr/>
            </p:nvSpPr>
            <p:spPr>
              <a:xfrm>
                <a:off x="2022473" y="5248529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15"/>
              <p:cNvSpPr/>
              <p:nvPr/>
            </p:nvSpPr>
            <p:spPr>
              <a:xfrm>
                <a:off x="2022473" y="5041948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15"/>
              <p:cNvSpPr/>
              <p:nvPr/>
            </p:nvSpPr>
            <p:spPr>
              <a:xfrm>
                <a:off x="2022473" y="5454573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562" name="Google Shape;562;p15"/>
            <p:cNvCxnSpPr>
              <a:stCxn id="553" idx="3"/>
              <a:endCxn id="527" idx="1"/>
            </p:cNvCxnSpPr>
            <p:nvPr/>
          </p:nvCxnSpPr>
          <p:spPr>
            <a:xfrm>
              <a:off x="2241945" y="4739565"/>
              <a:ext cx="3734100" cy="258300"/>
            </a:xfrm>
            <a:prstGeom prst="bentConnector3">
              <a:avLst>
                <a:gd name="adj1" fmla="val 50000"/>
              </a:avLst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563" name="Google Shape;563;p15"/>
            <p:cNvSpPr/>
            <p:nvPr/>
          </p:nvSpPr>
          <p:spPr>
            <a:xfrm>
              <a:off x="4636148" y="4893412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generate</a:t>
              </a:r>
              <a:endParaRPr/>
            </a:p>
          </p:txBody>
        </p:sp>
        <p:cxnSp>
          <p:nvCxnSpPr>
            <p:cNvPr id="564" name="Google Shape;564;p15"/>
            <p:cNvCxnSpPr>
              <a:stCxn id="553" idx="3"/>
              <a:endCxn id="430" idx="1"/>
            </p:cNvCxnSpPr>
            <p:nvPr/>
          </p:nvCxnSpPr>
          <p:spPr>
            <a:xfrm rot="10800000" flipH="1">
              <a:off x="2241945" y="3520665"/>
              <a:ext cx="3685200" cy="1218900"/>
            </a:xfrm>
            <a:prstGeom prst="bentConnector3">
              <a:avLst>
                <a:gd name="adj1" fmla="val 49998"/>
              </a:avLst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565" name="Google Shape;565;p15"/>
            <p:cNvSpPr/>
            <p:nvPr/>
          </p:nvSpPr>
          <p:spPr>
            <a:xfrm>
              <a:off x="4604078" y="3410502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cxnSp>
          <p:nvCxnSpPr>
            <p:cNvPr id="566" name="Google Shape;566;p15"/>
            <p:cNvCxnSpPr>
              <a:stCxn id="514" idx="2"/>
              <a:endCxn id="553" idx="0"/>
            </p:cNvCxnSpPr>
            <p:nvPr/>
          </p:nvCxnSpPr>
          <p:spPr>
            <a:xfrm>
              <a:off x="1215089" y="3986178"/>
              <a:ext cx="1500" cy="2136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567" name="Google Shape;567;p15"/>
            <p:cNvGrpSpPr/>
            <p:nvPr/>
          </p:nvGrpSpPr>
          <p:grpSpPr>
            <a:xfrm>
              <a:off x="176230" y="5979653"/>
              <a:ext cx="2056763" cy="1355671"/>
              <a:chOff x="185142" y="5814266"/>
              <a:chExt cx="2056763" cy="1355671"/>
            </a:xfrm>
          </p:grpSpPr>
          <p:grpSp>
            <p:nvGrpSpPr>
              <p:cNvPr id="568" name="Google Shape;568;p15"/>
              <p:cNvGrpSpPr/>
              <p:nvPr/>
            </p:nvGrpSpPr>
            <p:grpSpPr>
              <a:xfrm>
                <a:off x="185142" y="5814266"/>
                <a:ext cx="2056763" cy="1216889"/>
                <a:chOff x="9559510" y="3620382"/>
                <a:chExt cx="2056763" cy="1216889"/>
              </a:xfrm>
            </p:grpSpPr>
            <p:sp>
              <p:nvSpPr>
                <p:cNvPr id="569" name="Google Shape;569;p15"/>
                <p:cNvSpPr/>
                <p:nvPr/>
              </p:nvSpPr>
              <p:spPr>
                <a:xfrm>
                  <a:off x="9562473" y="3620382"/>
                  <a:ext cx="2053800" cy="1075200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AC5B23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0" name="Google Shape;570;p15"/>
                <p:cNvSpPr/>
                <p:nvPr/>
              </p:nvSpPr>
              <p:spPr>
                <a:xfrm>
                  <a:off x="9722064" y="3648093"/>
                  <a:ext cx="1056900" cy="10140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D966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571" name="Google Shape;571;p15"/>
                <p:cNvCxnSpPr/>
                <p:nvPr/>
              </p:nvCxnSpPr>
              <p:spPr>
                <a:xfrm>
                  <a:off x="9800647" y="3834914"/>
                  <a:ext cx="730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572" name="Google Shape;572;p15"/>
                <p:cNvSpPr txBox="1"/>
                <p:nvPr/>
              </p:nvSpPr>
              <p:spPr>
                <a:xfrm flipH="1">
                  <a:off x="9779157" y="3629082"/>
                  <a:ext cx="796800" cy="29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6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lang="en" sz="6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12</a:t>
                  </a:r>
                  <a:endParaRPr/>
                </a:p>
              </p:txBody>
            </p:sp>
            <p:sp>
              <p:nvSpPr>
                <p:cNvPr id="573" name="Google Shape;573;p15"/>
                <p:cNvSpPr/>
                <p:nvPr/>
              </p:nvSpPr>
              <p:spPr>
                <a:xfrm>
                  <a:off x="9559510" y="4719971"/>
                  <a:ext cx="2053800" cy="1173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4" name="Google Shape;574;p15"/>
                <p:cNvSpPr/>
                <p:nvPr/>
              </p:nvSpPr>
              <p:spPr>
                <a:xfrm>
                  <a:off x="10836316" y="3761160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5" name="Google Shape;575;p15"/>
                <p:cNvSpPr/>
                <p:nvPr/>
              </p:nvSpPr>
              <p:spPr>
                <a:xfrm>
                  <a:off x="10829590" y="40342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6" name="Google Shape;576;p15"/>
                <p:cNvSpPr/>
                <p:nvPr/>
              </p:nvSpPr>
              <p:spPr>
                <a:xfrm>
                  <a:off x="10829590" y="4164666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7" name="Google Shape;577;p15"/>
                <p:cNvSpPr/>
                <p:nvPr/>
              </p:nvSpPr>
              <p:spPr>
                <a:xfrm>
                  <a:off x="10836316" y="38927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78" name="Google Shape;578;p15"/>
                <p:cNvGrpSpPr/>
                <p:nvPr/>
              </p:nvGrpSpPr>
              <p:grpSpPr>
                <a:xfrm>
                  <a:off x="9576309" y="3676613"/>
                  <a:ext cx="158650" cy="274813"/>
                  <a:chOff x="9811697" y="3898786"/>
                  <a:chExt cx="192047" cy="178787"/>
                </a:xfrm>
              </p:grpSpPr>
              <p:grpSp>
                <p:nvGrpSpPr>
                  <p:cNvPr id="579" name="Google Shape;579;p15"/>
                  <p:cNvGrpSpPr/>
                  <p:nvPr/>
                </p:nvGrpSpPr>
                <p:grpSpPr>
                  <a:xfrm>
                    <a:off x="9811697" y="3898786"/>
                    <a:ext cx="192047" cy="178787"/>
                    <a:chOff x="9926054" y="3548765"/>
                    <a:chExt cx="192047" cy="178787"/>
                  </a:xfrm>
                </p:grpSpPr>
                <p:sp>
                  <p:nvSpPr>
                    <p:cNvPr id="580" name="Google Shape;580;p15"/>
                    <p:cNvSpPr/>
                    <p:nvPr/>
                  </p:nvSpPr>
                  <p:spPr>
                    <a:xfrm>
                      <a:off x="9973942" y="3548765"/>
                      <a:ext cx="83100" cy="32400"/>
                    </a:xfrm>
                    <a:prstGeom prst="ellipse">
                      <a:avLst/>
                    </a:prstGeom>
                    <a:solidFill>
                      <a:srgbClr val="4472C4"/>
                    </a:solidFill>
                    <a:ln w="12700" cap="flat" cmpd="sng">
                      <a:solidFill>
                        <a:srgbClr val="31538F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581" name="Google Shape;581;p15"/>
                    <p:cNvCxnSpPr/>
                    <p:nvPr/>
                  </p:nvCxnSpPr>
                  <p:spPr>
                    <a:xfrm flipH="1">
                      <a:off x="9926054" y="3688852"/>
                      <a:ext cx="78300" cy="387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582" name="Google Shape;582;p15"/>
                    <p:cNvCxnSpPr/>
                    <p:nvPr/>
                  </p:nvCxnSpPr>
                  <p:spPr>
                    <a:xfrm>
                      <a:off x="10015558" y="3681602"/>
                      <a:ext cx="83100" cy="459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583" name="Google Shape;583;p15"/>
                    <p:cNvCxnSpPr/>
                    <p:nvPr/>
                  </p:nvCxnSpPr>
                  <p:spPr>
                    <a:xfrm>
                      <a:off x="9945301" y="3616044"/>
                      <a:ext cx="172800" cy="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</p:grpSp>
              <p:cxnSp>
                <p:nvCxnSpPr>
                  <p:cNvPr id="584" name="Google Shape;584;p15"/>
                  <p:cNvCxnSpPr/>
                  <p:nvPr/>
                </p:nvCxnSpPr>
                <p:spPr>
                  <a:xfrm>
                    <a:off x="9893574" y="3938585"/>
                    <a:ext cx="0" cy="100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</p:grpSp>
          <p:sp>
            <p:nvSpPr>
              <p:cNvPr id="585" name="Google Shape;585;p15"/>
              <p:cNvSpPr txBox="1"/>
              <p:nvPr/>
            </p:nvSpPr>
            <p:spPr>
              <a:xfrm flipH="1">
                <a:off x="343749" y="5993637"/>
                <a:ext cx="1075200" cy="117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Move the shared Publication dataset from Azure server to the intended  server</a:t>
                </a: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6" name="Google Shape;586;p15"/>
            <p:cNvGrpSpPr/>
            <p:nvPr/>
          </p:nvGrpSpPr>
          <p:grpSpPr>
            <a:xfrm>
              <a:off x="2527915" y="5980490"/>
              <a:ext cx="2056763" cy="1216889"/>
              <a:chOff x="185142" y="5814266"/>
              <a:chExt cx="2056763" cy="1216889"/>
            </a:xfrm>
          </p:grpSpPr>
          <p:grpSp>
            <p:nvGrpSpPr>
              <p:cNvPr id="587" name="Google Shape;587;p15"/>
              <p:cNvGrpSpPr/>
              <p:nvPr/>
            </p:nvGrpSpPr>
            <p:grpSpPr>
              <a:xfrm>
                <a:off x="185142" y="5814266"/>
                <a:ext cx="2056763" cy="1216889"/>
                <a:chOff x="9559510" y="3620382"/>
                <a:chExt cx="2056763" cy="1216889"/>
              </a:xfrm>
            </p:grpSpPr>
            <p:sp>
              <p:nvSpPr>
                <p:cNvPr id="588" name="Google Shape;588;p15"/>
                <p:cNvSpPr/>
                <p:nvPr/>
              </p:nvSpPr>
              <p:spPr>
                <a:xfrm>
                  <a:off x="9562473" y="3620382"/>
                  <a:ext cx="2053800" cy="1075200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AC5B23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9" name="Google Shape;589;p15"/>
                <p:cNvSpPr/>
                <p:nvPr/>
              </p:nvSpPr>
              <p:spPr>
                <a:xfrm>
                  <a:off x="9722064" y="3648093"/>
                  <a:ext cx="1056900" cy="10140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D966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590" name="Google Shape;590;p15"/>
                <p:cNvCxnSpPr/>
                <p:nvPr/>
              </p:nvCxnSpPr>
              <p:spPr>
                <a:xfrm>
                  <a:off x="9800647" y="3834914"/>
                  <a:ext cx="730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591" name="Google Shape;591;p15"/>
                <p:cNvSpPr txBox="1"/>
                <p:nvPr/>
              </p:nvSpPr>
              <p:spPr>
                <a:xfrm flipH="1">
                  <a:off x="9779157" y="3629082"/>
                  <a:ext cx="796800" cy="29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6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lang="en" sz="6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13</a:t>
                  </a:r>
                  <a:endParaRPr/>
                </a:p>
              </p:txBody>
            </p:sp>
            <p:sp>
              <p:nvSpPr>
                <p:cNvPr id="592" name="Google Shape;592;p15"/>
                <p:cNvSpPr/>
                <p:nvPr/>
              </p:nvSpPr>
              <p:spPr>
                <a:xfrm>
                  <a:off x="9559510" y="4719971"/>
                  <a:ext cx="2053800" cy="1173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3" name="Google Shape;593;p15"/>
                <p:cNvSpPr/>
                <p:nvPr/>
              </p:nvSpPr>
              <p:spPr>
                <a:xfrm>
                  <a:off x="10836316" y="3761160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4" name="Google Shape;594;p15"/>
                <p:cNvSpPr/>
                <p:nvPr/>
              </p:nvSpPr>
              <p:spPr>
                <a:xfrm>
                  <a:off x="10829590" y="40342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5" name="Google Shape;595;p15"/>
                <p:cNvSpPr/>
                <p:nvPr/>
              </p:nvSpPr>
              <p:spPr>
                <a:xfrm>
                  <a:off x="10829590" y="4164666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6" name="Google Shape;596;p15"/>
                <p:cNvSpPr/>
                <p:nvPr/>
              </p:nvSpPr>
              <p:spPr>
                <a:xfrm>
                  <a:off x="10836316" y="38927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97" name="Google Shape;597;p15"/>
                <p:cNvGrpSpPr/>
                <p:nvPr/>
              </p:nvGrpSpPr>
              <p:grpSpPr>
                <a:xfrm>
                  <a:off x="9576309" y="3676613"/>
                  <a:ext cx="158650" cy="274813"/>
                  <a:chOff x="9811697" y="3898786"/>
                  <a:chExt cx="192047" cy="178787"/>
                </a:xfrm>
              </p:grpSpPr>
              <p:grpSp>
                <p:nvGrpSpPr>
                  <p:cNvPr id="598" name="Google Shape;598;p15"/>
                  <p:cNvGrpSpPr/>
                  <p:nvPr/>
                </p:nvGrpSpPr>
                <p:grpSpPr>
                  <a:xfrm>
                    <a:off x="9811697" y="3898786"/>
                    <a:ext cx="192047" cy="178787"/>
                    <a:chOff x="9926054" y="3548765"/>
                    <a:chExt cx="192047" cy="178787"/>
                  </a:xfrm>
                </p:grpSpPr>
                <p:sp>
                  <p:nvSpPr>
                    <p:cNvPr id="599" name="Google Shape;599;p15"/>
                    <p:cNvSpPr/>
                    <p:nvPr/>
                  </p:nvSpPr>
                  <p:spPr>
                    <a:xfrm>
                      <a:off x="9973942" y="3548765"/>
                      <a:ext cx="83100" cy="32400"/>
                    </a:xfrm>
                    <a:prstGeom prst="ellipse">
                      <a:avLst/>
                    </a:prstGeom>
                    <a:solidFill>
                      <a:srgbClr val="4472C4"/>
                    </a:solidFill>
                    <a:ln w="12700" cap="flat" cmpd="sng">
                      <a:solidFill>
                        <a:srgbClr val="31538F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00" name="Google Shape;600;p15"/>
                    <p:cNvCxnSpPr/>
                    <p:nvPr/>
                  </p:nvCxnSpPr>
                  <p:spPr>
                    <a:xfrm flipH="1">
                      <a:off x="9926054" y="3688852"/>
                      <a:ext cx="78300" cy="387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01" name="Google Shape;601;p15"/>
                    <p:cNvCxnSpPr/>
                    <p:nvPr/>
                  </p:nvCxnSpPr>
                  <p:spPr>
                    <a:xfrm>
                      <a:off x="10015558" y="3681602"/>
                      <a:ext cx="83100" cy="459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02" name="Google Shape;602;p15"/>
                    <p:cNvCxnSpPr/>
                    <p:nvPr/>
                  </p:nvCxnSpPr>
                  <p:spPr>
                    <a:xfrm>
                      <a:off x="9945301" y="3616044"/>
                      <a:ext cx="172800" cy="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</p:grpSp>
              <p:cxnSp>
                <p:nvCxnSpPr>
                  <p:cNvPr id="603" name="Google Shape;603;p15"/>
                  <p:cNvCxnSpPr/>
                  <p:nvPr/>
                </p:nvCxnSpPr>
                <p:spPr>
                  <a:xfrm>
                    <a:off x="9893574" y="3938585"/>
                    <a:ext cx="0" cy="100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</p:grpSp>
          <p:sp>
            <p:nvSpPr>
              <p:cNvPr id="604" name="Google Shape;604;p15"/>
              <p:cNvSpPr txBox="1"/>
              <p:nvPr/>
            </p:nvSpPr>
            <p:spPr>
              <a:xfrm flipH="1">
                <a:off x="288126" y="6118187"/>
                <a:ext cx="1075200" cy="44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 a website</a:t>
                </a: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5" name="Google Shape;605;p15"/>
            <p:cNvGrpSpPr/>
            <p:nvPr/>
          </p:nvGrpSpPr>
          <p:grpSpPr>
            <a:xfrm>
              <a:off x="4872168" y="5975240"/>
              <a:ext cx="2056763" cy="1216889"/>
              <a:chOff x="185142" y="5814266"/>
              <a:chExt cx="2056763" cy="1216889"/>
            </a:xfrm>
          </p:grpSpPr>
          <p:grpSp>
            <p:nvGrpSpPr>
              <p:cNvPr id="606" name="Google Shape;606;p15"/>
              <p:cNvGrpSpPr/>
              <p:nvPr/>
            </p:nvGrpSpPr>
            <p:grpSpPr>
              <a:xfrm>
                <a:off x="185142" y="5814266"/>
                <a:ext cx="2056763" cy="1216889"/>
                <a:chOff x="9559510" y="3620382"/>
                <a:chExt cx="2056763" cy="1216889"/>
              </a:xfrm>
            </p:grpSpPr>
            <p:sp>
              <p:nvSpPr>
                <p:cNvPr id="607" name="Google Shape;607;p15"/>
                <p:cNvSpPr/>
                <p:nvPr/>
              </p:nvSpPr>
              <p:spPr>
                <a:xfrm>
                  <a:off x="9562473" y="3620382"/>
                  <a:ext cx="2053800" cy="1075200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AC5B23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8" name="Google Shape;608;p15"/>
                <p:cNvSpPr/>
                <p:nvPr/>
              </p:nvSpPr>
              <p:spPr>
                <a:xfrm>
                  <a:off x="9722064" y="3648093"/>
                  <a:ext cx="1056900" cy="10140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D966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09" name="Google Shape;609;p15"/>
                <p:cNvCxnSpPr/>
                <p:nvPr/>
              </p:nvCxnSpPr>
              <p:spPr>
                <a:xfrm>
                  <a:off x="9800647" y="3834914"/>
                  <a:ext cx="730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610" name="Google Shape;610;p15"/>
                <p:cNvSpPr txBox="1"/>
                <p:nvPr/>
              </p:nvSpPr>
              <p:spPr>
                <a:xfrm flipH="1">
                  <a:off x="9779157" y="3629082"/>
                  <a:ext cx="796800" cy="29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6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lang="en" sz="6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14</a:t>
                  </a:r>
                  <a:endParaRPr/>
                </a:p>
              </p:txBody>
            </p:sp>
            <p:sp>
              <p:nvSpPr>
                <p:cNvPr id="611" name="Google Shape;611;p15"/>
                <p:cNvSpPr/>
                <p:nvPr/>
              </p:nvSpPr>
              <p:spPr>
                <a:xfrm>
                  <a:off x="9559510" y="4719971"/>
                  <a:ext cx="2053800" cy="1173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2" name="Google Shape;612;p15"/>
                <p:cNvSpPr/>
                <p:nvPr/>
              </p:nvSpPr>
              <p:spPr>
                <a:xfrm>
                  <a:off x="10836316" y="3761160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3" name="Google Shape;613;p15"/>
                <p:cNvSpPr/>
                <p:nvPr/>
              </p:nvSpPr>
              <p:spPr>
                <a:xfrm>
                  <a:off x="10829590" y="40342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4" name="Google Shape;614;p15"/>
                <p:cNvSpPr/>
                <p:nvPr/>
              </p:nvSpPr>
              <p:spPr>
                <a:xfrm>
                  <a:off x="10829590" y="4164666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5" name="Google Shape;615;p15"/>
                <p:cNvSpPr/>
                <p:nvPr/>
              </p:nvSpPr>
              <p:spPr>
                <a:xfrm>
                  <a:off x="10836316" y="38927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16" name="Google Shape;616;p15"/>
                <p:cNvGrpSpPr/>
                <p:nvPr/>
              </p:nvGrpSpPr>
              <p:grpSpPr>
                <a:xfrm>
                  <a:off x="9576309" y="3676613"/>
                  <a:ext cx="158650" cy="274813"/>
                  <a:chOff x="9811697" y="3898786"/>
                  <a:chExt cx="192047" cy="178787"/>
                </a:xfrm>
              </p:grpSpPr>
              <p:grpSp>
                <p:nvGrpSpPr>
                  <p:cNvPr id="617" name="Google Shape;617;p15"/>
                  <p:cNvGrpSpPr/>
                  <p:nvPr/>
                </p:nvGrpSpPr>
                <p:grpSpPr>
                  <a:xfrm>
                    <a:off x="9811697" y="3898786"/>
                    <a:ext cx="192047" cy="178787"/>
                    <a:chOff x="9926054" y="3548765"/>
                    <a:chExt cx="192047" cy="178787"/>
                  </a:xfrm>
                </p:grpSpPr>
                <p:sp>
                  <p:nvSpPr>
                    <p:cNvPr id="618" name="Google Shape;618;p15"/>
                    <p:cNvSpPr/>
                    <p:nvPr/>
                  </p:nvSpPr>
                  <p:spPr>
                    <a:xfrm>
                      <a:off x="9973942" y="3548765"/>
                      <a:ext cx="83100" cy="32400"/>
                    </a:xfrm>
                    <a:prstGeom prst="ellipse">
                      <a:avLst/>
                    </a:prstGeom>
                    <a:solidFill>
                      <a:srgbClr val="4472C4"/>
                    </a:solidFill>
                    <a:ln w="12700" cap="flat" cmpd="sng">
                      <a:solidFill>
                        <a:srgbClr val="31538F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19" name="Google Shape;619;p15"/>
                    <p:cNvCxnSpPr/>
                    <p:nvPr/>
                  </p:nvCxnSpPr>
                  <p:spPr>
                    <a:xfrm flipH="1">
                      <a:off x="9926054" y="3688852"/>
                      <a:ext cx="78300" cy="387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20" name="Google Shape;620;p15"/>
                    <p:cNvCxnSpPr/>
                    <p:nvPr/>
                  </p:nvCxnSpPr>
                  <p:spPr>
                    <a:xfrm>
                      <a:off x="10015558" y="3681602"/>
                      <a:ext cx="83100" cy="459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21" name="Google Shape;621;p15"/>
                    <p:cNvCxnSpPr/>
                    <p:nvPr/>
                  </p:nvCxnSpPr>
                  <p:spPr>
                    <a:xfrm>
                      <a:off x="9945301" y="3616044"/>
                      <a:ext cx="172800" cy="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</p:grpSp>
              <p:cxnSp>
                <p:nvCxnSpPr>
                  <p:cNvPr id="622" name="Google Shape;622;p15"/>
                  <p:cNvCxnSpPr/>
                  <p:nvPr/>
                </p:nvCxnSpPr>
                <p:spPr>
                  <a:xfrm>
                    <a:off x="9893574" y="3938585"/>
                    <a:ext cx="0" cy="100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</p:grpSp>
          <p:sp>
            <p:nvSpPr>
              <p:cNvPr id="623" name="Google Shape;623;p15"/>
              <p:cNvSpPr txBox="1"/>
              <p:nvPr/>
            </p:nvSpPr>
            <p:spPr>
              <a:xfrm flipH="1">
                <a:off x="338448" y="6105993"/>
                <a:ext cx="1075200" cy="58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 the intended countries</a:t>
                </a: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24" name="Google Shape;624;p15"/>
            <p:cNvGrpSpPr/>
            <p:nvPr/>
          </p:nvGrpSpPr>
          <p:grpSpPr>
            <a:xfrm>
              <a:off x="7209516" y="5973547"/>
              <a:ext cx="2057392" cy="1327105"/>
              <a:chOff x="193673" y="4637774"/>
              <a:chExt cx="2981296" cy="2067786"/>
            </a:xfrm>
          </p:grpSpPr>
          <p:sp>
            <p:nvSpPr>
              <p:cNvPr id="625" name="Google Shape;625;p15"/>
              <p:cNvSpPr/>
              <p:nvPr/>
            </p:nvSpPr>
            <p:spPr>
              <a:xfrm>
                <a:off x="309759" y="4682623"/>
                <a:ext cx="1527000" cy="15819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6" name="Google Shape;626;p15"/>
              <p:cNvSpPr/>
              <p:nvPr/>
            </p:nvSpPr>
            <p:spPr>
              <a:xfrm>
                <a:off x="203169" y="4637774"/>
                <a:ext cx="2971800" cy="1682400"/>
              </a:xfrm>
              <a:prstGeom prst="rect">
                <a:avLst/>
              </a:prstGeom>
              <a:noFill/>
              <a:ln w="12700" cap="flat" cmpd="sng">
                <a:solidFill>
                  <a:srgbClr val="AC5B2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27" name="Google Shape;627;p15"/>
              <p:cNvCxnSpPr/>
              <p:nvPr/>
            </p:nvCxnSpPr>
            <p:spPr>
              <a:xfrm>
                <a:off x="486105" y="4981781"/>
                <a:ext cx="1077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628" name="Google Shape;628;p15"/>
              <p:cNvSpPr txBox="1"/>
              <p:nvPr/>
            </p:nvSpPr>
            <p:spPr>
              <a:xfrm flipH="1">
                <a:off x="330504" y="4715956"/>
                <a:ext cx="1095300" cy="458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" sz="6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</a:t>
                </a:r>
                <a:endParaRPr/>
              </a:p>
            </p:txBody>
          </p:sp>
          <p:sp>
            <p:nvSpPr>
              <p:cNvPr id="629" name="Google Shape;629;p15"/>
              <p:cNvSpPr txBox="1"/>
              <p:nvPr/>
            </p:nvSpPr>
            <p:spPr>
              <a:xfrm flipH="1">
                <a:off x="297616" y="5102060"/>
                <a:ext cx="1525500" cy="160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Visualize the shared publication between the selected countries </a:t>
                </a:r>
                <a:endParaRPr/>
              </a:p>
            </p:txBody>
          </p:sp>
          <p:sp>
            <p:nvSpPr>
              <p:cNvPr id="630" name="Google Shape;630;p15"/>
              <p:cNvSpPr/>
              <p:nvPr/>
            </p:nvSpPr>
            <p:spPr>
              <a:xfrm>
                <a:off x="193673" y="6367759"/>
                <a:ext cx="2971800" cy="1647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1" name="Google Shape;631;p15"/>
              <p:cNvSpPr/>
              <p:nvPr/>
            </p:nvSpPr>
            <p:spPr>
              <a:xfrm>
                <a:off x="2026551" y="4846748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2" name="Google Shape;632;p15"/>
              <p:cNvSpPr/>
              <p:nvPr/>
            </p:nvSpPr>
            <p:spPr>
              <a:xfrm>
                <a:off x="2022473" y="5248529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3" name="Google Shape;633;p15"/>
              <p:cNvSpPr/>
              <p:nvPr/>
            </p:nvSpPr>
            <p:spPr>
              <a:xfrm>
                <a:off x="2022473" y="5041948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4" name="Google Shape;634;p15"/>
              <p:cNvSpPr/>
              <p:nvPr/>
            </p:nvSpPr>
            <p:spPr>
              <a:xfrm>
                <a:off x="2022473" y="5454573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35" name="Google Shape;635;p15"/>
            <p:cNvCxnSpPr>
              <a:stCxn id="626" idx="3"/>
              <a:endCxn id="527" idx="3"/>
            </p:cNvCxnSpPr>
            <p:nvPr/>
          </p:nvCxnSpPr>
          <p:spPr>
            <a:xfrm rot="10800000">
              <a:off x="7748308" y="4997829"/>
              <a:ext cx="1518600" cy="1515600"/>
            </a:xfrm>
            <a:prstGeom prst="bentConnector3">
              <a:avLst>
                <a:gd name="adj1" fmla="val -24874"/>
              </a:avLst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636" name="Google Shape;636;p15"/>
            <p:cNvSpPr/>
            <p:nvPr/>
          </p:nvSpPr>
          <p:spPr>
            <a:xfrm>
              <a:off x="8375829" y="4898590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  <a:endParaRPr/>
            </a:p>
          </p:txBody>
        </p:sp>
        <p:cxnSp>
          <p:nvCxnSpPr>
            <p:cNvPr id="637" name="Google Shape;637;p15"/>
            <p:cNvCxnSpPr>
              <a:stCxn id="557" idx="2"/>
              <a:endCxn id="569" idx="0"/>
            </p:cNvCxnSpPr>
            <p:nvPr/>
          </p:nvCxnSpPr>
          <p:spPr>
            <a:xfrm flipH="1">
              <a:off x="1206072" y="5415692"/>
              <a:ext cx="3900" cy="5640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638" name="Google Shape;638;p15"/>
            <p:cNvCxnSpPr>
              <a:stCxn id="569" idx="3"/>
              <a:endCxn id="588" idx="1"/>
            </p:cNvCxnSpPr>
            <p:nvPr/>
          </p:nvCxnSpPr>
          <p:spPr>
            <a:xfrm>
              <a:off x="2232993" y="6517253"/>
              <a:ext cx="297900" cy="9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639" name="Google Shape;639;p15"/>
            <p:cNvCxnSpPr>
              <a:stCxn id="588" idx="3"/>
              <a:endCxn id="607" idx="1"/>
            </p:cNvCxnSpPr>
            <p:nvPr/>
          </p:nvCxnSpPr>
          <p:spPr>
            <a:xfrm rot="10800000" flipH="1">
              <a:off x="4584678" y="6512690"/>
              <a:ext cx="290400" cy="54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640" name="Google Shape;640;p15"/>
            <p:cNvCxnSpPr>
              <a:stCxn id="607" idx="3"/>
              <a:endCxn id="626" idx="1"/>
            </p:cNvCxnSpPr>
            <p:nvPr/>
          </p:nvCxnSpPr>
          <p:spPr>
            <a:xfrm>
              <a:off x="6928931" y="6512840"/>
              <a:ext cx="287100" cy="600"/>
            </a:xfrm>
            <a:prstGeom prst="straightConnector1">
              <a:avLst/>
            </a:prstGeom>
            <a:noFill/>
            <a:ln w="9525" cap="flat" cmpd="sng">
              <a:solidFill>
                <a:srgbClr val="4472C4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grpSp>
          <p:nvGrpSpPr>
            <p:cNvPr id="641" name="Google Shape;641;p15"/>
            <p:cNvGrpSpPr/>
            <p:nvPr/>
          </p:nvGrpSpPr>
          <p:grpSpPr>
            <a:xfrm>
              <a:off x="11913274" y="2973620"/>
              <a:ext cx="2056763" cy="1216889"/>
              <a:chOff x="185142" y="5814266"/>
              <a:chExt cx="2056763" cy="1216889"/>
            </a:xfrm>
          </p:grpSpPr>
          <p:grpSp>
            <p:nvGrpSpPr>
              <p:cNvPr id="642" name="Google Shape;642;p15"/>
              <p:cNvGrpSpPr/>
              <p:nvPr/>
            </p:nvGrpSpPr>
            <p:grpSpPr>
              <a:xfrm>
                <a:off x="185142" y="5814266"/>
                <a:ext cx="2056763" cy="1216889"/>
                <a:chOff x="9559510" y="3620382"/>
                <a:chExt cx="2056763" cy="1216889"/>
              </a:xfrm>
            </p:grpSpPr>
            <p:sp>
              <p:nvSpPr>
                <p:cNvPr id="643" name="Google Shape;643;p15"/>
                <p:cNvSpPr/>
                <p:nvPr/>
              </p:nvSpPr>
              <p:spPr>
                <a:xfrm>
                  <a:off x="9562473" y="3620382"/>
                  <a:ext cx="2053800" cy="1075200"/>
                </a:xfrm>
                <a:prstGeom prst="rect">
                  <a:avLst/>
                </a:prstGeom>
                <a:noFill/>
                <a:ln w="12700" cap="flat" cmpd="sng">
                  <a:solidFill>
                    <a:srgbClr val="AC5B23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4" name="Google Shape;644;p15"/>
                <p:cNvSpPr/>
                <p:nvPr/>
              </p:nvSpPr>
              <p:spPr>
                <a:xfrm>
                  <a:off x="9722064" y="3648093"/>
                  <a:ext cx="1056900" cy="10140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D966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645" name="Google Shape;645;p15"/>
                <p:cNvCxnSpPr/>
                <p:nvPr/>
              </p:nvCxnSpPr>
              <p:spPr>
                <a:xfrm>
                  <a:off x="9800647" y="3834914"/>
                  <a:ext cx="7305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646" name="Google Shape;646;p15"/>
                <p:cNvSpPr txBox="1"/>
                <p:nvPr/>
              </p:nvSpPr>
              <p:spPr>
                <a:xfrm flipH="1">
                  <a:off x="9779157" y="3629082"/>
                  <a:ext cx="796800" cy="29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6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H</a:t>
                  </a:r>
                  <a:r>
                    <a:rPr lang="en" sz="6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0</a:t>
                  </a:r>
                  <a:endParaRPr/>
                </a:p>
              </p:txBody>
            </p:sp>
            <p:sp>
              <p:nvSpPr>
                <p:cNvPr id="647" name="Google Shape;647;p15"/>
                <p:cNvSpPr/>
                <p:nvPr/>
              </p:nvSpPr>
              <p:spPr>
                <a:xfrm>
                  <a:off x="9559510" y="4719971"/>
                  <a:ext cx="2053800" cy="117300"/>
                </a:xfrm>
                <a:prstGeom prst="rect">
                  <a:avLst/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8" name="Google Shape;648;p15"/>
                <p:cNvSpPr/>
                <p:nvPr/>
              </p:nvSpPr>
              <p:spPr>
                <a:xfrm>
                  <a:off x="10836316" y="3761160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9" name="Google Shape;649;p15"/>
                <p:cNvSpPr/>
                <p:nvPr/>
              </p:nvSpPr>
              <p:spPr>
                <a:xfrm>
                  <a:off x="10829590" y="40342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0" name="Google Shape;650;p15"/>
                <p:cNvSpPr/>
                <p:nvPr/>
              </p:nvSpPr>
              <p:spPr>
                <a:xfrm>
                  <a:off x="10829590" y="4164666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1" name="Google Shape;651;p15"/>
                <p:cNvSpPr/>
                <p:nvPr/>
              </p:nvSpPr>
              <p:spPr>
                <a:xfrm>
                  <a:off x="10836316" y="3892747"/>
                  <a:ext cx="743700" cy="963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4472C4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52" name="Google Shape;652;p15"/>
                <p:cNvGrpSpPr/>
                <p:nvPr/>
              </p:nvGrpSpPr>
              <p:grpSpPr>
                <a:xfrm>
                  <a:off x="9576309" y="3676613"/>
                  <a:ext cx="158650" cy="274813"/>
                  <a:chOff x="9811697" y="3898786"/>
                  <a:chExt cx="192047" cy="178787"/>
                </a:xfrm>
              </p:grpSpPr>
              <p:grpSp>
                <p:nvGrpSpPr>
                  <p:cNvPr id="653" name="Google Shape;653;p15"/>
                  <p:cNvGrpSpPr/>
                  <p:nvPr/>
                </p:nvGrpSpPr>
                <p:grpSpPr>
                  <a:xfrm>
                    <a:off x="9811697" y="3898786"/>
                    <a:ext cx="192047" cy="178787"/>
                    <a:chOff x="9926054" y="3548765"/>
                    <a:chExt cx="192047" cy="178787"/>
                  </a:xfrm>
                </p:grpSpPr>
                <p:sp>
                  <p:nvSpPr>
                    <p:cNvPr id="654" name="Google Shape;654;p15"/>
                    <p:cNvSpPr/>
                    <p:nvPr/>
                  </p:nvSpPr>
                  <p:spPr>
                    <a:xfrm>
                      <a:off x="9973942" y="3548765"/>
                      <a:ext cx="83100" cy="32400"/>
                    </a:xfrm>
                    <a:prstGeom prst="ellipse">
                      <a:avLst/>
                    </a:prstGeom>
                    <a:solidFill>
                      <a:srgbClr val="4472C4"/>
                    </a:solidFill>
                    <a:ln w="12700" cap="flat" cmpd="sng">
                      <a:solidFill>
                        <a:srgbClr val="31538F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655" name="Google Shape;655;p15"/>
                    <p:cNvCxnSpPr/>
                    <p:nvPr/>
                  </p:nvCxnSpPr>
                  <p:spPr>
                    <a:xfrm flipH="1">
                      <a:off x="9926054" y="3688852"/>
                      <a:ext cx="78300" cy="387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56" name="Google Shape;656;p15"/>
                    <p:cNvCxnSpPr/>
                    <p:nvPr/>
                  </p:nvCxnSpPr>
                  <p:spPr>
                    <a:xfrm>
                      <a:off x="10015558" y="3681602"/>
                      <a:ext cx="83100" cy="4590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  <p:cxnSp>
                  <p:nvCxnSpPr>
                    <p:cNvPr id="657" name="Google Shape;657;p15"/>
                    <p:cNvCxnSpPr/>
                    <p:nvPr/>
                  </p:nvCxnSpPr>
                  <p:spPr>
                    <a:xfrm>
                      <a:off x="9945301" y="3616044"/>
                      <a:ext cx="172800" cy="0"/>
                    </a:xfrm>
                    <a:prstGeom prst="straightConnector1">
                      <a:avLst/>
                    </a:prstGeom>
                    <a:noFill/>
                    <a:ln w="9525" cap="flat" cmpd="sng">
                      <a:solidFill>
                        <a:srgbClr val="4472C4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>
                  </p:spPr>
                </p:cxnSp>
              </p:grpSp>
              <p:cxnSp>
                <p:nvCxnSpPr>
                  <p:cNvPr id="658" name="Google Shape;658;p15"/>
                  <p:cNvCxnSpPr/>
                  <p:nvPr/>
                </p:nvCxnSpPr>
                <p:spPr>
                  <a:xfrm>
                    <a:off x="9893574" y="3938585"/>
                    <a:ext cx="0" cy="100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</p:grpSp>
          <p:sp>
            <p:nvSpPr>
              <p:cNvPr id="659" name="Google Shape;659;p15"/>
              <p:cNvSpPr txBox="1"/>
              <p:nvPr/>
            </p:nvSpPr>
            <p:spPr>
              <a:xfrm flipH="1">
                <a:off x="350474" y="6081509"/>
                <a:ext cx="1075200" cy="44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Publish articles data to MAG</a:t>
                </a:r>
                <a:endParaRPr sz="6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660" name="Google Shape;660;p15"/>
            <p:cNvCxnSpPr>
              <a:stCxn id="643" idx="1"/>
              <a:endCxn id="430" idx="3"/>
            </p:cNvCxnSpPr>
            <p:nvPr/>
          </p:nvCxnSpPr>
          <p:spPr>
            <a:xfrm flipH="1">
              <a:off x="7699437" y="3511220"/>
              <a:ext cx="4216800" cy="9600"/>
            </a:xfrm>
            <a:prstGeom prst="straightConnector1">
              <a:avLst/>
            </a:prstGeom>
            <a:noFill/>
            <a:ln w="12700" cap="flat" cmpd="sng">
              <a:solidFill>
                <a:srgbClr val="4472C4"/>
              </a:solidFill>
              <a:prstDash val="lg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661" name="Google Shape;661;p15"/>
            <p:cNvSpPr/>
            <p:nvPr/>
          </p:nvSpPr>
          <p:spPr>
            <a:xfrm>
              <a:off x="9471820" y="3410502"/>
              <a:ext cx="672000" cy="219600"/>
            </a:xfrm>
            <a:prstGeom prst="rect">
              <a:avLst/>
            </a:prstGeom>
            <a:solidFill>
              <a:srgbClr val="4472C4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Publish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16"/>
          <p:cNvSpPr txBox="1"/>
          <p:nvPr/>
        </p:nvSpPr>
        <p:spPr>
          <a:xfrm>
            <a:off x="466250" y="370025"/>
            <a:ext cx="1539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Simple Flow Diagram of Process:</a:t>
            </a:r>
            <a:endParaRPr sz="1800" b="1"/>
          </a:p>
        </p:txBody>
      </p:sp>
      <p:sp>
        <p:nvSpPr>
          <p:cNvPr id="667" name="Google Shape;667;p16"/>
          <p:cNvSpPr txBox="1"/>
          <p:nvPr/>
        </p:nvSpPr>
        <p:spPr>
          <a:xfrm>
            <a:off x="3589350" y="310825"/>
            <a:ext cx="2064900" cy="615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Conduct field research, acquire samples</a:t>
            </a:r>
            <a:endParaRPr/>
          </a:p>
        </p:txBody>
      </p:sp>
      <p:cxnSp>
        <p:nvCxnSpPr>
          <p:cNvPr id="668" name="Google Shape;668;p16"/>
          <p:cNvCxnSpPr>
            <a:stCxn id="667" idx="2"/>
          </p:cNvCxnSpPr>
          <p:nvPr/>
        </p:nvCxnSpPr>
        <p:spPr>
          <a:xfrm>
            <a:off x="4621800" y="926425"/>
            <a:ext cx="11100" cy="561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9" name="Google Shape;669;p16"/>
          <p:cNvSpPr txBox="1"/>
          <p:nvPr/>
        </p:nvSpPr>
        <p:spPr>
          <a:xfrm>
            <a:off x="3504300" y="1583850"/>
            <a:ext cx="2235000" cy="400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 data to fragmenter</a:t>
            </a:r>
            <a:endParaRPr/>
          </a:p>
        </p:txBody>
      </p:sp>
      <p:cxnSp>
        <p:nvCxnSpPr>
          <p:cNvPr id="670" name="Google Shape;670;p16"/>
          <p:cNvCxnSpPr>
            <a:stCxn id="669" idx="2"/>
          </p:cNvCxnSpPr>
          <p:nvPr/>
        </p:nvCxnSpPr>
        <p:spPr>
          <a:xfrm>
            <a:off x="4621800" y="1984050"/>
            <a:ext cx="11100" cy="5322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1" name="Google Shape;671;p16"/>
          <p:cNvSpPr txBox="1"/>
          <p:nvPr/>
        </p:nvSpPr>
        <p:spPr>
          <a:xfrm>
            <a:off x="3235950" y="2641475"/>
            <a:ext cx="2782800" cy="615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 pieces of DNA to sequencer</a:t>
            </a:r>
            <a:endParaRPr/>
          </a:p>
        </p:txBody>
      </p:sp>
      <p:cxnSp>
        <p:nvCxnSpPr>
          <p:cNvPr id="672" name="Google Shape;672;p16"/>
          <p:cNvCxnSpPr>
            <a:stCxn id="671" idx="2"/>
          </p:cNvCxnSpPr>
          <p:nvPr/>
        </p:nvCxnSpPr>
        <p:spPr>
          <a:xfrm>
            <a:off x="4627350" y="3257075"/>
            <a:ext cx="5400" cy="446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3" name="Google Shape;673;p16"/>
          <p:cNvSpPr txBox="1"/>
          <p:nvPr/>
        </p:nvSpPr>
        <p:spPr>
          <a:xfrm>
            <a:off x="2739150" y="3914500"/>
            <a:ext cx="3781800" cy="831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Receive organism DNA breakdown (genetic makeup of DNA) to be used in comparisons, research, studies, etc…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17"/>
          <p:cNvSpPr/>
          <p:nvPr/>
        </p:nvSpPr>
        <p:spPr>
          <a:xfrm>
            <a:off x="283300" y="1708750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17"/>
          <p:cNvSpPr/>
          <p:nvPr/>
        </p:nvSpPr>
        <p:spPr>
          <a:xfrm>
            <a:off x="192338" y="940875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p17"/>
          <p:cNvSpPr/>
          <p:nvPr/>
        </p:nvSpPr>
        <p:spPr>
          <a:xfrm>
            <a:off x="2400375" y="940900"/>
            <a:ext cx="1751475" cy="1254000"/>
          </a:xfrm>
          <a:prstGeom prst="flowChartOnlineStorage">
            <a:avLst/>
          </a:prstGeom>
          <a:noFill/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81" name="Google Shape;681;p17"/>
          <p:cNvCxnSpPr>
            <a:stCxn id="680" idx="3"/>
            <a:endCxn id="682" idx="2"/>
          </p:cNvCxnSpPr>
          <p:nvPr/>
        </p:nvCxnSpPr>
        <p:spPr>
          <a:xfrm>
            <a:off x="3859938" y="1567900"/>
            <a:ext cx="525000" cy="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83" name="Google Shape;683;p17"/>
          <p:cNvCxnSpPr>
            <a:stCxn id="679" idx="0"/>
            <a:endCxn id="680" idx="1"/>
          </p:cNvCxnSpPr>
          <p:nvPr/>
        </p:nvCxnSpPr>
        <p:spPr>
          <a:xfrm>
            <a:off x="1909538" y="1567875"/>
            <a:ext cx="490800" cy="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84" name="Google Shape;684;p17"/>
          <p:cNvCxnSpPr>
            <a:stCxn id="685" idx="2"/>
            <a:endCxn id="686" idx="3"/>
          </p:cNvCxnSpPr>
          <p:nvPr/>
        </p:nvCxnSpPr>
        <p:spPr>
          <a:xfrm rot="10800000">
            <a:off x="6053875" y="3422825"/>
            <a:ext cx="503100" cy="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87" name="Google Shape;687;p17"/>
          <p:cNvCxnSpPr>
            <a:stCxn id="682" idx="0"/>
            <a:endCxn id="685" idx="3"/>
          </p:cNvCxnSpPr>
          <p:nvPr/>
        </p:nvCxnSpPr>
        <p:spPr>
          <a:xfrm>
            <a:off x="6102100" y="1567900"/>
            <a:ext cx="1313400" cy="12279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82" name="Google Shape;682;p17"/>
          <p:cNvSpPr/>
          <p:nvPr/>
        </p:nvSpPr>
        <p:spPr>
          <a:xfrm>
            <a:off x="4384900" y="940900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17"/>
          <p:cNvSpPr/>
          <p:nvPr/>
        </p:nvSpPr>
        <p:spPr>
          <a:xfrm>
            <a:off x="6556975" y="2795825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17"/>
          <p:cNvSpPr/>
          <p:nvPr/>
        </p:nvSpPr>
        <p:spPr>
          <a:xfrm>
            <a:off x="4336738" y="2795825"/>
            <a:ext cx="1717200" cy="1254000"/>
          </a:xfrm>
          <a:prstGeom prst="rect">
            <a:avLst/>
          </a:prstGeom>
          <a:noFill/>
          <a:ln w="1270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88" name="Google Shape;688;p17"/>
          <p:cNvCxnSpPr>
            <a:stCxn id="686" idx="1"/>
            <a:endCxn id="689" idx="3"/>
          </p:cNvCxnSpPr>
          <p:nvPr/>
        </p:nvCxnSpPr>
        <p:spPr>
          <a:xfrm flipH="1">
            <a:off x="3805138" y="3422825"/>
            <a:ext cx="531600" cy="36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89" name="Google Shape;689;p17"/>
          <p:cNvSpPr/>
          <p:nvPr/>
        </p:nvSpPr>
        <p:spPr>
          <a:xfrm>
            <a:off x="2345725" y="2799350"/>
            <a:ext cx="1751475" cy="1254000"/>
          </a:xfrm>
          <a:prstGeom prst="flowChartOnlineStorage">
            <a:avLst/>
          </a:prstGeom>
          <a:noFill/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p17"/>
          <p:cNvSpPr/>
          <p:nvPr/>
        </p:nvSpPr>
        <p:spPr>
          <a:xfrm>
            <a:off x="592050" y="976900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17"/>
          <p:cNvSpPr/>
          <p:nvPr/>
        </p:nvSpPr>
        <p:spPr>
          <a:xfrm>
            <a:off x="4788313" y="983350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17"/>
          <p:cNvSpPr/>
          <p:nvPr/>
        </p:nvSpPr>
        <p:spPr>
          <a:xfrm>
            <a:off x="6928425" y="2838275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17"/>
          <p:cNvSpPr/>
          <p:nvPr/>
        </p:nvSpPr>
        <p:spPr>
          <a:xfrm>
            <a:off x="4770563" y="2841800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17"/>
          <p:cNvSpPr/>
          <p:nvPr/>
        </p:nvSpPr>
        <p:spPr>
          <a:xfrm>
            <a:off x="2560474" y="983350"/>
            <a:ext cx="896100" cy="1169100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17"/>
          <p:cNvSpPr/>
          <p:nvPr/>
        </p:nvSpPr>
        <p:spPr>
          <a:xfrm>
            <a:off x="2576321" y="2838275"/>
            <a:ext cx="795000" cy="11691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96" name="Google Shape;696;p17"/>
          <p:cNvCxnSpPr/>
          <p:nvPr/>
        </p:nvCxnSpPr>
        <p:spPr>
          <a:xfrm flipH="1">
            <a:off x="318650" y="1502350"/>
            <a:ext cx="81000" cy="14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7" name="Google Shape;697;p17"/>
          <p:cNvCxnSpPr/>
          <p:nvPr/>
        </p:nvCxnSpPr>
        <p:spPr>
          <a:xfrm>
            <a:off x="392250" y="1494950"/>
            <a:ext cx="83400" cy="15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8" name="Google Shape;698;p17"/>
          <p:cNvCxnSpPr/>
          <p:nvPr/>
        </p:nvCxnSpPr>
        <p:spPr>
          <a:xfrm rot="10800000">
            <a:off x="384950" y="1280150"/>
            <a:ext cx="14700" cy="23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9" name="Google Shape;699;p17"/>
          <p:cNvCxnSpPr/>
          <p:nvPr/>
        </p:nvCxnSpPr>
        <p:spPr>
          <a:xfrm rot="10800000" flipH="1">
            <a:off x="296050" y="1361625"/>
            <a:ext cx="207300" cy="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0" name="Google Shape;700;p17"/>
          <p:cNvSpPr/>
          <p:nvPr/>
        </p:nvSpPr>
        <p:spPr>
          <a:xfrm>
            <a:off x="321950" y="1135250"/>
            <a:ext cx="140700" cy="144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1" name="Google Shape;701;p17"/>
          <p:cNvCxnSpPr/>
          <p:nvPr/>
        </p:nvCxnSpPr>
        <p:spPr>
          <a:xfrm flipH="1">
            <a:off x="4505588" y="1476425"/>
            <a:ext cx="81000" cy="14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2" name="Google Shape;702;p17"/>
          <p:cNvCxnSpPr/>
          <p:nvPr/>
        </p:nvCxnSpPr>
        <p:spPr>
          <a:xfrm>
            <a:off x="4579188" y="1469025"/>
            <a:ext cx="83400" cy="15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3" name="Google Shape;703;p17"/>
          <p:cNvCxnSpPr/>
          <p:nvPr/>
        </p:nvCxnSpPr>
        <p:spPr>
          <a:xfrm rot="10800000">
            <a:off x="4571888" y="1254225"/>
            <a:ext cx="14700" cy="23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4" name="Google Shape;704;p17"/>
          <p:cNvCxnSpPr/>
          <p:nvPr/>
        </p:nvCxnSpPr>
        <p:spPr>
          <a:xfrm rot="10800000" flipH="1">
            <a:off x="4482988" y="1335700"/>
            <a:ext cx="207300" cy="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5" name="Google Shape;705;p17"/>
          <p:cNvSpPr/>
          <p:nvPr/>
        </p:nvSpPr>
        <p:spPr>
          <a:xfrm>
            <a:off x="4508888" y="1109325"/>
            <a:ext cx="140700" cy="144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6" name="Google Shape;706;p17"/>
          <p:cNvCxnSpPr/>
          <p:nvPr/>
        </p:nvCxnSpPr>
        <p:spPr>
          <a:xfrm flipH="1">
            <a:off x="6661650" y="3353900"/>
            <a:ext cx="81000" cy="14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7" name="Google Shape;707;p17"/>
          <p:cNvCxnSpPr/>
          <p:nvPr/>
        </p:nvCxnSpPr>
        <p:spPr>
          <a:xfrm>
            <a:off x="6735250" y="3346500"/>
            <a:ext cx="83400" cy="15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8" name="Google Shape;708;p17"/>
          <p:cNvCxnSpPr/>
          <p:nvPr/>
        </p:nvCxnSpPr>
        <p:spPr>
          <a:xfrm rot="10800000">
            <a:off x="6727950" y="3131700"/>
            <a:ext cx="14700" cy="23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9" name="Google Shape;709;p17"/>
          <p:cNvCxnSpPr/>
          <p:nvPr/>
        </p:nvCxnSpPr>
        <p:spPr>
          <a:xfrm rot="10800000" flipH="1">
            <a:off x="6639050" y="3213175"/>
            <a:ext cx="207300" cy="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0" name="Google Shape;710;p17"/>
          <p:cNvSpPr/>
          <p:nvPr/>
        </p:nvSpPr>
        <p:spPr>
          <a:xfrm>
            <a:off x="6664950" y="2986800"/>
            <a:ext cx="140700" cy="144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17"/>
          <p:cNvSpPr txBox="1"/>
          <p:nvPr/>
        </p:nvSpPr>
        <p:spPr>
          <a:xfrm rot="5400000">
            <a:off x="96350" y="1773950"/>
            <a:ext cx="591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Field Researcher</a:t>
            </a:r>
            <a:endParaRPr sz="500"/>
          </a:p>
        </p:txBody>
      </p:sp>
      <p:sp>
        <p:nvSpPr>
          <p:cNvPr id="712" name="Google Shape;712;p17"/>
          <p:cNvSpPr txBox="1"/>
          <p:nvPr/>
        </p:nvSpPr>
        <p:spPr>
          <a:xfrm>
            <a:off x="603188" y="1009250"/>
            <a:ext cx="12210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Collect bird blood samples from Himalayan Mountain field sights.</a:t>
            </a:r>
            <a:endParaRPr sz="700"/>
          </a:p>
        </p:txBody>
      </p:sp>
      <p:cxnSp>
        <p:nvCxnSpPr>
          <p:cNvPr id="713" name="Google Shape;713;p17"/>
          <p:cNvCxnSpPr/>
          <p:nvPr/>
        </p:nvCxnSpPr>
        <p:spPr>
          <a:xfrm>
            <a:off x="703100" y="1567900"/>
            <a:ext cx="1021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4" name="Google Shape;714;p17"/>
          <p:cNvSpPr txBox="1"/>
          <p:nvPr/>
        </p:nvSpPr>
        <p:spPr>
          <a:xfrm>
            <a:off x="565037" y="1561450"/>
            <a:ext cx="1310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5 week collection time, Nets, viles, test tubes, liquid nitrogen tanks collection materials</a:t>
            </a:r>
            <a:endParaRPr sz="700"/>
          </a:p>
        </p:txBody>
      </p:sp>
      <p:sp>
        <p:nvSpPr>
          <p:cNvPr id="715" name="Google Shape;715;p17"/>
          <p:cNvSpPr txBox="1"/>
          <p:nvPr/>
        </p:nvSpPr>
        <p:spPr>
          <a:xfrm>
            <a:off x="2560475" y="1009250"/>
            <a:ext cx="896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Tissue, blood, skin, body samples of bird</a:t>
            </a:r>
            <a:endParaRPr sz="700"/>
          </a:p>
        </p:txBody>
      </p:sp>
      <p:cxnSp>
        <p:nvCxnSpPr>
          <p:cNvPr id="716" name="Google Shape;716;p17"/>
          <p:cNvCxnSpPr/>
          <p:nvPr/>
        </p:nvCxnSpPr>
        <p:spPr>
          <a:xfrm>
            <a:off x="2650613" y="1522725"/>
            <a:ext cx="715800" cy="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7" name="Google Shape;717;p17"/>
          <p:cNvSpPr txBox="1"/>
          <p:nvPr/>
        </p:nvSpPr>
        <p:spPr>
          <a:xfrm>
            <a:off x="2511500" y="1469025"/>
            <a:ext cx="10212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4 TBs of samples. A week to process. Samples are kept and continuously used.</a:t>
            </a:r>
            <a:endParaRPr sz="700"/>
          </a:p>
        </p:txBody>
      </p:sp>
      <p:sp>
        <p:nvSpPr>
          <p:cNvPr id="718" name="Google Shape;718;p17"/>
          <p:cNvSpPr/>
          <p:nvPr/>
        </p:nvSpPr>
        <p:spPr>
          <a:xfrm>
            <a:off x="3544950" y="1124900"/>
            <a:ext cx="232800" cy="8511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00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17"/>
          <p:cNvSpPr txBox="1"/>
          <p:nvPr/>
        </p:nvSpPr>
        <p:spPr>
          <a:xfrm rot="5400000">
            <a:off x="3339063" y="1398975"/>
            <a:ext cx="6384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720" name="Google Shape;720;p17"/>
          <p:cNvSpPr txBox="1"/>
          <p:nvPr/>
        </p:nvSpPr>
        <p:spPr>
          <a:xfrm>
            <a:off x="4832763" y="1009250"/>
            <a:ext cx="1161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Cell kit is used to mix enzymes with the blood to produce DNA ‘library’</a:t>
            </a:r>
            <a:endParaRPr sz="700"/>
          </a:p>
        </p:txBody>
      </p:sp>
      <p:cxnSp>
        <p:nvCxnSpPr>
          <p:cNvPr id="721" name="Google Shape;721;p17"/>
          <p:cNvCxnSpPr/>
          <p:nvPr/>
        </p:nvCxnSpPr>
        <p:spPr>
          <a:xfrm>
            <a:off x="4868463" y="1517175"/>
            <a:ext cx="1043700" cy="1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17"/>
          <p:cNvSpPr/>
          <p:nvPr/>
        </p:nvSpPr>
        <p:spPr>
          <a:xfrm>
            <a:off x="4470250" y="1708750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17"/>
          <p:cNvSpPr txBox="1"/>
          <p:nvPr/>
        </p:nvSpPr>
        <p:spPr>
          <a:xfrm rot="5400000">
            <a:off x="4283188" y="1781050"/>
            <a:ext cx="606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Scientists</a:t>
            </a:r>
            <a:endParaRPr sz="700"/>
          </a:p>
        </p:txBody>
      </p:sp>
      <p:sp>
        <p:nvSpPr>
          <p:cNvPr id="724" name="Google Shape;724;p17"/>
          <p:cNvSpPr txBox="1"/>
          <p:nvPr/>
        </p:nvSpPr>
        <p:spPr>
          <a:xfrm>
            <a:off x="4891863" y="1576725"/>
            <a:ext cx="1043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Hours to do each sample, repeated for each sample</a:t>
            </a:r>
            <a:endParaRPr sz="700"/>
          </a:p>
        </p:txBody>
      </p:sp>
      <p:sp>
        <p:nvSpPr>
          <p:cNvPr id="725" name="Google Shape;725;p17"/>
          <p:cNvSpPr txBox="1"/>
          <p:nvPr/>
        </p:nvSpPr>
        <p:spPr>
          <a:xfrm>
            <a:off x="7028325" y="2860800"/>
            <a:ext cx="1021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DNA is sourced to Novozyme for sequencing.</a:t>
            </a:r>
            <a:endParaRPr sz="700"/>
          </a:p>
        </p:txBody>
      </p:sp>
      <p:cxnSp>
        <p:nvCxnSpPr>
          <p:cNvPr id="726" name="Google Shape;726;p17"/>
          <p:cNvCxnSpPr/>
          <p:nvPr/>
        </p:nvCxnSpPr>
        <p:spPr>
          <a:xfrm>
            <a:off x="7009725" y="3353900"/>
            <a:ext cx="1058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7" name="Google Shape;727;p17"/>
          <p:cNvSpPr txBox="1"/>
          <p:nvPr/>
        </p:nvSpPr>
        <p:spPr>
          <a:xfrm>
            <a:off x="6974925" y="3441725"/>
            <a:ext cx="112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Samples are sent once to get sequenced.</a:t>
            </a:r>
            <a:endParaRPr sz="700"/>
          </a:p>
        </p:txBody>
      </p:sp>
      <p:sp>
        <p:nvSpPr>
          <p:cNvPr id="728" name="Google Shape;728;p17"/>
          <p:cNvSpPr/>
          <p:nvPr/>
        </p:nvSpPr>
        <p:spPr>
          <a:xfrm>
            <a:off x="4411929" y="2855000"/>
            <a:ext cx="292500" cy="11427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17"/>
          <p:cNvSpPr txBox="1"/>
          <p:nvPr/>
        </p:nvSpPr>
        <p:spPr>
          <a:xfrm rot="5400000">
            <a:off x="4014825" y="3276450"/>
            <a:ext cx="10944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</a:rPr>
              <a:t>Sequencer</a:t>
            </a:r>
            <a:endParaRPr sz="700">
              <a:solidFill>
                <a:schemeClr val="lt1"/>
              </a:solidFill>
            </a:endParaRPr>
          </a:p>
        </p:txBody>
      </p:sp>
      <p:sp>
        <p:nvSpPr>
          <p:cNvPr id="730" name="Google Shape;730;p17"/>
          <p:cNvSpPr txBox="1"/>
          <p:nvPr/>
        </p:nvSpPr>
        <p:spPr>
          <a:xfrm>
            <a:off x="4770575" y="2806950"/>
            <a:ext cx="1221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Identifies each base that makes up a DNA molecule. Returns genetic data from samples.</a:t>
            </a:r>
            <a:endParaRPr sz="700"/>
          </a:p>
        </p:txBody>
      </p:sp>
      <p:cxnSp>
        <p:nvCxnSpPr>
          <p:cNvPr id="731" name="Google Shape;731;p17"/>
          <p:cNvCxnSpPr/>
          <p:nvPr/>
        </p:nvCxnSpPr>
        <p:spPr>
          <a:xfrm>
            <a:off x="4840075" y="3396925"/>
            <a:ext cx="1073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2" name="Google Shape;732;p17"/>
          <p:cNvSpPr txBox="1"/>
          <p:nvPr/>
        </p:nvSpPr>
        <p:spPr>
          <a:xfrm>
            <a:off x="4798475" y="3441725"/>
            <a:ext cx="1161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4-5 weeks to receive data. Executed for each DNA base.</a:t>
            </a:r>
            <a:endParaRPr sz="700"/>
          </a:p>
        </p:txBody>
      </p:sp>
      <p:sp>
        <p:nvSpPr>
          <p:cNvPr id="733" name="Google Shape;733;p17"/>
          <p:cNvSpPr/>
          <p:nvPr/>
        </p:nvSpPr>
        <p:spPr>
          <a:xfrm>
            <a:off x="6626300" y="3570275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17"/>
          <p:cNvSpPr txBox="1"/>
          <p:nvPr/>
        </p:nvSpPr>
        <p:spPr>
          <a:xfrm rot="5400000">
            <a:off x="6427250" y="3642575"/>
            <a:ext cx="630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Scientists</a:t>
            </a:r>
            <a:endParaRPr sz="700"/>
          </a:p>
        </p:txBody>
      </p:sp>
      <p:cxnSp>
        <p:nvCxnSpPr>
          <p:cNvPr id="735" name="Google Shape;735;p17"/>
          <p:cNvCxnSpPr>
            <a:stCxn id="689" idx="1"/>
            <a:endCxn id="736" idx="0"/>
          </p:cNvCxnSpPr>
          <p:nvPr/>
        </p:nvCxnSpPr>
        <p:spPr>
          <a:xfrm rot="10800000">
            <a:off x="1940125" y="3422750"/>
            <a:ext cx="405600" cy="3600"/>
          </a:xfrm>
          <a:prstGeom prst="straightConnector1">
            <a:avLst/>
          </a:prstGeom>
          <a:noFill/>
          <a:ln w="28575" cap="flat" cmpd="sng">
            <a:solidFill>
              <a:srgbClr val="4472C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36" name="Google Shape;736;p17"/>
          <p:cNvSpPr/>
          <p:nvPr/>
        </p:nvSpPr>
        <p:spPr>
          <a:xfrm>
            <a:off x="222950" y="2795700"/>
            <a:ext cx="1717200" cy="1254000"/>
          </a:xfrm>
          <a:prstGeom prst="snip2SameRect">
            <a:avLst>
              <a:gd name="adj1" fmla="val 16667"/>
              <a:gd name="adj2" fmla="val 0"/>
            </a:avLst>
          </a:prstGeom>
          <a:noFill/>
          <a:ln w="12700" cap="flat" cmpd="sng">
            <a:solidFill>
              <a:srgbClr val="ED7D3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37" name="Google Shape;737;p17"/>
          <p:cNvCxnSpPr/>
          <p:nvPr/>
        </p:nvCxnSpPr>
        <p:spPr>
          <a:xfrm flipH="1">
            <a:off x="352900" y="3327975"/>
            <a:ext cx="81000" cy="14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8" name="Google Shape;738;p17"/>
          <p:cNvCxnSpPr/>
          <p:nvPr/>
        </p:nvCxnSpPr>
        <p:spPr>
          <a:xfrm>
            <a:off x="426500" y="3320575"/>
            <a:ext cx="83400" cy="15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9" name="Google Shape;739;p17"/>
          <p:cNvCxnSpPr/>
          <p:nvPr/>
        </p:nvCxnSpPr>
        <p:spPr>
          <a:xfrm rot="10800000">
            <a:off x="419200" y="3105775"/>
            <a:ext cx="14700" cy="23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0" name="Google Shape;740;p17"/>
          <p:cNvCxnSpPr/>
          <p:nvPr/>
        </p:nvCxnSpPr>
        <p:spPr>
          <a:xfrm rot="10800000" flipH="1">
            <a:off x="330300" y="3187250"/>
            <a:ext cx="207300" cy="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1" name="Google Shape;741;p17"/>
          <p:cNvSpPr/>
          <p:nvPr/>
        </p:nvSpPr>
        <p:spPr>
          <a:xfrm>
            <a:off x="356200" y="2960875"/>
            <a:ext cx="140700" cy="144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17"/>
          <p:cNvSpPr/>
          <p:nvPr/>
        </p:nvSpPr>
        <p:spPr>
          <a:xfrm>
            <a:off x="611238" y="2841800"/>
            <a:ext cx="1221000" cy="116910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17"/>
          <p:cNvSpPr/>
          <p:nvPr/>
        </p:nvSpPr>
        <p:spPr>
          <a:xfrm>
            <a:off x="310150" y="3532800"/>
            <a:ext cx="232800" cy="4371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17"/>
          <p:cNvSpPr txBox="1"/>
          <p:nvPr/>
        </p:nvSpPr>
        <p:spPr>
          <a:xfrm rot="5400000">
            <a:off x="102850" y="3605100"/>
            <a:ext cx="6474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Students</a:t>
            </a:r>
            <a:endParaRPr sz="700"/>
          </a:p>
        </p:txBody>
      </p:sp>
      <p:sp>
        <p:nvSpPr>
          <p:cNvPr id="745" name="Google Shape;745;p17"/>
          <p:cNvSpPr txBox="1"/>
          <p:nvPr/>
        </p:nvSpPr>
        <p:spPr>
          <a:xfrm>
            <a:off x="592050" y="2860800"/>
            <a:ext cx="12210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Students get data and compare similarities and differences</a:t>
            </a:r>
            <a:endParaRPr sz="700"/>
          </a:p>
        </p:txBody>
      </p:sp>
      <p:cxnSp>
        <p:nvCxnSpPr>
          <p:cNvPr id="746" name="Google Shape;746;p17"/>
          <p:cNvCxnSpPr/>
          <p:nvPr/>
        </p:nvCxnSpPr>
        <p:spPr>
          <a:xfrm>
            <a:off x="663000" y="3353900"/>
            <a:ext cx="111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7" name="Google Shape;747;p17"/>
          <p:cNvSpPr txBox="1"/>
          <p:nvPr/>
        </p:nvSpPr>
        <p:spPr>
          <a:xfrm>
            <a:off x="651275" y="3404325"/>
            <a:ext cx="11280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Tests / experiments ran. Comparisons and studies conducted.</a:t>
            </a:r>
            <a:endParaRPr sz="700"/>
          </a:p>
        </p:txBody>
      </p:sp>
      <p:sp>
        <p:nvSpPr>
          <p:cNvPr id="748" name="Google Shape;748;p17"/>
          <p:cNvSpPr/>
          <p:nvPr/>
        </p:nvSpPr>
        <p:spPr>
          <a:xfrm>
            <a:off x="3471801" y="2974832"/>
            <a:ext cx="232800" cy="851100"/>
          </a:xfrm>
          <a:prstGeom prst="rect">
            <a:avLst/>
          </a:prstGeom>
          <a:solidFill>
            <a:srgbClr val="92D050"/>
          </a:solidFill>
          <a:ln w="12700" cap="flat" cmpd="sng">
            <a:solidFill>
              <a:srgbClr val="00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17"/>
          <p:cNvSpPr txBox="1"/>
          <p:nvPr/>
        </p:nvSpPr>
        <p:spPr>
          <a:xfrm>
            <a:off x="2525775" y="2806950"/>
            <a:ext cx="896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Sequenced DNA that provides the genetic makeup of the organism.</a:t>
            </a:r>
            <a:endParaRPr sz="700"/>
          </a:p>
        </p:txBody>
      </p:sp>
      <p:cxnSp>
        <p:nvCxnSpPr>
          <p:cNvPr id="750" name="Google Shape;750;p17"/>
          <p:cNvCxnSpPr/>
          <p:nvPr/>
        </p:nvCxnSpPr>
        <p:spPr>
          <a:xfrm>
            <a:off x="2625975" y="3353900"/>
            <a:ext cx="695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1" name="Google Shape;751;p17"/>
          <p:cNvSpPr txBox="1"/>
          <p:nvPr/>
        </p:nvSpPr>
        <p:spPr>
          <a:xfrm>
            <a:off x="2506575" y="3296625"/>
            <a:ext cx="9462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LOTS of data returned, GBs or TBs. Never deleted (can always use this data).</a:t>
            </a:r>
            <a:endParaRPr sz="700"/>
          </a:p>
        </p:txBody>
      </p:sp>
      <p:sp>
        <p:nvSpPr>
          <p:cNvPr id="752" name="Google Shape;752;p17"/>
          <p:cNvSpPr txBox="1"/>
          <p:nvPr/>
        </p:nvSpPr>
        <p:spPr>
          <a:xfrm rot="5400000">
            <a:off x="3162675" y="3264800"/>
            <a:ext cx="851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Novozyme</a:t>
            </a:r>
            <a:endParaRPr sz="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54014" y="252633"/>
            <a:ext cx="8835965" cy="4638245"/>
            <a:chOff x="571407" y="825492"/>
            <a:chExt cx="11173451" cy="510595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4544459" y="3718769"/>
              <a:ext cx="3047818" cy="2212673"/>
              <a:chOff x="4155439" y="3765897"/>
              <a:chExt cx="3515361" cy="2212673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4155439" y="3765897"/>
                <a:ext cx="3515361" cy="1679056"/>
              </a:xfrm>
              <a:prstGeom prst="flowChartOnlineStorage">
                <a:avLst/>
              </a:prstGeom>
              <a:noFill/>
              <a:ln w="12700" cap="flat" cmpd="sng">
                <a:solidFill>
                  <a:srgbClr val="00B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4381947" y="3942287"/>
                <a:ext cx="1451700" cy="1402200"/>
              </a:xfrm>
              <a:prstGeom prst="roundRect">
                <a:avLst>
                  <a:gd name="adj" fmla="val 16667"/>
                </a:avLst>
              </a:prstGeom>
              <a:solidFill>
                <a:srgbClr val="BFBFBF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8" name="Google Shape;58;p13"/>
              <p:cNvCxnSpPr/>
              <p:nvPr/>
            </p:nvCxnSpPr>
            <p:spPr>
              <a:xfrm>
                <a:off x="4525250" y="4227569"/>
                <a:ext cx="1077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>
                <a:off x="4525250" y="4785717"/>
                <a:ext cx="1077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60" name="Google Shape;60;p13"/>
              <p:cNvSpPr txBox="1"/>
              <p:nvPr/>
            </p:nvSpPr>
            <p:spPr>
              <a:xfrm flipH="1">
                <a:off x="4429865" y="3979976"/>
                <a:ext cx="1077900" cy="22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lang="en" sz="700" b="0" i="0" u="none" strike="noStrike" cap="none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 flipH="1">
                <a:off x="4378066" y="4243610"/>
                <a:ext cx="1417800" cy="5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Description (functional, schema &amp; parametric, algorithmic) </a:t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4358908" y="5516833"/>
                <a:ext cx="2926200" cy="164700"/>
              </a:xfrm>
              <a:prstGeom prst="rect">
                <a:avLst/>
              </a:prstGeom>
              <a:solidFill>
                <a:srgbClr val="92D050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Encoding/ encryption</a:t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 flipH="1">
                <a:off x="4358874" y="4794935"/>
                <a:ext cx="1473900" cy="5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Quantifiers (filesize, manipulation time, memory need, persistence)</a:t>
                </a:r>
                <a:endParaRPr/>
              </a:p>
            </p:txBody>
          </p:sp>
          <p:grpSp>
            <p:nvGrpSpPr>
              <p:cNvPr id="64" name="Google Shape;64;p13"/>
              <p:cNvGrpSpPr/>
              <p:nvPr/>
            </p:nvGrpSpPr>
            <p:grpSpPr>
              <a:xfrm>
                <a:off x="5939783" y="4156555"/>
                <a:ext cx="1081876" cy="916493"/>
                <a:chOff x="5567487" y="4053056"/>
                <a:chExt cx="1081876" cy="916493"/>
              </a:xfrm>
            </p:grpSpPr>
            <p:sp>
              <p:nvSpPr>
                <p:cNvPr id="65" name="Google Shape;65;p13"/>
                <p:cNvSpPr/>
                <p:nvPr/>
              </p:nvSpPr>
              <p:spPr>
                <a:xfrm>
                  <a:off x="5567487" y="4053056"/>
                  <a:ext cx="1075800" cy="1719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0AD47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File format(</a:t>
                  </a:r>
                  <a:endParaRPr/>
                </a:p>
              </p:txBody>
            </p:sp>
            <p:sp>
              <p:nvSpPr>
                <p:cNvPr id="66" name="Google Shape;66;p13"/>
                <p:cNvSpPr/>
                <p:nvPr/>
              </p:nvSpPr>
              <p:spPr>
                <a:xfrm>
                  <a:off x="5573563" y="4551530"/>
                  <a:ext cx="1075800" cy="1701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0AD47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Editor</a:t>
                  </a:r>
                  <a:endParaRPr/>
                </a:p>
              </p:txBody>
            </p:sp>
            <p:sp>
              <p:nvSpPr>
                <p:cNvPr id="67" name="Google Shape;67;p13"/>
                <p:cNvSpPr/>
                <p:nvPr/>
              </p:nvSpPr>
              <p:spPr>
                <a:xfrm>
                  <a:off x="5567487" y="4303033"/>
                  <a:ext cx="1075800" cy="1701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0AD47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Viewer</a:t>
                  </a:r>
                  <a:endParaRPr/>
                </a:p>
              </p:txBody>
            </p:sp>
            <p:sp>
              <p:nvSpPr>
                <p:cNvPr id="68" name="Google Shape;68;p13"/>
                <p:cNvSpPr/>
                <p:nvPr/>
              </p:nvSpPr>
              <p:spPr>
                <a:xfrm>
                  <a:off x="5567487" y="4799449"/>
                  <a:ext cx="1075800" cy="1701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70AD47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9" name="Google Shape;69;p13"/>
              <p:cNvSpPr txBox="1"/>
              <p:nvPr/>
            </p:nvSpPr>
            <p:spPr>
              <a:xfrm>
                <a:off x="5240468" y="5698970"/>
                <a:ext cx="1683000" cy="27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5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(c) Data Element</a:t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 rot="5400000">
                <a:off x="7190296" y="4615424"/>
                <a:ext cx="478800" cy="2244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Owner</a:t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7325252" y="4211123"/>
                <a:ext cx="231082" cy="169956"/>
              </a:xfrm>
              <a:prstGeom prst="flowChartMagneticDisk">
                <a:avLst/>
              </a:prstGeom>
              <a:solidFill>
                <a:srgbClr val="92D050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900299" y="825492"/>
              <a:ext cx="2971800" cy="2373287"/>
              <a:chOff x="1406056" y="1469737"/>
              <a:chExt cx="2971800" cy="2373287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1798443" y="1528192"/>
                <a:ext cx="1524300" cy="1584600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 cmpd="sng">
                <a:solidFill>
                  <a:srgbClr val="BA8C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4" name="Google Shape;74;p13"/>
              <p:cNvCxnSpPr/>
              <p:nvPr/>
            </p:nvCxnSpPr>
            <p:spPr>
              <a:xfrm>
                <a:off x="1945253" y="1778417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1945253" y="2315762"/>
                <a:ext cx="1057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76" name="Google Shape;76;p13"/>
              <p:cNvSpPr txBox="1"/>
              <p:nvPr/>
            </p:nvSpPr>
            <p:spPr>
              <a:xfrm flipH="1">
                <a:off x="1873795" y="1578047"/>
                <a:ext cx="1152900" cy="22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</a:t>
                </a:r>
                <a:r>
                  <a:rPr lang="en" sz="700" baseline="-25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endParaRPr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 flipH="1">
                <a:off x="1776371" y="1823745"/>
                <a:ext cx="13626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Description </a:t>
                </a:r>
                <a:endParaRPr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(purpose, engagement nature, function)</a:t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1406056" y="3204715"/>
                <a:ext cx="2971800" cy="183000"/>
              </a:xfrm>
              <a:prstGeom prst="rect">
                <a:avLst/>
              </a:prstGeom>
              <a:solidFill>
                <a:srgbClr val="ED7D3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Linux/ windows/MAC</a:t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 flipH="1">
                <a:off x="1777671" y="2318191"/>
                <a:ext cx="1622400" cy="57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Quantifiers ( task time, required info-elements to complete the task, persistence (once| or continuous)</a:t>
                </a:r>
                <a:endParaRPr/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3425625" y="2068416"/>
                <a:ext cx="904224" cy="751665"/>
                <a:chOff x="1916392" y="1265776"/>
                <a:chExt cx="1041733" cy="751665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1926125" y="1265776"/>
                  <a:ext cx="1032000" cy="1212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D7D31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Web browser</a:t>
                  </a:r>
                  <a:endParaRPr/>
                </a:p>
              </p:txBody>
            </p:sp>
            <p:sp>
              <p:nvSpPr>
                <p:cNvPr id="82" name="Google Shape;82;p13"/>
                <p:cNvSpPr/>
                <p:nvPr/>
              </p:nvSpPr>
              <p:spPr>
                <a:xfrm>
                  <a:off x="1916392" y="1692465"/>
                  <a:ext cx="1032000" cy="1212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D7D31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ftp client</a:t>
                  </a:r>
                  <a:endParaRPr/>
                </a:p>
              </p:txBody>
            </p:sp>
            <p:sp>
              <p:nvSpPr>
                <p:cNvPr id="83" name="Google Shape;83;p13"/>
                <p:cNvSpPr/>
                <p:nvPr/>
              </p:nvSpPr>
              <p:spPr>
                <a:xfrm>
                  <a:off x="1916392" y="1896241"/>
                  <a:ext cx="1032000" cy="1212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D7D31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Globus client</a:t>
                  </a:r>
                  <a:endParaRPr/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1926125" y="1471377"/>
                  <a:ext cx="1032000" cy="1212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D7D31"/>
                </a:solidFill>
                <a:ln w="12700" cap="flat" cmpd="sng">
                  <a:solidFill>
                    <a:srgbClr val="31538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Interface</a:t>
                  </a:r>
                  <a:endParaRPr/>
                </a:p>
              </p:txBody>
            </p: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1482815" y="2008410"/>
                <a:ext cx="229554" cy="429375"/>
                <a:chOff x="9811697" y="3898786"/>
                <a:chExt cx="192047" cy="178787"/>
              </a:xfrm>
            </p:grpSpPr>
            <p:grpSp>
              <p:nvGrpSpPr>
                <p:cNvPr id="86" name="Google Shape;86;p13"/>
                <p:cNvGrpSpPr/>
                <p:nvPr/>
              </p:nvGrpSpPr>
              <p:grpSpPr>
                <a:xfrm>
                  <a:off x="9811697" y="3898786"/>
                  <a:ext cx="192047" cy="178787"/>
                  <a:chOff x="9926054" y="3548765"/>
                  <a:chExt cx="192047" cy="178787"/>
                </a:xfrm>
              </p:grpSpPr>
              <p:sp>
                <p:nvSpPr>
                  <p:cNvPr id="87" name="Google Shape;87;p13"/>
                  <p:cNvSpPr/>
                  <p:nvPr/>
                </p:nvSpPr>
                <p:spPr>
                  <a:xfrm>
                    <a:off x="9973942" y="3548765"/>
                    <a:ext cx="83100" cy="32400"/>
                  </a:xfrm>
                  <a:prstGeom prst="ellipse">
                    <a:avLst/>
                  </a:prstGeom>
                  <a:solidFill>
                    <a:srgbClr val="4472C4"/>
                  </a:solidFill>
                  <a:ln w="12700" cap="flat" cmpd="sng">
                    <a:solidFill>
                      <a:srgbClr val="31538F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88" name="Google Shape;88;p13"/>
                  <p:cNvCxnSpPr/>
                  <p:nvPr/>
                </p:nvCxnSpPr>
                <p:spPr>
                  <a:xfrm flipH="1">
                    <a:off x="9926054" y="3688852"/>
                    <a:ext cx="78300" cy="387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89" name="Google Shape;89;p13"/>
                  <p:cNvCxnSpPr/>
                  <p:nvPr/>
                </p:nvCxnSpPr>
                <p:spPr>
                  <a:xfrm>
                    <a:off x="10015558" y="3681602"/>
                    <a:ext cx="83100" cy="459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  <p:cxnSp>
                <p:nvCxnSpPr>
                  <p:cNvPr id="90" name="Google Shape;90;p13"/>
                  <p:cNvCxnSpPr/>
                  <p:nvPr/>
                </p:nvCxnSpPr>
                <p:spPr>
                  <a:xfrm>
                    <a:off x="9945301" y="3616044"/>
                    <a:ext cx="1728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4472C4"/>
                    </a:solidFill>
                    <a:prstDash val="solid"/>
                    <a:miter lim="800000"/>
                    <a:headEnd type="none" w="sm" len="sm"/>
                    <a:tailEnd type="none" w="sm" len="sm"/>
                  </a:ln>
                </p:spPr>
              </p:cxnSp>
            </p:grpSp>
            <p:cxnSp>
              <p:nvCxnSpPr>
                <p:cNvPr id="91" name="Google Shape;91;p13"/>
                <p:cNvCxnSpPr/>
                <p:nvPr/>
              </p:nvCxnSpPr>
              <p:spPr>
                <a:xfrm>
                  <a:off x="9893574" y="3938585"/>
                  <a:ext cx="0" cy="100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92" name="Google Shape;92;p13"/>
              <p:cNvSpPr txBox="1"/>
              <p:nvPr/>
            </p:nvSpPr>
            <p:spPr>
              <a:xfrm>
                <a:off x="1884256" y="3385524"/>
                <a:ext cx="19293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5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(a) Human Work Element</a:t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 rot="5400000">
                <a:off x="1409403" y="2598725"/>
                <a:ext cx="369000" cy="194700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Role</a:t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1406056" y="1469737"/>
                <a:ext cx="2971800" cy="1706400"/>
              </a:xfrm>
              <a:prstGeom prst="snip2SameRect">
                <a:avLst>
                  <a:gd name="adj1" fmla="val 16667"/>
                  <a:gd name="adj2" fmla="val 0"/>
                </a:avLst>
              </a:prstGeom>
              <a:noFill/>
              <a:ln w="12700" cap="flat" cmpd="sng">
                <a:solidFill>
                  <a:srgbClr val="ED7D3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4605352" y="916773"/>
              <a:ext cx="2981296" cy="2333939"/>
              <a:chOff x="8026874" y="1483626"/>
              <a:chExt cx="2981296" cy="2333939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8036370" y="1483626"/>
                <a:ext cx="2971800" cy="1682400"/>
              </a:xfrm>
              <a:prstGeom prst="rect">
                <a:avLst/>
              </a:prstGeom>
              <a:noFill/>
              <a:ln w="12700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8026874" y="3193877"/>
                <a:ext cx="2971800" cy="164700"/>
              </a:xfrm>
              <a:prstGeom prst="rect">
                <a:avLst/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Linux/ windows</a:t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9859752" y="1692600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mchart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9855674" y="2094381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python</a:t>
                </a:r>
                <a:endParaRPr/>
              </a:p>
            </p:txBody>
          </p:sp>
          <p:grpSp>
            <p:nvGrpSpPr>
              <p:cNvPr id="100" name="Google Shape;100;p13"/>
              <p:cNvGrpSpPr/>
              <p:nvPr/>
            </p:nvGrpSpPr>
            <p:grpSpPr>
              <a:xfrm>
                <a:off x="8385389" y="1542652"/>
                <a:ext cx="1375056" cy="1581900"/>
                <a:chOff x="3408400" y="735995"/>
                <a:chExt cx="1561499" cy="1581900"/>
              </a:xfrm>
            </p:grpSpPr>
            <p:sp>
              <p:nvSpPr>
                <p:cNvPr id="101" name="Google Shape;101;p13"/>
                <p:cNvSpPr/>
                <p:nvPr/>
              </p:nvSpPr>
              <p:spPr>
                <a:xfrm>
                  <a:off x="3408400" y="735995"/>
                  <a:ext cx="1527000" cy="15819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D966"/>
                </a:solidFill>
                <a:ln w="12700" cap="flat" cmpd="sng">
                  <a:solidFill>
                    <a:srgbClr val="BA8C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3584746" y="1035153"/>
                  <a:ext cx="1077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3601567" y="1635813"/>
                  <a:ext cx="1077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4472C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104" name="Google Shape;104;p13"/>
                <p:cNvSpPr txBox="1"/>
                <p:nvPr/>
              </p:nvSpPr>
              <p:spPr>
                <a:xfrm flipH="1">
                  <a:off x="3453633" y="806559"/>
                  <a:ext cx="1095300" cy="22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</a:t>
                  </a:r>
                  <a:r>
                    <a:rPr lang="en" sz="700" baseline="-250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/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 flipH="1">
                  <a:off x="3409899" y="1057996"/>
                  <a:ext cx="1560000" cy="457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Module Description</a:t>
                  </a:r>
                  <a:endParaRPr/>
                </a:p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(functional, parametric, algorithmic)</a:t>
                  </a:r>
                  <a:endParaRPr/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 flipH="1">
                  <a:off x="3434781" y="1642887"/>
                  <a:ext cx="1521300" cy="576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7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Quantifiers (flops, execution time, memory need, persistence)</a:t>
                  </a:r>
                  <a:endParaRPr/>
                </a:p>
              </p:txBody>
            </p:sp>
          </p:grpSp>
          <p:sp>
            <p:nvSpPr>
              <p:cNvPr id="107" name="Google Shape;107;p13"/>
              <p:cNvSpPr/>
              <p:nvPr/>
            </p:nvSpPr>
            <p:spPr>
              <a:xfrm>
                <a:off x="9855674" y="1887800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tensorflow</a:t>
                </a:r>
                <a:endParaRPr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9855674" y="2300425"/>
                <a:ext cx="1097400" cy="135600"/>
              </a:xfrm>
              <a:prstGeom prst="roundRect">
                <a:avLst>
                  <a:gd name="adj" fmla="val 16667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C++</a:t>
                </a:r>
                <a:endParaRPr/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8306033" y="3360065"/>
                <a:ext cx="24027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5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(b) Computational Work Element</a:t>
                </a:r>
                <a:endParaRPr/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 rot="5400000">
                <a:off x="7969283" y="2392881"/>
                <a:ext cx="478800" cy="194700"/>
              </a:xfrm>
              <a:prstGeom prst="rect">
                <a:avLst/>
              </a:prstGeom>
              <a:solidFill>
                <a:srgbClr val="4472C4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Owner</a:t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8127663" y="1970968"/>
                <a:ext cx="190620" cy="243216"/>
              </a:xfrm>
              <a:prstGeom prst="flowChartMultidocument">
                <a:avLst/>
              </a:prstGeom>
              <a:solidFill>
                <a:srgbClr val="5B9BD5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571407" y="3450290"/>
              <a:ext cx="3401880" cy="1945226"/>
              <a:chOff x="1113355" y="3900481"/>
              <a:chExt cx="4684495" cy="2479890"/>
            </a:xfrm>
          </p:grpSpPr>
          <p:cxnSp>
            <p:nvCxnSpPr>
              <p:cNvPr id="113" name="Google Shape;113;p13"/>
              <p:cNvCxnSpPr/>
              <p:nvPr/>
            </p:nvCxnSpPr>
            <p:spPr>
              <a:xfrm>
                <a:off x="2674956" y="4541280"/>
                <a:ext cx="11355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sp>
            <p:nvSpPr>
              <p:cNvPr id="114" name="Google Shape;114;p13"/>
              <p:cNvSpPr txBox="1"/>
              <p:nvPr/>
            </p:nvSpPr>
            <p:spPr>
              <a:xfrm>
                <a:off x="1124446" y="4399755"/>
                <a:ext cx="1457700" cy="30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Execute_after</a:t>
                </a:r>
                <a:endParaRPr sz="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15" name="Google Shape;115;p13"/>
              <p:cNvCxnSpPr/>
              <p:nvPr/>
            </p:nvCxnSpPr>
            <p:spPr>
              <a:xfrm>
                <a:off x="2640721" y="5333596"/>
                <a:ext cx="11562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472C4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sp>
            <p:nvSpPr>
              <p:cNvPr id="116" name="Google Shape;116;p13"/>
              <p:cNvSpPr txBox="1"/>
              <p:nvPr/>
            </p:nvSpPr>
            <p:spPr>
              <a:xfrm>
                <a:off x="1142750" y="5278067"/>
                <a:ext cx="1421100" cy="30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Co-executable</a:t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4665995" y="5205419"/>
                <a:ext cx="269700" cy="256500"/>
              </a:xfrm>
              <a:prstGeom prst="noSmoking">
                <a:avLst>
                  <a:gd name="adj" fmla="val 18750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18" name="Google Shape;118;p13"/>
              <p:cNvCxnSpPr/>
              <p:nvPr/>
            </p:nvCxnSpPr>
            <p:spPr>
              <a:xfrm>
                <a:off x="4131786" y="4541280"/>
                <a:ext cx="14604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sp>
            <p:nvSpPr>
              <p:cNvPr id="119" name="Google Shape;119;p13"/>
              <p:cNvSpPr txBox="1"/>
              <p:nvPr/>
            </p:nvSpPr>
            <p:spPr>
              <a:xfrm>
                <a:off x="2664432" y="3943694"/>
                <a:ext cx="1457700" cy="30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Free_schedule</a:t>
                </a:r>
                <a:endParaRPr sz="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20" name="Google Shape;120;p13"/>
              <p:cNvCxnSpPr/>
              <p:nvPr/>
            </p:nvCxnSpPr>
            <p:spPr>
              <a:xfrm>
                <a:off x="4137389" y="5333596"/>
                <a:ext cx="14547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4472C4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sp>
            <p:nvSpPr>
              <p:cNvPr id="121" name="Google Shape;121;p13"/>
              <p:cNvSpPr txBox="1"/>
              <p:nvPr/>
            </p:nvSpPr>
            <p:spPr>
              <a:xfrm>
                <a:off x="4358328" y="3938370"/>
                <a:ext cx="1421100" cy="30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Co_schedule</a:t>
                </a:r>
                <a:endParaRPr sz="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4665994" y="4421521"/>
                <a:ext cx="269700" cy="256500"/>
              </a:xfrm>
              <a:prstGeom prst="noSmoking">
                <a:avLst>
                  <a:gd name="adj" fmla="val 18750"/>
                </a:avLst>
              </a:prstGeom>
              <a:solidFill>
                <a:srgbClr val="4472C4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23" name="Google Shape;123;p13"/>
              <p:cNvCxnSpPr/>
              <p:nvPr/>
            </p:nvCxnSpPr>
            <p:spPr>
              <a:xfrm>
                <a:off x="3983859" y="3900481"/>
                <a:ext cx="0" cy="17508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2374535" y="3938371"/>
                <a:ext cx="0" cy="2442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1142750" y="4259305"/>
                <a:ext cx="4636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1124447" y="4959569"/>
                <a:ext cx="4655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2674956" y="6038552"/>
                <a:ext cx="2647800" cy="0"/>
              </a:xfrm>
              <a:prstGeom prst="straightConnector1">
                <a:avLst/>
              </a:prstGeom>
              <a:noFill/>
              <a:ln w="38100" cap="flat" cmpd="dbl">
                <a:solidFill>
                  <a:srgbClr val="92D050"/>
                </a:solidFill>
                <a:prstDash val="solid"/>
                <a:miter lim="800000"/>
                <a:headEnd type="diamond" w="med" len="med"/>
                <a:tailEnd type="triangle" w="med" len="med"/>
              </a:ln>
            </p:spPr>
          </p:cxnSp>
          <p:sp>
            <p:nvSpPr>
              <p:cNvPr id="128" name="Google Shape;128;p13"/>
              <p:cNvSpPr txBox="1"/>
              <p:nvPr/>
            </p:nvSpPr>
            <p:spPr>
              <a:xfrm>
                <a:off x="3149599" y="5872479"/>
                <a:ext cx="934200" cy="388800"/>
              </a:xfrm>
              <a:prstGeom prst="rect">
                <a:avLst/>
              </a:prstGeom>
              <a:solidFill>
                <a:srgbClr val="70AD4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Access Type</a:t>
                </a:r>
                <a:endParaRPr/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1113355" y="5897492"/>
                <a:ext cx="1421100" cy="302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Data_access</a:t>
                </a:r>
                <a:endParaRPr sz="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30" name="Google Shape;130;p13"/>
              <p:cNvCxnSpPr/>
              <p:nvPr/>
            </p:nvCxnSpPr>
            <p:spPr>
              <a:xfrm>
                <a:off x="1142750" y="5681785"/>
                <a:ext cx="4655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72C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131" name="Google Shape;131;p13"/>
            <p:cNvSpPr txBox="1"/>
            <p:nvPr/>
          </p:nvSpPr>
          <p:spPr>
            <a:xfrm>
              <a:off x="7966658" y="900386"/>
              <a:ext cx="3778200" cy="205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5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Role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Each workload to predefine must have a RoleModel: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Example: [account-admin + research-engineer + scientist1 + sciencetist2]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5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Attributes ‘Role’ and ‘Owner’ should be populated with one or more  values from this RolesModel</a:t>
              </a:r>
              <a:endParaRPr sz="10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5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InstanceID: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On-screen Show (16:9)</PresentationFormat>
  <Paragraphs>182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Quattrocento Sans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Tan,,,,</dc:creator>
  <cp:lastModifiedBy>Tan, Jeanne</cp:lastModifiedBy>
  <cp:revision>1</cp:revision>
  <dcterms:modified xsi:type="dcterms:W3CDTF">2023-02-14T19:15:38Z</dcterms:modified>
</cp:coreProperties>
</file>