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2" r:id="rId2"/>
    <p:sldId id="340" r:id="rId3"/>
    <p:sldId id="323" r:id="rId4"/>
    <p:sldId id="343" r:id="rId5"/>
    <p:sldId id="337" r:id="rId6"/>
    <p:sldId id="338" r:id="rId7"/>
    <p:sldId id="344" r:id="rId8"/>
    <p:sldId id="336" r:id="rId9"/>
    <p:sldId id="287" r:id="rId10"/>
    <p:sldId id="359" r:id="rId11"/>
    <p:sldId id="345" r:id="rId12"/>
    <p:sldId id="288" r:id="rId13"/>
    <p:sldId id="289" r:id="rId14"/>
    <p:sldId id="346" r:id="rId15"/>
    <p:sldId id="292" r:id="rId16"/>
    <p:sldId id="293" r:id="rId17"/>
    <p:sldId id="350" r:id="rId18"/>
    <p:sldId id="294" r:id="rId19"/>
    <p:sldId id="295" r:id="rId20"/>
    <p:sldId id="296" r:id="rId21"/>
    <p:sldId id="351" r:id="rId22"/>
    <p:sldId id="298" r:id="rId23"/>
    <p:sldId id="352" r:id="rId24"/>
    <p:sldId id="299" r:id="rId25"/>
    <p:sldId id="300" r:id="rId26"/>
    <p:sldId id="353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55" r:id="rId35"/>
    <p:sldId id="354" r:id="rId36"/>
    <p:sldId id="356" r:id="rId37"/>
    <p:sldId id="358" r:id="rId38"/>
    <p:sldId id="308" r:id="rId39"/>
    <p:sldId id="309" r:id="rId40"/>
    <p:sldId id="310" r:id="rId41"/>
    <p:sldId id="311" r:id="rId42"/>
    <p:sldId id="357" r:id="rId43"/>
    <p:sldId id="312" r:id="rId44"/>
    <p:sldId id="313" r:id="rId45"/>
    <p:sldId id="315" r:id="rId46"/>
    <p:sldId id="348" r:id="rId47"/>
    <p:sldId id="316" r:id="rId48"/>
    <p:sldId id="317" r:id="rId49"/>
    <p:sldId id="319" r:id="rId50"/>
    <p:sldId id="320" r:id="rId51"/>
    <p:sldId id="349" r:id="rId52"/>
    <p:sldId id="321" r:id="rId53"/>
    <p:sldId id="265" r:id="rId54"/>
    <p:sldId id="286" r:id="rId55"/>
  </p:sldIdLst>
  <p:sldSz cx="14630400" cy="8229600"/>
  <p:notesSz cx="7019925" cy="9305925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F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76047" autoAdjust="0"/>
  </p:normalViewPr>
  <p:slideViewPr>
    <p:cSldViewPr snapToGrid="0" snapToObjects="1">
      <p:cViewPr varScale="1">
        <p:scale>
          <a:sx n="36" d="100"/>
          <a:sy n="36" d="100"/>
        </p:scale>
        <p:origin x="950" y="38"/>
      </p:cViewPr>
      <p:guideLst>
        <p:guide orient="horz" pos="2160"/>
        <p:guide pos="3840"/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640"/>
    </p:cViewPr>
  </p:sorterViewPr>
  <p:notesViewPr>
    <p:cSldViewPr snapToGrid="0" snapToObjects="1">
      <p:cViewPr varScale="1">
        <p:scale>
          <a:sx n="73" d="100"/>
          <a:sy n="73" d="100"/>
        </p:scale>
        <p:origin x="-1914" y="-9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ather\Documents\OLTS%2020172018\2018%20OLTS%20Graphs%20Presentation%20Spring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TS%2020172018\2018%20OLTS%20Graphs%20Presentation%20Spring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TS%2020172018\2018%20OLTS%20Graphs%20Presentation%20Spring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TS%2020172018\2018%20OLTS%20Graphs%20Presentation%20Spring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TS%2020172018\2018%20OLTS%20Graphs%20Presentation%20Spring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TS%2020172018\2018%20OLTS%20Graphs%20Presentation%20Spring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TS%2020172018\2018%20OLTS%20Graphs%20Presentation%20Spring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94333607072125E-2"/>
          <c:y val="0.10978080442647371"/>
          <c:w val="0.88890198541133281"/>
          <c:h val="0.72833475207490961"/>
        </c:manualLayout>
      </c:layout>
      <c:lineChart>
        <c:grouping val="standard"/>
        <c:varyColors val="0"/>
        <c:ser>
          <c:idx val="0"/>
          <c:order val="0"/>
          <c:tx>
            <c:strRef>
              <c:f>'Bob''s Engagemnt'!$B$1</c:f>
              <c:strCache>
                <c:ptCount val="1"/>
                <c:pt idx="0">
                  <c:v>Four-Year College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Engagemnt'!$B$2:$B$12</c:f>
              <c:numCache>
                <c:formatCode>General</c:formatCode>
                <c:ptCount val="11"/>
                <c:pt idx="0">
                  <c:v>14.1</c:v>
                </c:pt>
                <c:pt idx="1">
                  <c:v>14.6</c:v>
                </c:pt>
                <c:pt idx="2">
                  <c:v>16.7</c:v>
                </c:pt>
                <c:pt idx="3">
                  <c:v>17.899999999999999</c:v>
                </c:pt>
                <c:pt idx="4">
                  <c:v>16.8</c:v>
                </c:pt>
                <c:pt idx="5">
                  <c:v>17.8</c:v>
                </c:pt>
                <c:pt idx="6">
                  <c:v>17.899999999999999</c:v>
                </c:pt>
                <c:pt idx="7">
                  <c:v>16.399999999999999</c:v>
                </c:pt>
                <c:pt idx="8">
                  <c:v>13.4</c:v>
                </c:pt>
                <c:pt idx="9">
                  <c:v>17</c:v>
                </c:pt>
                <c:pt idx="1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2-4AD8-B648-BBE07ABC06EF}"/>
            </c:ext>
          </c:extLst>
        </c:ser>
        <c:ser>
          <c:idx val="1"/>
          <c:order val="1"/>
          <c:tx>
            <c:strRef>
              <c:f>'Bob''s Engagemnt'!$C$1</c:f>
              <c:strCache>
                <c:ptCount val="1"/>
                <c:pt idx="0">
                  <c:v>Two-Year College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Engagemnt'!$C$2:$C$12</c:f>
              <c:numCache>
                <c:formatCode>General</c:formatCode>
                <c:ptCount val="11"/>
                <c:pt idx="0">
                  <c:v>20.3</c:v>
                </c:pt>
                <c:pt idx="1">
                  <c:v>21.2</c:v>
                </c:pt>
                <c:pt idx="2">
                  <c:v>25.7</c:v>
                </c:pt>
                <c:pt idx="3">
                  <c:v>28.2</c:v>
                </c:pt>
                <c:pt idx="4">
                  <c:v>24.9</c:v>
                </c:pt>
                <c:pt idx="5">
                  <c:v>25.3</c:v>
                </c:pt>
                <c:pt idx="6">
                  <c:v>20.399999999999999</c:v>
                </c:pt>
                <c:pt idx="7">
                  <c:v>19.7</c:v>
                </c:pt>
                <c:pt idx="8">
                  <c:v>22.1</c:v>
                </c:pt>
                <c:pt idx="9">
                  <c:v>23</c:v>
                </c:pt>
                <c:pt idx="1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2-4AD8-B648-BBE07ABC06EF}"/>
            </c:ext>
          </c:extLst>
        </c:ser>
        <c:ser>
          <c:idx val="2"/>
          <c:order val="2"/>
          <c:tx>
            <c:strRef>
              <c:f>'Bob''s Engagemnt'!$D$1</c:f>
              <c:strCache>
                <c:ptCount val="1"/>
                <c:pt idx="0">
                  <c:v>Full-Time Work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Engagemnt'!$D$2:$D$12</c:f>
              <c:numCache>
                <c:formatCode>General</c:formatCode>
                <c:ptCount val="11"/>
                <c:pt idx="0">
                  <c:v>43.1</c:v>
                </c:pt>
                <c:pt idx="1">
                  <c:v>46.7</c:v>
                </c:pt>
                <c:pt idx="2">
                  <c:v>40.6</c:v>
                </c:pt>
                <c:pt idx="3">
                  <c:v>35</c:v>
                </c:pt>
                <c:pt idx="4">
                  <c:v>30.2</c:v>
                </c:pt>
                <c:pt idx="5">
                  <c:v>33.5</c:v>
                </c:pt>
                <c:pt idx="6">
                  <c:v>29.3</c:v>
                </c:pt>
                <c:pt idx="7">
                  <c:v>33</c:v>
                </c:pt>
                <c:pt idx="8">
                  <c:v>37.4</c:v>
                </c:pt>
                <c:pt idx="9">
                  <c:v>36</c:v>
                </c:pt>
                <c:pt idx="1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22-4AD8-B648-BBE07ABC06EF}"/>
            </c:ext>
          </c:extLst>
        </c:ser>
        <c:ser>
          <c:idx val="3"/>
          <c:order val="3"/>
          <c:tx>
            <c:strRef>
              <c:f>'Bob''s Engagemnt'!$E$1</c:f>
              <c:strCache>
                <c:ptCount val="1"/>
                <c:pt idx="0">
                  <c:v>Part-Time Work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Engagemnt'!$E$2:$E$12</c:f>
              <c:numCache>
                <c:formatCode>General</c:formatCode>
                <c:ptCount val="11"/>
                <c:pt idx="0">
                  <c:v>39.9</c:v>
                </c:pt>
                <c:pt idx="1">
                  <c:v>36.5</c:v>
                </c:pt>
                <c:pt idx="2">
                  <c:v>32.6</c:v>
                </c:pt>
                <c:pt idx="3">
                  <c:v>22.2</c:v>
                </c:pt>
                <c:pt idx="4">
                  <c:v>22.2</c:v>
                </c:pt>
                <c:pt idx="5">
                  <c:v>23</c:v>
                </c:pt>
                <c:pt idx="6">
                  <c:v>25.2</c:v>
                </c:pt>
                <c:pt idx="7">
                  <c:v>23.7</c:v>
                </c:pt>
                <c:pt idx="8">
                  <c:v>27.8</c:v>
                </c:pt>
                <c:pt idx="9">
                  <c:v>29</c:v>
                </c:pt>
                <c:pt idx="1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22-4AD8-B648-BBE07ABC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17312"/>
        <c:axId val="146319616"/>
      </c:lineChart>
      <c:catAx>
        <c:axId val="14631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19616"/>
        <c:crosses val="autoZero"/>
        <c:auto val="1"/>
        <c:lblAlgn val="ctr"/>
        <c:lblOffset val="100"/>
        <c:noMultiLvlLbl val="0"/>
      </c:catAx>
      <c:valAx>
        <c:axId val="146319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173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'Postsecondary outcomes'!$B$1</c:f>
              <c:strCache>
                <c:ptCount val="1"/>
                <c:pt idx="0">
                  <c:v>Planned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'Postsecondary outcomes'!$A$2:$A$4</c:f>
              <c:strCache>
                <c:ptCount val="3"/>
                <c:pt idx="0">
                  <c:v>2-year College</c:v>
                </c:pt>
                <c:pt idx="1">
                  <c:v>4-Year College</c:v>
                </c:pt>
                <c:pt idx="2">
                  <c:v>Other Training</c:v>
                </c:pt>
              </c:strCache>
            </c:strRef>
          </c:cat>
          <c:val>
            <c:numRef>
              <c:f>'Postsecondary outcomes'!$B$2:$B$4</c:f>
              <c:numCache>
                <c:formatCode>General</c:formatCode>
                <c:ptCount val="3"/>
                <c:pt idx="0">
                  <c:v>33.5</c:v>
                </c:pt>
                <c:pt idx="1">
                  <c:v>28.2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F-40DE-89C7-3ED4A7C01D3D}"/>
            </c:ext>
          </c:extLst>
        </c:ser>
        <c:ser>
          <c:idx val="1"/>
          <c:order val="1"/>
          <c:tx>
            <c:strRef>
              <c:f>'Postsecondary outcomes'!$C$1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'Postsecondary outcomes'!$A$2:$A$4</c:f>
              <c:strCache>
                <c:ptCount val="3"/>
                <c:pt idx="0">
                  <c:v>2-year College</c:v>
                </c:pt>
                <c:pt idx="1">
                  <c:v>4-Year College</c:v>
                </c:pt>
                <c:pt idx="2">
                  <c:v>Other Training</c:v>
                </c:pt>
              </c:strCache>
            </c:strRef>
          </c:cat>
          <c:val>
            <c:numRef>
              <c:f>'Postsecondary outcomes'!$C$2:$C$4</c:f>
              <c:numCache>
                <c:formatCode>General</c:formatCode>
                <c:ptCount val="3"/>
                <c:pt idx="0">
                  <c:v>18</c:v>
                </c:pt>
                <c:pt idx="1">
                  <c:v>13.2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F-40DE-89C7-3ED4A7C01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5386496"/>
        <c:axId val="168538880"/>
      </c:barChart>
      <c:catAx>
        <c:axId val="1653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38880"/>
        <c:crosses val="autoZero"/>
        <c:auto val="1"/>
        <c:lblAlgn val="ctr"/>
        <c:lblOffset val="100"/>
        <c:noMultiLvlLbl val="0"/>
      </c:catAx>
      <c:valAx>
        <c:axId val="1685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% of Sample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8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'Passage of Proficiency '!$B$1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'Passage of Proficiency '!$A$2:$A$7</c:f>
              <c:strCache>
                <c:ptCount val="6"/>
                <c:pt idx="0">
                  <c:v>Reading </c:v>
                </c:pt>
                <c:pt idx="1">
                  <c:v>Writing</c:v>
                </c:pt>
                <c:pt idx="2">
                  <c:v>Math</c:v>
                </c:pt>
                <c:pt idx="3">
                  <c:v>Science</c:v>
                </c:pt>
                <c:pt idx="4">
                  <c:v>Citizenship</c:v>
                </c:pt>
                <c:pt idx="5">
                  <c:v>Alternative Assessment</c:v>
                </c:pt>
              </c:strCache>
            </c:strRef>
          </c:cat>
          <c:val>
            <c:numRef>
              <c:f>'Passage of Proficiency '!$B$2:$B$7</c:f>
              <c:numCache>
                <c:formatCode>General</c:formatCode>
                <c:ptCount val="6"/>
                <c:pt idx="0">
                  <c:v>64.900000000000006</c:v>
                </c:pt>
                <c:pt idx="1">
                  <c:v>65.3</c:v>
                </c:pt>
                <c:pt idx="2">
                  <c:v>58.6</c:v>
                </c:pt>
                <c:pt idx="3">
                  <c:v>54.4</c:v>
                </c:pt>
                <c:pt idx="4">
                  <c:v>56.5</c:v>
                </c:pt>
                <c:pt idx="5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3-49F7-B5A3-24D2AD6F78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1401856"/>
        <c:axId val="143094144"/>
      </c:barChart>
      <c:catAx>
        <c:axId val="20140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094144"/>
        <c:crosses val="autoZero"/>
        <c:auto val="1"/>
        <c:lblAlgn val="ctr"/>
        <c:lblOffset val="100"/>
        <c:noMultiLvlLbl val="0"/>
      </c:catAx>
      <c:valAx>
        <c:axId val="143094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% Passing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24-41A6-8595-963AE98DAA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24-41A6-8595-963AE98DAA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24-41A6-8595-963AE98DAA9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'Participation in SPED'!$A$1:$A$3</c:f>
              <c:strCache>
                <c:ptCount val="3"/>
                <c:pt idx="0">
                  <c:v>Less than 21%</c:v>
                </c:pt>
                <c:pt idx="1">
                  <c:v>21%-60%</c:v>
                </c:pt>
                <c:pt idx="2">
                  <c:v>61% or more/SPED Classes</c:v>
                </c:pt>
              </c:strCache>
            </c:strRef>
          </c:cat>
          <c:val>
            <c:numRef>
              <c:f>'Participation in SPED'!$B$1:$B$3</c:f>
              <c:numCache>
                <c:formatCode>General</c:formatCode>
                <c:ptCount val="3"/>
                <c:pt idx="0">
                  <c:v>65.5</c:v>
                </c:pt>
                <c:pt idx="1">
                  <c:v>20.3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24-41A6-8595-963AE98DAA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46515525911354"/>
          <c:y val="0.19793467945021123"/>
          <c:w val="0.31868937773521011"/>
          <c:h val="0.52531582444598013"/>
        </c:manualLayout>
      </c:layout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'Transition Services Recvd'!$B$1</c:f>
              <c:strCache>
                <c:ptCount val="1"/>
                <c:pt idx="0">
                  <c:v>Services Students Received in School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'Transition Services Recvd'!$A$2:$A$9</c:f>
              <c:strCache>
                <c:ptCount val="8"/>
                <c:pt idx="0">
                  <c:v>CTE</c:v>
                </c:pt>
                <c:pt idx="1">
                  <c:v>Career Assessment</c:v>
                </c:pt>
                <c:pt idx="2">
                  <c:v>Transition Specialist</c:v>
                </c:pt>
                <c:pt idx="3">
                  <c:v>Work Study</c:v>
                </c:pt>
                <c:pt idx="4">
                  <c:v>VOSE</c:v>
                </c:pt>
                <c:pt idx="5">
                  <c:v>Special Needs CTE</c:v>
                </c:pt>
                <c:pt idx="6">
                  <c:v>Assist. Technology</c:v>
                </c:pt>
                <c:pt idx="7">
                  <c:v>Option IV/JTC</c:v>
                </c:pt>
              </c:strCache>
            </c:strRef>
          </c:cat>
          <c:val>
            <c:numRef>
              <c:f>'Transition Services Recvd'!$B$2:$B$9</c:f>
              <c:numCache>
                <c:formatCode>General</c:formatCode>
                <c:ptCount val="8"/>
                <c:pt idx="0">
                  <c:v>40.4</c:v>
                </c:pt>
                <c:pt idx="1">
                  <c:v>38.6</c:v>
                </c:pt>
                <c:pt idx="2">
                  <c:v>24.4</c:v>
                </c:pt>
                <c:pt idx="3">
                  <c:v>22.8</c:v>
                </c:pt>
                <c:pt idx="4">
                  <c:v>21.8</c:v>
                </c:pt>
                <c:pt idx="5">
                  <c:v>3.7</c:v>
                </c:pt>
                <c:pt idx="6">
                  <c:v>3.2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0-498E-8631-15850EB863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203712"/>
        <c:axId val="143231232"/>
      </c:barChart>
      <c:catAx>
        <c:axId val="14320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231232"/>
        <c:crosses val="autoZero"/>
        <c:auto val="1"/>
        <c:lblAlgn val="ctr"/>
        <c:lblOffset val="100"/>
        <c:noMultiLvlLbl val="0"/>
      </c:catAx>
      <c:valAx>
        <c:axId val="1432312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Sample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'Plans to Applied'!$B$1</c:f>
              <c:strCache>
                <c:ptCount val="1"/>
                <c:pt idx="0">
                  <c:v>Plan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'Plans to Applied'!$A$2:$A$11</c:f>
              <c:strCache>
                <c:ptCount val="10"/>
                <c:pt idx="0">
                  <c:v>Competitive Work</c:v>
                </c:pt>
                <c:pt idx="1">
                  <c:v>Sheltered Work</c:v>
                </c:pt>
                <c:pt idx="2">
                  <c:v>Medicaid/Health</c:v>
                </c:pt>
                <c:pt idx="3">
                  <c:v>Family Member Help</c:v>
                </c:pt>
                <c:pt idx="4">
                  <c:v>Disability Benefits</c:v>
                </c:pt>
                <c:pt idx="5">
                  <c:v>Food Stamps</c:v>
                </c:pt>
                <c:pt idx="6">
                  <c:v>Job/Family Services</c:v>
                </c:pt>
                <c:pt idx="7">
                  <c:v>Aid in Paying Rent</c:v>
                </c:pt>
                <c:pt idx="8">
                  <c:v>Scholarships</c:v>
                </c:pt>
                <c:pt idx="9">
                  <c:v>Student Loans</c:v>
                </c:pt>
              </c:strCache>
            </c:strRef>
          </c:cat>
          <c:val>
            <c:numRef>
              <c:f>'Plans to Applied'!$B$2:$B$11</c:f>
              <c:numCache>
                <c:formatCode>General</c:formatCode>
                <c:ptCount val="10"/>
                <c:pt idx="0">
                  <c:v>62.8</c:v>
                </c:pt>
                <c:pt idx="1">
                  <c:v>4.9000000000000004</c:v>
                </c:pt>
                <c:pt idx="2">
                  <c:v>12.7</c:v>
                </c:pt>
                <c:pt idx="3">
                  <c:v>44.7</c:v>
                </c:pt>
                <c:pt idx="4">
                  <c:v>9.4</c:v>
                </c:pt>
                <c:pt idx="5">
                  <c:v>6.9</c:v>
                </c:pt>
                <c:pt idx="6">
                  <c:v>8.58</c:v>
                </c:pt>
                <c:pt idx="7">
                  <c:v>8</c:v>
                </c:pt>
                <c:pt idx="8">
                  <c:v>22.2</c:v>
                </c:pt>
                <c:pt idx="9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9-40B9-AB13-1A6092EA2D7A}"/>
            </c:ext>
          </c:extLst>
        </c:ser>
        <c:ser>
          <c:idx val="1"/>
          <c:order val="1"/>
          <c:tx>
            <c:strRef>
              <c:f>'Plans to Applied'!$C$1</c:f>
              <c:strCache>
                <c:ptCount val="1"/>
                <c:pt idx="0">
                  <c:v>Applied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'Plans to Applied'!$A$2:$A$11</c:f>
              <c:strCache>
                <c:ptCount val="10"/>
                <c:pt idx="0">
                  <c:v>Competitive Work</c:v>
                </c:pt>
                <c:pt idx="1">
                  <c:v>Sheltered Work</c:v>
                </c:pt>
                <c:pt idx="2">
                  <c:v>Medicaid/Health</c:v>
                </c:pt>
                <c:pt idx="3">
                  <c:v>Family Member Help</c:v>
                </c:pt>
                <c:pt idx="4">
                  <c:v>Disability Benefits</c:v>
                </c:pt>
                <c:pt idx="5">
                  <c:v>Food Stamps</c:v>
                </c:pt>
                <c:pt idx="6">
                  <c:v>Job/Family Services</c:v>
                </c:pt>
                <c:pt idx="7">
                  <c:v>Aid in Paying Rent</c:v>
                </c:pt>
                <c:pt idx="8">
                  <c:v>Scholarships</c:v>
                </c:pt>
                <c:pt idx="9">
                  <c:v>Student Loans</c:v>
                </c:pt>
              </c:strCache>
            </c:strRef>
          </c:cat>
          <c:val>
            <c:numRef>
              <c:f>'Plans to Applied'!$C$2:$C$11</c:f>
              <c:numCache>
                <c:formatCode>General</c:formatCode>
                <c:ptCount val="10"/>
                <c:pt idx="0">
                  <c:v>26.9</c:v>
                </c:pt>
                <c:pt idx="1">
                  <c:v>2.9</c:v>
                </c:pt>
                <c:pt idx="2">
                  <c:v>9.4</c:v>
                </c:pt>
                <c:pt idx="3">
                  <c:v>11.1</c:v>
                </c:pt>
                <c:pt idx="4">
                  <c:v>8.3000000000000007</c:v>
                </c:pt>
                <c:pt idx="5">
                  <c:v>3.5</c:v>
                </c:pt>
                <c:pt idx="6">
                  <c:v>4.46</c:v>
                </c:pt>
                <c:pt idx="7">
                  <c:v>2</c:v>
                </c:pt>
                <c:pt idx="8">
                  <c:v>15</c:v>
                </c:pt>
                <c:pt idx="9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9-40B9-AB13-1A6092EA2D7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345152"/>
        <c:axId val="143346688"/>
      </c:barChart>
      <c:catAx>
        <c:axId val="14334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46688"/>
        <c:crosses val="autoZero"/>
        <c:auto val="1"/>
        <c:lblAlgn val="ctr"/>
        <c:lblOffset val="100"/>
        <c:noMultiLvlLbl val="0"/>
      </c:catAx>
      <c:valAx>
        <c:axId val="1433466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4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23600174978125"/>
          <c:y val="0.68615008503123665"/>
          <c:w val="0.14706966316710413"/>
          <c:h val="5.00558209361561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2051618547682"/>
          <c:y val="3.3912219305920095E-2"/>
          <c:w val="0.84032392825896762"/>
          <c:h val="0.51043260126073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'Transition Service Ratings'!$B$5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'Transition Service Ratings'!$A$6:$A$18</c:f>
              <c:strCache>
                <c:ptCount val="13"/>
                <c:pt idx="0">
                  <c:v>Career/Tech Ed</c:v>
                </c:pt>
                <c:pt idx="1">
                  <c:v>Work on Own</c:v>
                </c:pt>
                <c:pt idx="2">
                  <c:v>Dev. Disabilities Serv.</c:v>
                </c:pt>
                <c:pt idx="3">
                  <c:v>In-School Job</c:v>
                </c:pt>
                <c:pt idx="4">
                  <c:v>Voc. Rehab Serv.</c:v>
                </c:pt>
                <c:pt idx="5">
                  <c:v>College Visits</c:v>
                </c:pt>
                <c:pt idx="6">
                  <c:v>Job Shadowing</c:v>
                </c:pt>
                <c:pt idx="7">
                  <c:v>Supervised Work</c:v>
                </c:pt>
                <c:pt idx="8">
                  <c:v>IEP Meetings</c:v>
                </c:pt>
                <c:pt idx="9">
                  <c:v>Extracurriculars</c:v>
                </c:pt>
                <c:pt idx="10">
                  <c:v>Help Applying for College</c:v>
                </c:pt>
                <c:pt idx="11">
                  <c:v>ACT/SAT Prep</c:v>
                </c:pt>
                <c:pt idx="12">
                  <c:v>Career Assessment</c:v>
                </c:pt>
              </c:strCache>
            </c:strRef>
          </c:cat>
          <c:val>
            <c:numRef>
              <c:f>'Transition Service Ratings'!$B$6:$B$18</c:f>
              <c:numCache>
                <c:formatCode>General</c:formatCode>
                <c:ptCount val="13"/>
                <c:pt idx="0">
                  <c:v>3.34</c:v>
                </c:pt>
                <c:pt idx="1">
                  <c:v>3.23</c:v>
                </c:pt>
                <c:pt idx="2">
                  <c:v>3.19</c:v>
                </c:pt>
                <c:pt idx="3">
                  <c:v>3.14</c:v>
                </c:pt>
                <c:pt idx="4">
                  <c:v>3.07</c:v>
                </c:pt>
                <c:pt idx="5">
                  <c:v>3.05</c:v>
                </c:pt>
                <c:pt idx="6">
                  <c:v>3.07</c:v>
                </c:pt>
                <c:pt idx="7">
                  <c:v>3</c:v>
                </c:pt>
                <c:pt idx="8">
                  <c:v>3.17</c:v>
                </c:pt>
                <c:pt idx="9">
                  <c:v>2.97</c:v>
                </c:pt>
                <c:pt idx="10">
                  <c:v>2.93</c:v>
                </c:pt>
                <c:pt idx="11">
                  <c:v>2.7</c:v>
                </c:pt>
                <c:pt idx="12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9-4992-9FE1-0596B212174A}"/>
            </c:ext>
          </c:extLst>
        </c:ser>
        <c:ser>
          <c:idx val="1"/>
          <c:order val="1"/>
          <c:tx>
            <c:strRef>
              <c:f>'Transition Service Ratings'!$C$5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'Transition Service Ratings'!$A$6:$A$18</c:f>
              <c:strCache>
                <c:ptCount val="13"/>
                <c:pt idx="0">
                  <c:v>Career/Tech Ed</c:v>
                </c:pt>
                <c:pt idx="1">
                  <c:v>Work on Own</c:v>
                </c:pt>
                <c:pt idx="2">
                  <c:v>Dev. Disabilities Serv.</c:v>
                </c:pt>
                <c:pt idx="3">
                  <c:v>In-School Job</c:v>
                </c:pt>
                <c:pt idx="4">
                  <c:v>Voc. Rehab Serv.</c:v>
                </c:pt>
                <c:pt idx="5">
                  <c:v>College Visits</c:v>
                </c:pt>
                <c:pt idx="6">
                  <c:v>Job Shadowing</c:v>
                </c:pt>
                <c:pt idx="7">
                  <c:v>Supervised Work</c:v>
                </c:pt>
                <c:pt idx="8">
                  <c:v>IEP Meetings</c:v>
                </c:pt>
                <c:pt idx="9">
                  <c:v>Extracurriculars</c:v>
                </c:pt>
                <c:pt idx="10">
                  <c:v>Help Applying for College</c:v>
                </c:pt>
                <c:pt idx="11">
                  <c:v>ACT/SAT Prep</c:v>
                </c:pt>
                <c:pt idx="12">
                  <c:v>Career Assessment</c:v>
                </c:pt>
              </c:strCache>
            </c:strRef>
          </c:cat>
          <c:val>
            <c:numRef>
              <c:f>'Transition Service Ratings'!$C$6:$C$18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9439-4992-9FE1-0596B212174A}"/>
            </c:ext>
          </c:extLst>
        </c:ser>
        <c:ser>
          <c:idx val="2"/>
          <c:order val="2"/>
          <c:tx>
            <c:strRef>
              <c:f>'Transition Service Ratings'!$D$5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'Transition Service Ratings'!$A$6:$A$18</c:f>
              <c:strCache>
                <c:ptCount val="13"/>
                <c:pt idx="0">
                  <c:v>Career/Tech Ed</c:v>
                </c:pt>
                <c:pt idx="1">
                  <c:v>Work on Own</c:v>
                </c:pt>
                <c:pt idx="2">
                  <c:v>Dev. Disabilities Serv.</c:v>
                </c:pt>
                <c:pt idx="3">
                  <c:v>In-School Job</c:v>
                </c:pt>
                <c:pt idx="4">
                  <c:v>Voc. Rehab Serv.</c:v>
                </c:pt>
                <c:pt idx="5">
                  <c:v>College Visits</c:v>
                </c:pt>
                <c:pt idx="6">
                  <c:v>Job Shadowing</c:v>
                </c:pt>
                <c:pt idx="7">
                  <c:v>Supervised Work</c:v>
                </c:pt>
                <c:pt idx="8">
                  <c:v>IEP Meetings</c:v>
                </c:pt>
                <c:pt idx="9">
                  <c:v>Extracurriculars</c:v>
                </c:pt>
                <c:pt idx="10">
                  <c:v>Help Applying for College</c:v>
                </c:pt>
                <c:pt idx="11">
                  <c:v>ACT/SAT Prep</c:v>
                </c:pt>
                <c:pt idx="12">
                  <c:v>Career Assessment</c:v>
                </c:pt>
              </c:strCache>
            </c:strRef>
          </c:cat>
          <c:val>
            <c:numRef>
              <c:f>'Transition Service Ratings'!$D$6:$D$18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9439-4992-9FE1-0596B21217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3392768"/>
        <c:axId val="143394688"/>
      </c:barChart>
      <c:catAx>
        <c:axId val="143392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Transition Activities &amp; Services</a:t>
                </a:r>
              </a:p>
            </c:rich>
          </c:tx>
          <c:layout>
            <c:manualLayout>
              <c:xMode val="edge"/>
              <c:yMode val="edge"/>
              <c:x val="0.31718635170603676"/>
              <c:y val="0.91166593759113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94688"/>
        <c:crosses val="autoZero"/>
        <c:auto val="1"/>
        <c:lblAlgn val="ctr"/>
        <c:lblOffset val="100"/>
        <c:noMultiLvlLbl val="0"/>
      </c:catAx>
      <c:valAx>
        <c:axId val="14339468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 Rating Scale 1- 4</a:t>
                </a:r>
              </a:p>
            </c:rich>
          </c:tx>
          <c:layout>
            <c:manualLayout>
              <c:xMode val="edge"/>
              <c:yMode val="edge"/>
              <c:x val="3.0555577759561896E-2"/>
              <c:y val="0.15661180186300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9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rgbClr val="99CC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7772862463933"/>
          <c:y val="3.560531294960867E-2"/>
          <c:w val="0.82860148731408578"/>
          <c:h val="0.65188721201516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'Employment Outcomes'!$B$1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'Employment Outcomes'!$A$2:$A$5</c:f>
              <c:strCache>
                <c:ptCount val="4"/>
                <c:pt idx="0">
                  <c:v>Full-time</c:v>
                </c:pt>
                <c:pt idx="1">
                  <c:v>Part-time</c:v>
                </c:pt>
                <c:pt idx="2">
                  <c:v>Less than 20</c:v>
                </c:pt>
                <c:pt idx="3">
                  <c:v>Sheltered/     Sub-minimum</c:v>
                </c:pt>
              </c:strCache>
            </c:strRef>
          </c:cat>
          <c:val>
            <c:numRef>
              <c:f>'Employment Outcomes'!$B$2:$B$5</c:f>
              <c:numCache>
                <c:formatCode>General</c:formatCode>
                <c:ptCount val="4"/>
                <c:pt idx="0">
                  <c:v>39.5</c:v>
                </c:pt>
                <c:pt idx="1">
                  <c:v>38.6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9-4D6A-82A0-16BA7419D3E1}"/>
            </c:ext>
          </c:extLst>
        </c:ser>
        <c:ser>
          <c:idx val="1"/>
          <c:order val="1"/>
          <c:tx>
            <c:strRef>
              <c:f>'Employment Outcomes'!$C$1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'Employment Outcomes'!$A$2:$A$5</c:f>
              <c:strCache>
                <c:ptCount val="4"/>
                <c:pt idx="0">
                  <c:v>Full-time</c:v>
                </c:pt>
                <c:pt idx="1">
                  <c:v>Part-time</c:v>
                </c:pt>
                <c:pt idx="2">
                  <c:v>Less than 20</c:v>
                </c:pt>
                <c:pt idx="3">
                  <c:v>Sheltered/     Sub-minimum</c:v>
                </c:pt>
              </c:strCache>
            </c:strRef>
          </c:cat>
          <c:val>
            <c:numRef>
              <c:f>'Employment Outcomes'!$C$2:$C$5</c:f>
              <c:numCache>
                <c:formatCode>General</c:formatCode>
                <c:ptCount val="4"/>
                <c:pt idx="0">
                  <c:v>29.7</c:v>
                </c:pt>
                <c:pt idx="1">
                  <c:v>20.6</c:v>
                </c:pt>
                <c:pt idx="2">
                  <c:v>6.8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9-4D6A-82A0-16BA7419D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439360"/>
        <c:axId val="143440896"/>
      </c:barChart>
      <c:catAx>
        <c:axId val="1434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40896"/>
        <c:crosses val="autoZero"/>
        <c:auto val="1"/>
        <c:lblAlgn val="ctr"/>
        <c:lblOffset val="100"/>
        <c:noMultiLvlLbl val="0"/>
      </c:catAx>
      <c:valAx>
        <c:axId val="1434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+mj-lt"/>
                  </a:rPr>
                  <a:t>% of Sample</a:t>
                </a:r>
              </a:p>
            </c:rich>
          </c:tx>
          <c:layout>
            <c:manualLayout>
              <c:xMode val="edge"/>
              <c:yMode val="edge"/>
              <c:x val="2.2294902316302115E-2"/>
              <c:y val="0.24042396909017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47008894606988"/>
          <c:y val="0.9269229107626672"/>
          <c:w val="0.29197383693572165"/>
          <c:h val="7.2759575964988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5D2E-A008-4F77-8DF9-C55B0938D7EF}" type="doc">
      <dgm:prSet loTypeId="urn:microsoft.com/office/officeart/2011/layout/CircleProcess" loCatId="officeonlin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144F24-179D-41E4-9928-E7CF89263725}" type="pres">
      <dgm:prSet presAssocID="{51B95D2E-A008-4F77-8DF9-C55B0938D7E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0CAA31E1-E9ED-4E42-B70C-6DD9DAACC90B}" type="presOf" srcId="{51B95D2E-A008-4F77-8DF9-C55B0938D7EF}" destId="{2A144F24-179D-41E4-9928-E7CF89263725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739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B937ECD-9D58-4BF5-A926-0970482298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477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57A2959-DC20-4B32-932B-F9BBF1B9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shortcut on your desktop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Post-School Outcomes</a:t>
            </a:r>
            <a:r>
              <a:rPr lang="en-US" b="1" baseline="0" dirty="0"/>
              <a:t> </a:t>
            </a:r>
            <a:r>
              <a:rPr lang="en-US" b="1" dirty="0"/>
              <a:t>~Indicator 14~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Postsecondary education and/or training</a:t>
            </a:r>
          </a:p>
          <a:p>
            <a:endParaRPr lang="en-US" dirty="0"/>
          </a:p>
          <a:p>
            <a:r>
              <a:rPr lang="en-US" b="1" dirty="0"/>
              <a:t>Graduation</a:t>
            </a:r>
            <a:r>
              <a:rPr lang="en-US" b="1" baseline="0" dirty="0"/>
              <a:t> </a:t>
            </a:r>
            <a:r>
              <a:rPr lang="en-US" b="1" dirty="0"/>
              <a:t>~Indicator 1~</a:t>
            </a:r>
          </a:p>
          <a:p>
            <a:r>
              <a:rPr lang="en-US" dirty="0"/>
              <a:t>Expectations and standards?</a:t>
            </a:r>
          </a:p>
          <a:p>
            <a:r>
              <a:rPr lang="en-US" dirty="0"/>
              <a:t>Various pathways available?</a:t>
            </a:r>
          </a:p>
          <a:p>
            <a:r>
              <a:rPr lang="en-US" dirty="0"/>
              <a:t>Linkage to post-school environments?</a:t>
            </a:r>
          </a:p>
          <a:p>
            <a:endParaRPr lang="en-US" dirty="0"/>
          </a:p>
          <a:p>
            <a:r>
              <a:rPr lang="en-US" b="1" dirty="0"/>
              <a:t>Dropping Out</a:t>
            </a:r>
            <a:r>
              <a:rPr lang="en-US" b="1" baseline="0" dirty="0"/>
              <a:t> </a:t>
            </a:r>
            <a:r>
              <a:rPr lang="en-US" b="1" dirty="0"/>
              <a:t>~Indicator 2~</a:t>
            </a:r>
          </a:p>
          <a:p>
            <a:r>
              <a:rPr lang="en-US" dirty="0"/>
              <a:t>Why? </a:t>
            </a:r>
          </a:p>
          <a:p>
            <a:r>
              <a:rPr lang="en-US" dirty="0"/>
              <a:t>Appropriate programs?</a:t>
            </a:r>
          </a:p>
          <a:p>
            <a:r>
              <a:rPr lang="en-US" dirty="0"/>
              <a:t>Address student and family needs?</a:t>
            </a:r>
          </a:p>
          <a:p>
            <a:endParaRPr lang="en-US" dirty="0"/>
          </a:p>
          <a:p>
            <a:r>
              <a:rPr lang="en-US" b="1" dirty="0"/>
              <a:t>What’s the Quality of Our IEPs?</a:t>
            </a:r>
            <a:r>
              <a:rPr lang="en-US" b="1" baseline="0" dirty="0"/>
              <a:t> </a:t>
            </a:r>
            <a:r>
              <a:rPr lang="en-US" b="1" dirty="0"/>
              <a:t>~Indicator 13~</a:t>
            </a:r>
          </a:p>
          <a:p>
            <a:r>
              <a:rPr lang="en-US" dirty="0"/>
              <a:t>Measurable post-school and annual goals</a:t>
            </a:r>
          </a:p>
          <a:p>
            <a:r>
              <a:rPr lang="en-US" dirty="0"/>
              <a:t>Transition-related assessments</a:t>
            </a:r>
          </a:p>
          <a:p>
            <a:r>
              <a:rPr lang="en-US" dirty="0"/>
              <a:t>Course of study, services, and activities</a:t>
            </a:r>
          </a:p>
          <a:p>
            <a:r>
              <a:rPr lang="en-US" dirty="0"/>
              <a:t>Coordination of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27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Actual Data:</a:t>
            </a:r>
          </a:p>
          <a:p>
            <a:r>
              <a:rPr lang="en-US" sz="1400" dirty="0"/>
              <a:t>2 year college/Tech school – 18%</a:t>
            </a:r>
          </a:p>
          <a:p>
            <a:r>
              <a:rPr lang="en-US" sz="1400" dirty="0"/>
              <a:t>4 year college – 13%</a:t>
            </a:r>
          </a:p>
          <a:p>
            <a:r>
              <a:rPr lang="en-US" sz="1400" dirty="0"/>
              <a:t>Other Training – 3%</a:t>
            </a:r>
          </a:p>
          <a:p>
            <a:endParaRPr lang="en-US" dirty="0"/>
          </a:p>
          <a:p>
            <a:r>
              <a:rPr lang="en-US" sz="1400" dirty="0"/>
              <a:t>Difference in Planned vs. Actual:</a:t>
            </a:r>
          </a:p>
          <a:p>
            <a:r>
              <a:rPr lang="en-US" sz="1400" dirty="0"/>
              <a:t>2 year college/Tech school – 16%</a:t>
            </a:r>
          </a:p>
          <a:p>
            <a:r>
              <a:rPr lang="en-US" sz="1400" dirty="0"/>
              <a:t>4 year college – 15%</a:t>
            </a:r>
          </a:p>
          <a:p>
            <a:r>
              <a:rPr lang="en-US" sz="1400" dirty="0"/>
              <a:t>Other Training – 12%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69.7% SWD graduate</a:t>
            </a:r>
          </a:p>
          <a:p>
            <a:r>
              <a:rPr lang="en-US" sz="1400" dirty="0"/>
              <a:t>85.7% all graduate</a:t>
            </a:r>
          </a:p>
          <a:p>
            <a:endParaRPr lang="en-US" dirty="0"/>
          </a:p>
          <a:p>
            <a:pPr marL="0" marR="0" lvl="0" indent="0" algn="l" defTabSz="1097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20.3% Dropout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1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9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07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4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3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67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Special Education Leadership Summit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Preparing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04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34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B2C2-78A8-4378-9FD4-A10C03E2E458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2017 Special Education Leadership Summit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Preparing for Success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9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880" indent="-291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969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358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745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133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1521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909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4297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71FA8D-EECC-4B64-BB0C-872B1456F92A}" type="slidenum">
              <a:rPr lang="en-US" altLang="en-US" smtClean="0">
                <a:latin typeface="Georgia" panose="02040502050405020303" pitchFamily="18" charset="0"/>
              </a:rPr>
              <a:pPr/>
              <a:t>47</a:t>
            </a:fld>
            <a:endParaRPr lang="en-US" alt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26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880" indent="-291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969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358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745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133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1521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909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4297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44B13F-489A-4E45-B005-4501A27B67CE}" type="slidenum">
              <a:rPr lang="en-US" altLang="en-US" smtClean="0">
                <a:latin typeface="Georgia" panose="02040502050405020303" pitchFamily="18" charset="0"/>
              </a:rPr>
              <a:pPr/>
              <a:t>49</a:t>
            </a:fld>
            <a:endParaRPr lang="en-US" alt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3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1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3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880" indent="-291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969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358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745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133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1521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909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4297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1C948D-DF2C-442D-B2EB-B08EBE2FD4B8}" type="slidenum">
              <a:rPr lang="en-US" altLang="en-US" smtClean="0">
                <a:latin typeface="Georgia" panose="02040502050405020303" pitchFamily="18" charset="0"/>
              </a:rPr>
              <a:pPr/>
              <a:t>52</a:t>
            </a:fld>
            <a:endParaRPr lang="en-US" alt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42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OEC divided Ohio’s school districts into 5 cohorts to conduct exits and follow-ups on their graduates with IEPs during years from 2006-2014. </a:t>
            </a:r>
          </a:p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The regional State Support Teams provide technical assistance and training for the implementation of the Ohio Longitudinal Transition Study (OLTS).</a:t>
            </a:r>
          </a:p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Kent State University provides the survey training; statistical analysis and management of the data; and state, regional and local reporting.</a:t>
            </a:r>
          </a:p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Ohio Longitudinal Transition Study website: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2456" indent="-2963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641" indent="-2364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746" indent="-2364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0850" indent="-2364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7237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626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0013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401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5DE29D-8305-4EF1-BE79-122F39D8B5CB}" type="slidenum">
              <a:rPr lang="en-US" altLang="en-US" smtClean="0">
                <a:latin typeface="Georgia" panose="02040502050405020303" pitchFamily="18" charset="0"/>
              </a:rPr>
              <a:pPr/>
              <a:t>9</a:t>
            </a:fld>
            <a:endParaRPr lang="en-US" alt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9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Post-School Outcomes</a:t>
            </a:r>
            <a:r>
              <a:rPr lang="en-US" b="1" baseline="0" dirty="0"/>
              <a:t> </a:t>
            </a:r>
            <a:r>
              <a:rPr lang="en-US" b="1" dirty="0"/>
              <a:t>~Indicator 14~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Postsecondary education and/or training</a:t>
            </a:r>
          </a:p>
          <a:p>
            <a:endParaRPr lang="en-US" dirty="0"/>
          </a:p>
          <a:p>
            <a:r>
              <a:rPr lang="en-US" b="1" dirty="0"/>
              <a:t>Graduation</a:t>
            </a:r>
            <a:r>
              <a:rPr lang="en-US" b="1" baseline="0" dirty="0"/>
              <a:t> </a:t>
            </a:r>
            <a:r>
              <a:rPr lang="en-US" b="1" dirty="0"/>
              <a:t>~Indicator 1~</a:t>
            </a:r>
          </a:p>
          <a:p>
            <a:r>
              <a:rPr lang="en-US" dirty="0"/>
              <a:t>Expectations and standards?</a:t>
            </a:r>
          </a:p>
          <a:p>
            <a:r>
              <a:rPr lang="en-US" dirty="0"/>
              <a:t>Various pathways available?</a:t>
            </a:r>
          </a:p>
          <a:p>
            <a:r>
              <a:rPr lang="en-US" dirty="0"/>
              <a:t>Linkage to post-school environments?</a:t>
            </a:r>
          </a:p>
          <a:p>
            <a:endParaRPr lang="en-US" dirty="0"/>
          </a:p>
          <a:p>
            <a:r>
              <a:rPr lang="en-US" b="1" dirty="0"/>
              <a:t>Dropping Out</a:t>
            </a:r>
            <a:r>
              <a:rPr lang="en-US" b="1" baseline="0" dirty="0"/>
              <a:t> </a:t>
            </a:r>
            <a:r>
              <a:rPr lang="en-US" b="1" dirty="0"/>
              <a:t>~Indicator 2~</a:t>
            </a:r>
          </a:p>
          <a:p>
            <a:r>
              <a:rPr lang="en-US" dirty="0"/>
              <a:t>Why? </a:t>
            </a:r>
          </a:p>
          <a:p>
            <a:r>
              <a:rPr lang="en-US" dirty="0"/>
              <a:t>Appropriate programs?</a:t>
            </a:r>
          </a:p>
          <a:p>
            <a:r>
              <a:rPr lang="en-US" dirty="0"/>
              <a:t>Address student and family needs?</a:t>
            </a:r>
          </a:p>
          <a:p>
            <a:endParaRPr lang="en-US" dirty="0"/>
          </a:p>
          <a:p>
            <a:r>
              <a:rPr lang="en-US" b="1" dirty="0"/>
              <a:t>What’s the Quality of Our IEPs?</a:t>
            </a:r>
            <a:r>
              <a:rPr lang="en-US" b="1" baseline="0" dirty="0"/>
              <a:t> </a:t>
            </a:r>
            <a:r>
              <a:rPr lang="en-US" b="1" dirty="0"/>
              <a:t>~Indicator 13~</a:t>
            </a:r>
          </a:p>
          <a:p>
            <a:r>
              <a:rPr lang="en-US" dirty="0"/>
              <a:t>Measurable post-school and annual goals</a:t>
            </a:r>
          </a:p>
          <a:p>
            <a:r>
              <a:rPr lang="en-US" dirty="0"/>
              <a:t>Transition-related assessments</a:t>
            </a:r>
          </a:p>
          <a:p>
            <a:r>
              <a:rPr lang="en-US" dirty="0"/>
              <a:t>Course of study, services, and activities</a:t>
            </a:r>
          </a:p>
          <a:p>
            <a:r>
              <a:rPr lang="en-US" dirty="0"/>
              <a:t>Coordination of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9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6438231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75" y="7350525"/>
            <a:ext cx="10241280" cy="523220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ODE Alt_3c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80"/>
          <a:stretch/>
        </p:blipFill>
        <p:spPr>
          <a:xfrm>
            <a:off x="11026381" y="7350525"/>
            <a:ext cx="3314267" cy="523220"/>
          </a:xfrm>
          <a:prstGeom prst="rect">
            <a:avLst/>
          </a:prstGeom>
        </p:spPr>
      </p:pic>
      <p:pic>
        <p:nvPicPr>
          <p:cNvPr id="5" name="Picture 4" descr="ODE_PPT_TitleSlide_v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69174"/>
            <a:ext cx="13167360" cy="5431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ODE_PPT_FooterGraphic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3792"/>
            <a:ext cx="14630400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DE_PPT_FooterGraphic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3792"/>
            <a:ext cx="1463040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668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t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olts.org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transitionta.org/effectivepractices" TargetMode="External"/><Relationship Id="rId4" Type="http://schemas.openxmlformats.org/officeDocument/2006/relationships/hyperlink" Target="http://www.ohioemploymentfirst.org/" TargetMode="External"/><Relationship Id="rId9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ts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ohioemploymentfirst.org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www.transitionta.org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itionta.org/effectivepractic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rbaer@kent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mather@kent.edu" TargetMode="External"/><Relationship Id="rId4" Type="http://schemas.openxmlformats.org/officeDocument/2006/relationships/hyperlink" Target="mailto:rmcmahan@kent.edu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896947"/>
            <a:ext cx="12435840" cy="13107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Ohio Longitudinal Transition Study (OLTS) 2016-2017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4800" dirty="0"/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7496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37474"/>
            <a:ext cx="13167360" cy="5431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Exit Survey</a:t>
            </a:r>
          </a:p>
          <a:p>
            <a:r>
              <a:rPr lang="en-US" sz="2800" dirty="0" smtClean="0"/>
              <a:t>Fill out OLTS self-review form (for </a:t>
            </a:r>
            <a:r>
              <a:rPr lang="en-US" sz="2800" smtClean="0"/>
              <a:t>your organizational purposes </a:t>
            </a:r>
            <a:r>
              <a:rPr lang="en-US" sz="2800" dirty="0" smtClean="0"/>
              <a:t>only)</a:t>
            </a:r>
          </a:p>
          <a:p>
            <a:r>
              <a:rPr lang="en-US" sz="2800" dirty="0" smtClean="0"/>
              <a:t>Survey all graduates and students aging out</a:t>
            </a:r>
          </a:p>
          <a:p>
            <a:r>
              <a:rPr lang="en-US" sz="2800" dirty="0" smtClean="0"/>
              <a:t>Read questions out loud and paraphrase as necessary</a:t>
            </a:r>
          </a:p>
          <a:p>
            <a:r>
              <a:rPr lang="en-US" sz="2800" dirty="0" smtClean="0"/>
              <a:t>Enter data at </a:t>
            </a:r>
            <a:r>
              <a:rPr lang="en-US" sz="2800" dirty="0" smtClean="0">
                <a:hlinkClick r:id="rId3"/>
              </a:rPr>
              <a:t>www.olts.org</a:t>
            </a:r>
            <a:r>
              <a:rPr lang="en-US" sz="2800" dirty="0" smtClean="0"/>
              <a:t> by June 30, 2018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Follow-Up Survey</a:t>
            </a:r>
          </a:p>
          <a:p>
            <a:r>
              <a:rPr lang="en-US" sz="2800" dirty="0" smtClean="0"/>
              <a:t>Call students to collect follow-up information – try to contact at least 4 times</a:t>
            </a:r>
          </a:p>
          <a:p>
            <a:r>
              <a:rPr lang="en-US" sz="2800" dirty="0" smtClean="0"/>
              <a:t>Enter data at </a:t>
            </a:r>
            <a:r>
              <a:rPr lang="en-US" sz="2800" dirty="0" smtClean="0">
                <a:hlinkClick r:id="rId3"/>
              </a:rPr>
              <a:t>www.olts.org</a:t>
            </a:r>
            <a:r>
              <a:rPr lang="en-US" sz="2800" dirty="0" smtClean="0"/>
              <a:t> by August 30,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90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948"/>
            <a:ext cx="14630400" cy="8346048"/>
          </a:xfrm>
        </p:spPr>
      </p:pic>
      <p:sp>
        <p:nvSpPr>
          <p:cNvPr id="7" name="Rectangle 6"/>
          <p:cNvSpPr/>
          <p:nvPr/>
        </p:nvSpPr>
        <p:spPr>
          <a:xfrm>
            <a:off x="2377439" y="2677549"/>
            <a:ext cx="10162903" cy="4345043"/>
          </a:xfrm>
          <a:prstGeom prst="rect">
            <a:avLst/>
          </a:prstGeom>
          <a:solidFill>
            <a:srgbClr val="FEBF17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Longitudinal Transition Study (OLTS) Data</a:t>
            </a:r>
          </a:p>
        </p:txBody>
      </p:sp>
    </p:spTree>
    <p:extLst>
      <p:ext uri="{BB962C8B-B14F-4D97-AF65-F5344CB8AC3E}">
        <p14:creationId xmlns:p14="http://schemas.microsoft.com/office/powerpoint/2010/main" val="2510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9" y="548643"/>
            <a:ext cx="13167360" cy="769441"/>
          </a:xfrm>
          <a:noFill/>
        </p:spPr>
        <p:txBody>
          <a:bodyPr>
            <a:normAutofit fontScale="90000"/>
          </a:bodyPr>
          <a:lstStyle/>
          <a:p>
            <a:r>
              <a:rPr lang="en-US" sz="5600" dirty="0"/>
              <a:t>OLTS Data</a:t>
            </a:r>
            <a:br>
              <a:rPr lang="en-US" sz="5600" dirty="0"/>
            </a:b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SPP/APR Data – Engagement Rates (2016 Graduates)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6959"/>
              </p:ext>
            </p:extLst>
          </p:nvPr>
        </p:nvGraphicFramePr>
        <p:xfrm>
          <a:off x="339636" y="1903961"/>
          <a:ext cx="13846627" cy="5624384"/>
        </p:xfrm>
        <a:graphic>
          <a:graphicData uri="http://schemas.openxmlformats.org/drawingml/2006/table">
            <a:tbl>
              <a:tblPr/>
              <a:tblGrid>
                <a:gridCol w="939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6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 of youth who are no longer in secondary school, had IEPs in effect at the time they left school, and were: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35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</a:t>
                      </a:r>
                      <a:endParaRPr lang="en-US" sz="2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35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64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A.  Enrolled in higher education within one year of leaving high school.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280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28.8%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299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B.  Enrolled in higher education or competitively employed within one year of leaving high school.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656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67.5%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906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C.  Enrolled in higher education or in some other postsecondary education or training program; or competitively employed or in some other employment within one year of leaving high school.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811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83.4%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639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  <a:endParaRPr lang="en-US" sz="2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972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-4453307" y="2581876"/>
            <a:ext cx="7919086" cy="52829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5600" dirty="0"/>
              <a:t>OLTS Data </a:t>
            </a:r>
            <a:br>
              <a:rPr lang="en-US" sz="5600" dirty="0"/>
            </a:br>
            <a:r>
              <a:rPr lang="en-US" sz="4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Post-school Outcome Trends by Year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636315"/>
              </p:ext>
            </p:extLst>
          </p:nvPr>
        </p:nvGraphicFramePr>
        <p:xfrm>
          <a:off x="3340100" y="2133600"/>
          <a:ext cx="8280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6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948"/>
            <a:ext cx="14630400" cy="8346048"/>
          </a:xfrm>
        </p:spPr>
      </p:pic>
      <p:sp>
        <p:nvSpPr>
          <p:cNvPr id="7" name="Rectangle 6"/>
          <p:cNvSpPr/>
          <p:nvPr/>
        </p:nvSpPr>
        <p:spPr>
          <a:xfrm>
            <a:off x="2377439" y="2677549"/>
            <a:ext cx="10162903" cy="4345043"/>
          </a:xfrm>
          <a:prstGeom prst="rect">
            <a:avLst/>
          </a:prstGeom>
          <a:solidFill>
            <a:srgbClr val="FEBF17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Ohio Longitudinal Transition Study (OLTS) Data for Continued Improvement</a:t>
            </a:r>
          </a:p>
        </p:txBody>
      </p:sp>
    </p:spTree>
    <p:extLst>
      <p:ext uri="{BB962C8B-B14F-4D97-AF65-F5344CB8AC3E}">
        <p14:creationId xmlns:p14="http://schemas.microsoft.com/office/powerpoint/2010/main" val="4645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Continuous Improvement </a:t>
            </a:r>
            <a:br>
              <a:rPr lang="en-US" dirty="0"/>
            </a:br>
            <a:r>
              <a:rPr lang="en-US" dirty="0"/>
              <a:t>Using Indicator Data and OLTS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658" y="2113213"/>
            <a:ext cx="6829425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083" y="2715633"/>
            <a:ext cx="3460176" cy="43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457202"/>
            <a:ext cx="12108180" cy="9791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600" dirty="0"/>
              <a:t>A “Tool” to Facilitate </a:t>
            </a:r>
            <a:br>
              <a:rPr lang="en-US" sz="5600" dirty="0"/>
            </a:br>
            <a:r>
              <a:rPr lang="en-US" sz="5600" dirty="0"/>
              <a:t>Continuous Improvement</a:t>
            </a:r>
            <a:r>
              <a:rPr lang="en-US" b="1" dirty="0">
                <a:latin typeface="Futura Std Book" pitchFamily="34" charset="0"/>
              </a:rPr>
              <a:t/>
            </a:r>
            <a:br>
              <a:rPr lang="en-US" b="1" dirty="0">
                <a:latin typeface="Futura Std Book" pitchFamily="34" charset="0"/>
              </a:rPr>
            </a:br>
            <a:endParaRPr lang="en-US" b="1" dirty="0">
              <a:latin typeface="Futura Std Book" pitchFamily="34" charset="0"/>
            </a:endParaRPr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2754631" y="2715728"/>
            <a:ext cx="9654541" cy="38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/>
          <a:p>
            <a:pPr marL="411480" indent="-411480">
              <a:spcBef>
                <a:spcPct val="70000"/>
              </a:spcBef>
              <a:buSzPct val="100000"/>
              <a:buFont typeface="Arial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What are we doing now?</a:t>
            </a:r>
          </a:p>
          <a:p>
            <a:pPr marL="411480" indent="-411480">
              <a:spcBef>
                <a:spcPct val="70000"/>
              </a:spcBef>
              <a:buSzPct val="100000"/>
              <a:buFont typeface="Arial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What do we need to do?</a:t>
            </a:r>
          </a:p>
          <a:p>
            <a:pPr marL="411480" indent="-411480">
              <a:spcBef>
                <a:spcPct val="70000"/>
              </a:spcBef>
              <a:buSzPct val="100000"/>
              <a:buFont typeface="Arial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What will we do?</a:t>
            </a:r>
          </a:p>
          <a:p>
            <a:pPr marL="411480" indent="-411480">
              <a:spcBef>
                <a:spcPct val="70000"/>
              </a:spcBef>
              <a:buSzPct val="100000"/>
              <a:buFont typeface="Arial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How will we measure our progress?</a:t>
            </a:r>
          </a:p>
        </p:txBody>
      </p:sp>
    </p:spTree>
    <p:extLst>
      <p:ext uri="{BB962C8B-B14F-4D97-AF65-F5344CB8AC3E}">
        <p14:creationId xmlns:p14="http://schemas.microsoft.com/office/powerpoint/2010/main" val="34923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228176" y="3817771"/>
            <a:ext cx="3566160" cy="347472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(Indicator 1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Expectations and  standards</a:t>
            </a:r>
            <a:r>
              <a:rPr lang="en-US" sz="1800" b="1" dirty="0"/>
              <a:t>?</a:t>
            </a:r>
          </a:p>
          <a:p>
            <a:r>
              <a:rPr lang="en-US" sz="1800" b="1" dirty="0"/>
              <a:t>Various </a:t>
            </a:r>
            <a:r>
              <a:rPr lang="en-US" sz="1800" b="1" dirty="0" smtClean="0"/>
              <a:t>pathways available</a:t>
            </a:r>
            <a:r>
              <a:rPr lang="en-US" sz="1800" b="1" dirty="0"/>
              <a:t>?</a:t>
            </a:r>
          </a:p>
          <a:p>
            <a:r>
              <a:rPr lang="en-US" sz="1800" b="1" dirty="0"/>
              <a:t>Linkage to post-school environments?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3929279"/>
            <a:ext cx="3566160" cy="347472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Dropping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(Indicator 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Why</a:t>
            </a:r>
            <a:r>
              <a:rPr lang="en-US" sz="1800" b="1" dirty="0"/>
              <a:t>? </a:t>
            </a:r>
          </a:p>
          <a:p>
            <a:r>
              <a:rPr lang="en-US" sz="1800" b="1" dirty="0"/>
              <a:t>Appropriate programs?</a:t>
            </a:r>
          </a:p>
          <a:p>
            <a:r>
              <a:rPr lang="en-US" sz="1800" b="1" dirty="0"/>
              <a:t>Address student and family needs?</a:t>
            </a:r>
          </a:p>
          <a:p>
            <a:endParaRPr lang="en-US" sz="2400" dirty="0"/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/>
          <p:cNvSpPr/>
          <p:nvPr/>
        </p:nvSpPr>
        <p:spPr>
          <a:xfrm rot="10800000">
            <a:off x="4063999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0892844" y="6911653"/>
            <a:ext cx="503724" cy="788303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/>
          <p:cNvSpPr/>
          <p:nvPr/>
        </p:nvSpPr>
        <p:spPr>
          <a:xfrm rot="5400000">
            <a:off x="3172427" y="6936411"/>
            <a:ext cx="504376" cy="73944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90500"/>
            <a:ext cx="12268200" cy="914400"/>
          </a:xfrm>
        </p:spPr>
        <p:txBody>
          <a:bodyPr>
            <a:normAutofit/>
          </a:bodyPr>
          <a:lstStyle/>
          <a:p>
            <a:r>
              <a:rPr lang="en-US" altLang="en-US" sz="2900" dirty="0" smtClean="0"/>
              <a:t>Improve </a:t>
            </a:r>
            <a:r>
              <a:rPr lang="en-US" altLang="en-US" sz="2900" dirty="0"/>
              <a:t>Region/District Level Services Using Transition Indicators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4560" y="914400"/>
            <a:ext cx="10248900" cy="7132320"/>
            <a:chOff x="192" y="480"/>
            <a:chExt cx="5380" cy="3744"/>
          </a:xfrm>
        </p:grpSpPr>
        <p:sp>
          <p:nvSpPr>
            <p:cNvPr id="22533" name="AutoShape 4"/>
            <p:cNvSpPr>
              <a:spLocks noChangeArrowheads="1"/>
            </p:cNvSpPr>
            <p:nvPr/>
          </p:nvSpPr>
          <p:spPr bwMode="auto">
            <a:xfrm>
              <a:off x="1824" y="480"/>
              <a:ext cx="2088" cy="768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>
              <a:lvl1pPr marL="117475" indent="-117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Post-School Outcomes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14~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Postsecondary education and/or training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Employment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Independent living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336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3700" y="2400"/>
              <a:ext cx="1872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Dropping Out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2~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Why? 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Appropriate programs?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Address student and family needs?</a:t>
              </a: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92" y="2400"/>
              <a:ext cx="1920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Graduation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Expectations and standards?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Various pathways available?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Linkage to post-school environments?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1200" y="3180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2304" cy="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What’s the Quality of Our IEPs?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13~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Measurable post-school and annual goals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Transition-related assessments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Course of study, services, and activities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Coordination of services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480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ootlight MT Light" panose="0204060206030A020304" pitchFamily="18" charset="0"/>
                </a:rPr>
                <a:t>Good?</a:t>
              </a:r>
              <a:endParaRPr lang="en-US" altLang="en-US" sz="1900" dirty="0">
                <a:latin typeface="Garamond" panose="02020404030301010803" pitchFamily="18" charset="0"/>
              </a:endParaRPr>
            </a:p>
            <a:p>
              <a:endParaRPr lang="en-US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4128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ootlight MT Light" panose="0204060206030A020304" pitchFamily="18" charset="0"/>
                </a:rPr>
                <a:t>Not so good?</a:t>
              </a:r>
            </a:p>
          </p:txBody>
        </p:sp>
        <p:grpSp>
          <p:nvGrpSpPr>
            <p:cNvPr id="22541" name="Group 12"/>
            <p:cNvGrpSpPr>
              <a:grpSpLocks/>
            </p:cNvGrpSpPr>
            <p:nvPr/>
          </p:nvGrpSpPr>
          <p:grpSpPr bwMode="auto">
            <a:xfrm>
              <a:off x="2112" y="2112"/>
              <a:ext cx="672" cy="720"/>
              <a:chOff x="1968" y="2016"/>
              <a:chExt cx="672" cy="720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 flipH="1">
              <a:off x="355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08" name="AutoShape 16"/>
            <p:cNvSpPr>
              <a:spLocks noChangeArrowheads="1"/>
            </p:cNvSpPr>
            <p:nvPr/>
          </p:nvSpPr>
          <p:spPr bwMode="auto">
            <a:xfrm>
              <a:off x="2304" y="1824"/>
              <a:ext cx="122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thinThick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" charset="0"/>
                </a:rPr>
                <a:t>Why?  Why Not?</a:t>
              </a:r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22544" name="Group 17"/>
            <p:cNvGrpSpPr>
              <a:grpSpLocks/>
            </p:cNvGrpSpPr>
            <p:nvPr/>
          </p:nvGrpSpPr>
          <p:grpSpPr bwMode="auto">
            <a:xfrm flipH="1">
              <a:off x="3024" y="2112"/>
              <a:ext cx="672" cy="720"/>
              <a:chOff x="1968" y="2016"/>
              <a:chExt cx="672" cy="720"/>
            </a:xfrm>
          </p:grpSpPr>
          <p:sp>
            <p:nvSpPr>
              <p:cNvPr id="22548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19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H="1">
              <a:off x="4104" y="3186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163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168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what are we doing now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14" y="1173658"/>
            <a:ext cx="5841085" cy="58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800" y="283281"/>
            <a:ext cx="7340600" cy="769441"/>
          </a:xfrm>
        </p:spPr>
        <p:txBody>
          <a:bodyPr/>
          <a:lstStyle/>
          <a:p>
            <a:r>
              <a:rPr lang="en-US" dirty="0"/>
              <a:t>Anticipated Outcomes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09927" cy="7712704"/>
          </a:xfrm>
        </p:spPr>
      </p:pic>
      <p:sp>
        <p:nvSpPr>
          <p:cNvPr id="6" name="Rectangle 5"/>
          <p:cNvSpPr/>
          <p:nvPr/>
        </p:nvSpPr>
        <p:spPr>
          <a:xfrm>
            <a:off x="7429884" y="1079077"/>
            <a:ext cx="72005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Identify the State Performance Plan Indicators related to secondary transition.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Understand the process for completing the OLTS survey forms.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OLTS data and evidence-based predictors to identify in-school factors to promote post-school success. </a:t>
            </a:r>
          </a:p>
        </p:txBody>
      </p:sp>
    </p:spTree>
    <p:extLst>
      <p:ext uri="{BB962C8B-B14F-4D97-AF65-F5344CB8AC3E}">
        <p14:creationId xmlns:p14="http://schemas.microsoft.com/office/powerpoint/2010/main" val="8438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3001" y="152400"/>
            <a:ext cx="12503466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900" dirty="0"/>
              <a:t>Using Transition Indicators to Improve Region/District Level Services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6934" y="914400"/>
            <a:ext cx="10332721" cy="7132320"/>
            <a:chOff x="168" y="480"/>
            <a:chExt cx="5424" cy="3744"/>
          </a:xfrm>
        </p:grpSpPr>
        <p:sp>
          <p:nvSpPr>
            <p:cNvPr id="22533" name="AutoShape 4"/>
            <p:cNvSpPr>
              <a:spLocks noChangeArrowheads="1"/>
            </p:cNvSpPr>
            <p:nvPr/>
          </p:nvSpPr>
          <p:spPr bwMode="auto">
            <a:xfrm>
              <a:off x="1824" y="480"/>
              <a:ext cx="2088" cy="768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>
              <a:lvl1pPr marL="117475" indent="-117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Post-School Outcomes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14~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Postsecondary education and/or training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336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3720" y="2400"/>
              <a:ext cx="1872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Dropping Out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2~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Why? 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Appropriate programs?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Address student and family needs?</a:t>
              </a: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68" y="2400"/>
              <a:ext cx="1920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Graduation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Expectations and standards?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Various pathways available?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Linkage to post-school environments?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1200" y="3180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2304" cy="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What’s the Quality of Our IEPs?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13~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Measurable post-school and annual goals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Transition-related assessments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Course of study, services, and activities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Coordination of services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480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elix Titling" panose="04060505060202020A04" pitchFamily="82" charset="0"/>
                </a:rPr>
                <a:t>G</a:t>
              </a:r>
              <a:r>
                <a:rPr lang="en-US" altLang="en-US" sz="1900" b="1" dirty="0">
                  <a:latin typeface="Footlight MT Light" panose="0204060206030A020304" pitchFamily="18" charset="0"/>
                </a:rPr>
                <a:t>ood?</a:t>
              </a:r>
            </a:p>
            <a:p>
              <a:endParaRPr lang="en-US" alt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22541" name="Group 12"/>
            <p:cNvGrpSpPr>
              <a:grpSpLocks/>
            </p:cNvGrpSpPr>
            <p:nvPr/>
          </p:nvGrpSpPr>
          <p:grpSpPr bwMode="auto">
            <a:xfrm>
              <a:off x="2112" y="2112"/>
              <a:ext cx="672" cy="720"/>
              <a:chOff x="1968" y="2016"/>
              <a:chExt cx="672" cy="720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 flipH="1">
              <a:off x="355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08" name="AutoShape 16"/>
            <p:cNvSpPr>
              <a:spLocks noChangeArrowheads="1"/>
            </p:cNvSpPr>
            <p:nvPr/>
          </p:nvSpPr>
          <p:spPr bwMode="auto">
            <a:xfrm>
              <a:off x="2304" y="1824"/>
              <a:ext cx="122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thinThick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" charset="0"/>
                </a:rPr>
                <a:t>Why?  Why Not?</a:t>
              </a:r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22544" name="Group 17"/>
            <p:cNvGrpSpPr>
              <a:grpSpLocks/>
            </p:cNvGrpSpPr>
            <p:nvPr/>
          </p:nvGrpSpPr>
          <p:grpSpPr bwMode="auto">
            <a:xfrm flipH="1">
              <a:off x="3024" y="2112"/>
              <a:ext cx="672" cy="720"/>
              <a:chOff x="1968" y="2016"/>
              <a:chExt cx="672" cy="720"/>
            </a:xfrm>
          </p:grpSpPr>
          <p:sp>
            <p:nvSpPr>
              <p:cNvPr id="22548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19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H="1">
              <a:off x="4104" y="3186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163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168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9784080" y="2560320"/>
            <a:ext cx="2331720" cy="68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3366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900" b="1" dirty="0">
                <a:latin typeface="Footlight MT Light" panose="0204060206030A020304" pitchFamily="18" charset="0"/>
              </a:rPr>
              <a:t>Not so good?</a:t>
            </a:r>
          </a:p>
        </p:txBody>
      </p:sp>
      <p:pic>
        <p:nvPicPr>
          <p:cNvPr id="23" name="Picture 23" descr="NSTTAC-Logo yellow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790" y="7063740"/>
            <a:ext cx="10058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4161" y="3397113"/>
            <a:ext cx="1653160" cy="1653160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Planned vs. Actual Data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853076" y="3397113"/>
            <a:ext cx="1653160" cy="1653160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Planned vs. Actual Data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548640"/>
            <a:ext cx="9875520" cy="1413510"/>
          </a:xfrm>
          <a:noFill/>
        </p:spPr>
        <p:txBody>
          <a:bodyPr/>
          <a:lstStyle/>
          <a:p>
            <a:r>
              <a:rPr lang="en-US" dirty="0"/>
              <a:t>Postsecondary Engagement Education/Training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0103" y="7097302"/>
            <a:ext cx="5264609" cy="32624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Ohio Longitudinal Transition Study Annual Report,  Fall 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774" y="2875432"/>
            <a:ext cx="2912938" cy="36656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2-year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		18.0%	 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4-year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		13.2%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	 	3.2%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52243"/>
              </p:ext>
            </p:extLst>
          </p:nvPr>
        </p:nvGraphicFramePr>
        <p:xfrm>
          <a:off x="2377440" y="2358189"/>
          <a:ext cx="6947034" cy="473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82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31520" y="2454169"/>
            <a:ext cx="3036945" cy="20567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Data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college/Tech school – 18%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college – 13%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Training – 3%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0861933" y="2413630"/>
            <a:ext cx="3036945" cy="20567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Planned vs. Actual: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college/Tech school – 16%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college – 15%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Training – 12%</a:t>
            </a:r>
          </a:p>
        </p:txBody>
      </p:sp>
    </p:spTree>
    <p:extLst>
      <p:ext uri="{BB962C8B-B14F-4D97-AF65-F5344CB8AC3E}">
        <p14:creationId xmlns:p14="http://schemas.microsoft.com/office/powerpoint/2010/main" val="30094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6351" y="171450"/>
            <a:ext cx="1335405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900" dirty="0"/>
              <a:t>Using Transition Indicators to Improve Region/District Level Services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8841" y="914400"/>
            <a:ext cx="10330817" cy="7132320"/>
            <a:chOff x="168" y="480"/>
            <a:chExt cx="5423" cy="3744"/>
          </a:xfrm>
        </p:grpSpPr>
        <p:sp>
          <p:nvSpPr>
            <p:cNvPr id="22533" name="AutoShape 4"/>
            <p:cNvSpPr>
              <a:spLocks noChangeArrowheads="1"/>
            </p:cNvSpPr>
            <p:nvPr/>
          </p:nvSpPr>
          <p:spPr bwMode="auto">
            <a:xfrm>
              <a:off x="1824" y="480"/>
              <a:ext cx="2088" cy="768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>
              <a:lvl1pPr marL="117475" indent="-117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Post-School Outcomes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14~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+mn-lt"/>
                </a:rPr>
                <a:t>Postsecondary education and/or training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336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3719" y="2417"/>
              <a:ext cx="1872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Dropping Out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2~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Why? 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Appropriate programs?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Address student and family needs?</a:t>
              </a: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68" y="2427"/>
              <a:ext cx="1920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Graduation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Expectations and standards?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Various pathways available?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Linkage to post-school environments?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1200" y="3180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2304" cy="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What’s the Quality of Our IEPs?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13~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Measurable post-school and annual goals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Transition-related assessments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Course of study, services, and activities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Coordination of services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480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elix Titling" panose="04060505060202020A04" pitchFamily="82" charset="0"/>
                </a:rPr>
                <a:t>G</a:t>
              </a:r>
              <a:r>
                <a:rPr lang="en-US" altLang="en-US" sz="1900" b="1" dirty="0">
                  <a:latin typeface="Footlight MT Light" panose="0204060206030A020304" pitchFamily="18" charset="0"/>
                </a:rPr>
                <a:t>ood?</a:t>
              </a:r>
            </a:p>
            <a:p>
              <a:endParaRPr lang="en-US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4128" y="1344"/>
              <a:ext cx="1224" cy="360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ootlight MT Light" panose="0204060206030A020304" pitchFamily="18" charset="0"/>
                </a:rPr>
                <a:t>Not so good?</a:t>
              </a:r>
              <a:endParaRPr lang="en-US" alt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22541" name="Group 12"/>
            <p:cNvGrpSpPr>
              <a:grpSpLocks/>
            </p:cNvGrpSpPr>
            <p:nvPr/>
          </p:nvGrpSpPr>
          <p:grpSpPr bwMode="auto">
            <a:xfrm>
              <a:off x="2112" y="2112"/>
              <a:ext cx="672" cy="720"/>
              <a:chOff x="1968" y="2016"/>
              <a:chExt cx="672" cy="720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 flipH="1">
              <a:off x="355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08" name="AutoShape 16"/>
            <p:cNvSpPr>
              <a:spLocks noChangeArrowheads="1"/>
            </p:cNvSpPr>
            <p:nvPr/>
          </p:nvSpPr>
          <p:spPr bwMode="auto">
            <a:xfrm>
              <a:off x="2304" y="1824"/>
              <a:ext cx="122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thinThick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" charset="0"/>
                </a:rPr>
                <a:t>Why?  Why Not?</a:t>
              </a:r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22544" name="Group 17"/>
            <p:cNvGrpSpPr>
              <a:grpSpLocks/>
            </p:cNvGrpSpPr>
            <p:nvPr/>
          </p:nvGrpSpPr>
          <p:grpSpPr bwMode="auto">
            <a:xfrm flipH="1">
              <a:off x="3024" y="2112"/>
              <a:ext cx="672" cy="720"/>
              <a:chOff x="1968" y="2016"/>
              <a:chExt cx="672" cy="720"/>
            </a:xfrm>
          </p:grpSpPr>
          <p:sp>
            <p:nvSpPr>
              <p:cNvPr id="22548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19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H="1">
              <a:off x="4104" y="3186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163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168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2" name="Picture 23" descr="NSTTAC-Logo yellow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224" y="7178040"/>
            <a:ext cx="10058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409" y="3365256"/>
            <a:ext cx="2771992" cy="9725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Difference in Planned vs. Actual:</a:t>
            </a:r>
          </a:p>
          <a:p>
            <a:r>
              <a:rPr lang="en-US" sz="1400" dirty="0"/>
              <a:t>2 year college/Tech school – 	16%</a:t>
            </a:r>
          </a:p>
          <a:p>
            <a:r>
              <a:rPr lang="en-US" sz="1400" dirty="0"/>
              <a:t>4 year college – 		15%</a:t>
            </a:r>
          </a:p>
          <a:p>
            <a:r>
              <a:rPr lang="en-US" sz="1400" dirty="0"/>
              <a:t>Other Training – 		12%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6356" y="3372436"/>
            <a:ext cx="3308466" cy="9971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Actual Data:</a:t>
            </a:r>
          </a:p>
          <a:p>
            <a:r>
              <a:rPr lang="en-US" sz="1400" dirty="0"/>
              <a:t>2 year college/Tech school – 		18%</a:t>
            </a:r>
          </a:p>
          <a:p>
            <a:r>
              <a:rPr lang="en-US" sz="1400" dirty="0"/>
              <a:t>4 year college – 			13%</a:t>
            </a:r>
          </a:p>
          <a:p>
            <a:r>
              <a:rPr lang="en-US" sz="1400" dirty="0"/>
              <a:t>Other Training – 			3%</a:t>
            </a:r>
          </a:p>
        </p:txBody>
      </p:sp>
    </p:spTree>
    <p:extLst>
      <p:ext uri="{BB962C8B-B14F-4D97-AF65-F5344CB8AC3E}">
        <p14:creationId xmlns:p14="http://schemas.microsoft.com/office/powerpoint/2010/main" val="3629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1457"/>
          <a:stretch/>
        </p:blipFill>
        <p:spPr>
          <a:xfrm>
            <a:off x="2705100" y="1643792"/>
            <a:ext cx="8882918" cy="1636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760825"/>
            <a:ext cx="10359167" cy="494227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Special Education Profile</a:t>
            </a:r>
          </a:p>
        </p:txBody>
      </p:sp>
    </p:spTree>
    <p:extLst>
      <p:ext uri="{BB962C8B-B14F-4D97-AF65-F5344CB8AC3E}">
        <p14:creationId xmlns:p14="http://schemas.microsoft.com/office/powerpoint/2010/main" val="324574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40787" y="2415924"/>
            <a:ext cx="3036945" cy="20567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graduates?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69.7% (SWD)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85.7% (all)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0871200" y="2375385"/>
            <a:ext cx="3036945" cy="20567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20.3% Dropout</a:t>
            </a:r>
          </a:p>
        </p:txBody>
      </p:sp>
    </p:spTree>
    <p:extLst>
      <p:ext uri="{BB962C8B-B14F-4D97-AF65-F5344CB8AC3E}">
        <p14:creationId xmlns:p14="http://schemas.microsoft.com/office/powerpoint/2010/main" val="35830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1" y="152400"/>
            <a:ext cx="1339215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900" dirty="0"/>
              <a:t>Using Transition Indicators to Improve Region/District Level Services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6465" y="914400"/>
            <a:ext cx="10239376" cy="7132320"/>
            <a:chOff x="193" y="480"/>
            <a:chExt cx="5375" cy="3744"/>
          </a:xfrm>
        </p:grpSpPr>
        <p:sp>
          <p:nvSpPr>
            <p:cNvPr id="22533" name="AutoShape 4"/>
            <p:cNvSpPr>
              <a:spLocks noChangeArrowheads="1"/>
            </p:cNvSpPr>
            <p:nvPr/>
          </p:nvSpPr>
          <p:spPr bwMode="auto">
            <a:xfrm>
              <a:off x="1824" y="480"/>
              <a:ext cx="2088" cy="768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>
              <a:lvl1pPr marL="117475" indent="-117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Post-School Outcomes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14~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+mn-lt"/>
                </a:rPr>
                <a:t>Postsecondary education and/or training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336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3696" y="2408"/>
              <a:ext cx="1872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Dropping Out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2~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Why? 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Appropriate programs?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Address student and family needs?</a:t>
              </a: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93" y="2380"/>
              <a:ext cx="1920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Graduation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Expectations and standards?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Various pathways available?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Linkage to post-school environments?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1200" y="3180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2304" cy="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What’s the Quality of Our IEPs?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13~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Measurable post-school and annual goals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Transition-related assessments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Course of study, services, and activities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Coordination of services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480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elix Titling" panose="04060505060202020A04" pitchFamily="82" charset="0"/>
                </a:rPr>
                <a:t>G</a:t>
              </a:r>
              <a:r>
                <a:rPr lang="en-US" altLang="en-US" sz="1900" b="1" dirty="0">
                  <a:latin typeface="Footlight MT Light" panose="0204060206030A020304" pitchFamily="18" charset="0"/>
                </a:rPr>
                <a:t>ood?</a:t>
              </a:r>
            </a:p>
            <a:p>
              <a:endParaRPr lang="en-US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4128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ootlight MT Light" panose="0204060206030A020304" pitchFamily="18" charset="0"/>
                </a:rPr>
                <a:t>Not so good?</a:t>
              </a:r>
              <a:endParaRPr lang="en-US" alt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22541" name="Group 12"/>
            <p:cNvGrpSpPr>
              <a:grpSpLocks/>
            </p:cNvGrpSpPr>
            <p:nvPr/>
          </p:nvGrpSpPr>
          <p:grpSpPr bwMode="auto">
            <a:xfrm>
              <a:off x="2112" y="2112"/>
              <a:ext cx="672" cy="720"/>
              <a:chOff x="1968" y="2016"/>
              <a:chExt cx="672" cy="720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 flipH="1">
              <a:off x="355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08" name="AutoShape 16"/>
            <p:cNvSpPr>
              <a:spLocks noChangeArrowheads="1"/>
            </p:cNvSpPr>
            <p:nvPr/>
          </p:nvSpPr>
          <p:spPr bwMode="auto">
            <a:xfrm>
              <a:off x="2304" y="1824"/>
              <a:ext cx="122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thinThick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" charset="0"/>
                </a:rPr>
                <a:t>Why?  Why Not?</a:t>
              </a:r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22544" name="Group 17"/>
            <p:cNvGrpSpPr>
              <a:grpSpLocks/>
            </p:cNvGrpSpPr>
            <p:nvPr/>
          </p:nvGrpSpPr>
          <p:grpSpPr bwMode="auto">
            <a:xfrm flipH="1">
              <a:off x="3024" y="2112"/>
              <a:ext cx="672" cy="720"/>
              <a:chOff x="1968" y="2016"/>
              <a:chExt cx="672" cy="720"/>
            </a:xfrm>
          </p:grpSpPr>
          <p:sp>
            <p:nvSpPr>
              <p:cNvPr id="22548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19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H="1">
              <a:off x="4104" y="3186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163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168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2" name="Picture 23" descr="NSTTAC-Logo yellow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361" y="7155180"/>
            <a:ext cx="10058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18272" y="3364086"/>
            <a:ext cx="2946644" cy="9725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Difference in Planned vs. Actual:</a:t>
            </a:r>
          </a:p>
          <a:p>
            <a:r>
              <a:rPr lang="en-US" sz="1400" dirty="0"/>
              <a:t>2 year college/Tech school – 	16%</a:t>
            </a:r>
          </a:p>
          <a:p>
            <a:r>
              <a:rPr lang="en-US" sz="1400" dirty="0"/>
              <a:t>4 year college – 		15%</a:t>
            </a:r>
          </a:p>
          <a:p>
            <a:r>
              <a:rPr lang="en-US" sz="1400" dirty="0"/>
              <a:t>Other Training – 		12%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8101" y="3356466"/>
            <a:ext cx="3308466" cy="9725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Actual Data:</a:t>
            </a:r>
          </a:p>
          <a:p>
            <a:r>
              <a:rPr lang="en-US" sz="1400" dirty="0"/>
              <a:t>2 year college/Tech school – 		18%</a:t>
            </a:r>
          </a:p>
          <a:p>
            <a:r>
              <a:rPr lang="en-US" sz="1400" dirty="0"/>
              <a:t>4 year college –		 	13%</a:t>
            </a:r>
          </a:p>
          <a:p>
            <a:r>
              <a:rPr lang="en-US" sz="1400" dirty="0"/>
              <a:t>Other Training – 			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18273" y="6168245"/>
            <a:ext cx="2818015" cy="3323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20.3% Dropout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38101" y="6168246"/>
            <a:ext cx="2818015" cy="5416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69.7% SWD graduate – Ohio</a:t>
            </a:r>
          </a:p>
          <a:p>
            <a:r>
              <a:rPr lang="en-US" sz="1400" dirty="0"/>
              <a:t>85.7 % All graduate - Ohio</a:t>
            </a:r>
          </a:p>
        </p:txBody>
      </p:sp>
    </p:spTree>
    <p:extLst>
      <p:ext uri="{BB962C8B-B14F-4D97-AF65-F5344CB8AC3E}">
        <p14:creationId xmlns:p14="http://schemas.microsoft.com/office/powerpoint/2010/main" val="29423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en-US" dirty="0"/>
              <a:t>Using Transition Indicators to Improve Region/District Level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Now collect more data from the OLTS Report to complete the picture of needs		</a:t>
            </a:r>
          </a:p>
          <a:p>
            <a:pPr lvl="1"/>
            <a:r>
              <a:rPr lang="en-US" sz="2900" dirty="0"/>
              <a:t>Proficiency Testing</a:t>
            </a:r>
          </a:p>
          <a:p>
            <a:pPr lvl="1"/>
            <a:r>
              <a:rPr lang="en-US" sz="2900" dirty="0"/>
              <a:t>Special Education Participation</a:t>
            </a:r>
          </a:p>
          <a:p>
            <a:pPr lvl="1"/>
            <a:r>
              <a:rPr lang="en-US" sz="2900" dirty="0"/>
              <a:t>Transition Services Received</a:t>
            </a:r>
          </a:p>
          <a:p>
            <a:pPr lvl="1"/>
            <a:r>
              <a:rPr lang="en-US" sz="2900" dirty="0"/>
              <a:t>How Student Plans to Pay for Needs after Graduation</a:t>
            </a:r>
          </a:p>
          <a:p>
            <a:pPr lvl="1"/>
            <a:r>
              <a:rPr lang="en-US" sz="2900" dirty="0"/>
              <a:t>Transition Services Ratings</a:t>
            </a:r>
          </a:p>
          <a:p>
            <a:pPr lvl="1"/>
            <a:r>
              <a:rPr lang="en-US" sz="2900" dirty="0"/>
              <a:t>Finding Job</a:t>
            </a:r>
          </a:p>
          <a:p>
            <a:pPr lvl="1"/>
            <a:r>
              <a:rPr lang="en-US" sz="2900" dirty="0"/>
              <a:t>Other data</a:t>
            </a:r>
          </a:p>
          <a:p>
            <a:pPr marL="548640" lvl="1" indent="0">
              <a:buNone/>
            </a:pPr>
            <a:endParaRPr lang="en-US" sz="2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368579"/>
              </p:ext>
            </p:extLst>
          </p:nvPr>
        </p:nvGraphicFramePr>
        <p:xfrm>
          <a:off x="0" y="0"/>
          <a:ext cx="14630399" cy="765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051" y="548643"/>
            <a:ext cx="7445829" cy="692328"/>
          </a:xfrm>
          <a:noFill/>
        </p:spPr>
        <p:txBody>
          <a:bodyPr/>
          <a:lstStyle/>
          <a:p>
            <a:r>
              <a:rPr lang="en-US" sz="4000" dirty="0"/>
              <a:t>Proficiency Test Information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9808" y="7797704"/>
            <a:ext cx="7315200" cy="369332"/>
          </a:xfrm>
          <a:prstGeom prst="rect">
            <a:avLst/>
          </a:prstGeom>
        </p:spPr>
        <p:txBody>
          <a:bodyPr lIns="109728" tIns="54864" rIns="109728" bIns="54864">
            <a:spAutoFit/>
          </a:bodyPr>
          <a:lstStyle/>
          <a:p>
            <a:r>
              <a:rPr lang="en-US" sz="1700" dirty="0"/>
              <a:t>Ohio Longitudinal Transition Study Annual Report,  Fall 2017</a:t>
            </a:r>
          </a:p>
        </p:txBody>
      </p:sp>
    </p:spTree>
    <p:extLst>
      <p:ext uri="{BB962C8B-B14F-4D97-AF65-F5344CB8AC3E}">
        <p14:creationId xmlns:p14="http://schemas.microsoft.com/office/powerpoint/2010/main" val="27566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600" dirty="0"/>
              <a:t>SST Update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1025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Participation in Special Education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3113" y="7797704"/>
            <a:ext cx="7315200" cy="369332"/>
          </a:xfrm>
          <a:prstGeom prst="rect">
            <a:avLst/>
          </a:prstGeom>
        </p:spPr>
        <p:txBody>
          <a:bodyPr lIns="109728" tIns="54864" rIns="109728" bIns="54864">
            <a:spAutoFit/>
          </a:bodyPr>
          <a:lstStyle/>
          <a:p>
            <a:r>
              <a:rPr lang="en-US" sz="1700" dirty="0"/>
              <a:t>Ohio Longitudinal Transition Study Annual Report,  Fall 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202208"/>
              </p:ext>
            </p:extLst>
          </p:nvPr>
        </p:nvGraphicFramePr>
        <p:xfrm>
          <a:off x="1250081" y="2153653"/>
          <a:ext cx="12130238" cy="451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2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256713"/>
              </p:ext>
            </p:extLst>
          </p:nvPr>
        </p:nvGraphicFramePr>
        <p:xfrm>
          <a:off x="0" y="0"/>
          <a:ext cx="14630400" cy="769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250" y="548643"/>
            <a:ext cx="9274629" cy="769441"/>
          </a:xfrm>
          <a:noFill/>
        </p:spPr>
        <p:txBody>
          <a:bodyPr/>
          <a:lstStyle/>
          <a:p>
            <a:r>
              <a:rPr lang="en-US" dirty="0"/>
              <a:t>Transition Services Received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9808" y="7797704"/>
            <a:ext cx="7315200" cy="369332"/>
          </a:xfrm>
          <a:prstGeom prst="rect">
            <a:avLst/>
          </a:prstGeom>
        </p:spPr>
        <p:txBody>
          <a:bodyPr lIns="109728" tIns="54864" rIns="109728" bIns="54864">
            <a:spAutoFit/>
          </a:bodyPr>
          <a:lstStyle/>
          <a:p>
            <a:r>
              <a:rPr lang="en-US" sz="1700" dirty="0"/>
              <a:t>Ohio Longitudinal Transition Study Annual Report, Fall 2017</a:t>
            </a:r>
          </a:p>
        </p:txBody>
      </p:sp>
    </p:spTree>
    <p:extLst>
      <p:ext uri="{BB962C8B-B14F-4D97-AF65-F5344CB8AC3E}">
        <p14:creationId xmlns:p14="http://schemas.microsoft.com/office/powerpoint/2010/main" val="26236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89400"/>
              </p:ext>
            </p:extLst>
          </p:nvPr>
        </p:nvGraphicFramePr>
        <p:xfrm>
          <a:off x="1" y="0"/>
          <a:ext cx="14630400" cy="765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1" y="274323"/>
            <a:ext cx="7080069" cy="769441"/>
          </a:xfrm>
          <a:noFill/>
        </p:spPr>
        <p:txBody>
          <a:bodyPr/>
          <a:lstStyle/>
          <a:p>
            <a:r>
              <a:rPr lang="en-US" dirty="0"/>
              <a:t>Plans to Pay for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9808" y="7797704"/>
            <a:ext cx="7315200" cy="369332"/>
          </a:xfrm>
          <a:prstGeom prst="rect">
            <a:avLst/>
          </a:prstGeom>
        </p:spPr>
        <p:txBody>
          <a:bodyPr lIns="109728" tIns="54864" rIns="109728" bIns="54864">
            <a:spAutoFit/>
          </a:bodyPr>
          <a:lstStyle/>
          <a:p>
            <a:r>
              <a:rPr lang="en-US" sz="1700" dirty="0"/>
              <a:t>Ohio Longitudinal Transition Study Annual Report, Fall 2017 </a:t>
            </a:r>
          </a:p>
        </p:txBody>
      </p:sp>
    </p:spTree>
    <p:extLst>
      <p:ext uri="{BB962C8B-B14F-4D97-AF65-F5344CB8AC3E}">
        <p14:creationId xmlns:p14="http://schemas.microsoft.com/office/powerpoint/2010/main" val="38440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Service Ratings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00593"/>
              </p:ext>
            </p:extLst>
          </p:nvPr>
        </p:nvGraphicFramePr>
        <p:xfrm>
          <a:off x="1744579" y="1528011"/>
          <a:ext cx="11634537" cy="582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809808" y="7797704"/>
            <a:ext cx="5809939" cy="369332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1700" dirty="0"/>
              <a:t>Ohio Longitudinal Transition Study Annual Report,  Fall 2017</a:t>
            </a:r>
          </a:p>
        </p:txBody>
      </p:sp>
    </p:spTree>
    <p:extLst>
      <p:ext uri="{BB962C8B-B14F-4D97-AF65-F5344CB8AC3E}">
        <p14:creationId xmlns:p14="http://schemas.microsoft.com/office/powerpoint/2010/main" val="41293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254000" y="1194534"/>
            <a:ext cx="3514465" cy="346664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Proficiency Passing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Reading – 65%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Writing – 65%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Math – 59%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Science – 54%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Citizenship – 	57%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Alt. Assess. – 11%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10792837" y="1194534"/>
            <a:ext cx="3514465" cy="346664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Help Finding Job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Parent – 	13%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Friend – 	18%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Agency – 12%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Own – 39%</a:t>
            </a:r>
          </a:p>
        </p:txBody>
      </p:sp>
    </p:spTree>
    <p:extLst>
      <p:ext uri="{BB962C8B-B14F-4D97-AF65-F5344CB8AC3E}">
        <p14:creationId xmlns:p14="http://schemas.microsoft.com/office/powerpoint/2010/main" val="32806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31520" y="2390737"/>
            <a:ext cx="3036945" cy="20567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SPED Participation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&lt;21% - 	66%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21-60% - 20%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=/&gt;61% - 14%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0792837" y="2356962"/>
            <a:ext cx="3514465" cy="20574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Needs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Scholarships, Student loans, Family help, Work</a:t>
            </a:r>
          </a:p>
        </p:txBody>
      </p:sp>
    </p:spTree>
    <p:extLst>
      <p:ext uri="{BB962C8B-B14F-4D97-AF65-F5344CB8AC3E}">
        <p14:creationId xmlns:p14="http://schemas.microsoft.com/office/powerpoint/2010/main" val="1216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254000" y="1194534"/>
            <a:ext cx="3514465" cy="346664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Services Received</a:t>
            </a:r>
          </a:p>
          <a:p>
            <a:pPr algn="ctr"/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Study – 23%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VOSE – 22%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Tran. Spec. – 24%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JTC – 3%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Spec. CTE –4%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Assessment – 39%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 – 40%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– 	3%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0792837" y="1194534"/>
            <a:ext cx="3514465" cy="346664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not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find job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Parenting</a:t>
            </a:r>
          </a:p>
        </p:txBody>
      </p:sp>
    </p:spTree>
    <p:extLst>
      <p:ext uri="{BB962C8B-B14F-4D97-AF65-F5344CB8AC3E}">
        <p14:creationId xmlns:p14="http://schemas.microsoft.com/office/powerpoint/2010/main" val="3507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254000" y="1194534"/>
            <a:ext cx="3514465" cy="346664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Ratings of Transition Services 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CTE, Work on own, DD services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Proficiency Tests, Help applying to college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10792837" y="1194534"/>
            <a:ext cx="3514465" cy="346664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Needs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Scholarships, Student loans, Family help, Work</a:t>
            </a:r>
          </a:p>
        </p:txBody>
      </p:sp>
    </p:spTree>
    <p:extLst>
      <p:ext uri="{BB962C8B-B14F-4D97-AF65-F5344CB8AC3E}">
        <p14:creationId xmlns:p14="http://schemas.microsoft.com/office/powerpoint/2010/main" val="507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163922"/>
            <a:ext cx="13167360" cy="769441"/>
          </a:xfrm>
        </p:spPr>
        <p:txBody>
          <a:bodyPr>
            <a:normAutofit/>
          </a:bodyPr>
          <a:lstStyle/>
          <a:p>
            <a:pPr algn="ctr"/>
            <a:r>
              <a:rPr lang="en-US" altLang="en-US" sz="2900" dirty="0"/>
              <a:t>Using Transition Indicators to Improve Region/District Level Services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4560" y="914400"/>
            <a:ext cx="10241280" cy="7132320"/>
            <a:chOff x="192" y="480"/>
            <a:chExt cx="5376" cy="3744"/>
          </a:xfrm>
        </p:grpSpPr>
        <p:sp>
          <p:nvSpPr>
            <p:cNvPr id="22533" name="AutoShape 4"/>
            <p:cNvSpPr>
              <a:spLocks noChangeArrowheads="1"/>
            </p:cNvSpPr>
            <p:nvPr/>
          </p:nvSpPr>
          <p:spPr bwMode="auto">
            <a:xfrm>
              <a:off x="1824" y="480"/>
              <a:ext cx="2088" cy="768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>
              <a:lvl1pPr marL="117475" indent="-117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Post-School Outcomes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14~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+mn-lt"/>
                </a:rPr>
                <a:t>Postsecondary education and/or training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336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3696" y="2422"/>
              <a:ext cx="1872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Dropping Out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2~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Why? 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Appropriate programs?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Address student and family needs?</a:t>
              </a: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92" y="2379"/>
              <a:ext cx="1920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Graduation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Expectations and standards?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Various pathways available?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Linkage to post-school environments?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1200" y="3180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2304" cy="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What’s the Quality of Our IEPs?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13~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Measurable post-school and annual goals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Transition-related assessments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Course of study, services, and activities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Coordination of services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480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elix Titling" panose="04060505060202020A04" pitchFamily="82" charset="0"/>
                </a:rPr>
                <a:t>G</a:t>
              </a:r>
              <a:r>
                <a:rPr lang="en-US" altLang="en-US" sz="1900" b="1" dirty="0">
                  <a:latin typeface="Footlight MT Light" panose="0204060206030A020304" pitchFamily="18" charset="0"/>
                </a:rPr>
                <a:t>ood?</a:t>
              </a:r>
            </a:p>
            <a:p>
              <a:endParaRPr lang="en-US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4128" y="1344"/>
              <a:ext cx="1224" cy="3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ootlight MT Light" panose="0204060206030A020304" pitchFamily="18" charset="0"/>
                </a:rPr>
                <a:t>Not so good?</a:t>
              </a:r>
              <a:endParaRPr lang="en-US" alt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22541" name="Group 12"/>
            <p:cNvGrpSpPr>
              <a:grpSpLocks/>
            </p:cNvGrpSpPr>
            <p:nvPr/>
          </p:nvGrpSpPr>
          <p:grpSpPr bwMode="auto">
            <a:xfrm>
              <a:off x="2112" y="2112"/>
              <a:ext cx="672" cy="720"/>
              <a:chOff x="1968" y="2016"/>
              <a:chExt cx="672" cy="720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 flipH="1">
              <a:off x="355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08" name="AutoShape 16"/>
            <p:cNvSpPr>
              <a:spLocks noChangeArrowheads="1"/>
            </p:cNvSpPr>
            <p:nvPr/>
          </p:nvSpPr>
          <p:spPr bwMode="auto">
            <a:xfrm>
              <a:off x="2304" y="1824"/>
              <a:ext cx="122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thinThick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" charset="0"/>
                </a:rPr>
                <a:t>Why?  Why Not?</a:t>
              </a:r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22544" name="Group 17"/>
            <p:cNvGrpSpPr>
              <a:grpSpLocks/>
            </p:cNvGrpSpPr>
            <p:nvPr/>
          </p:nvGrpSpPr>
          <p:grpSpPr bwMode="auto">
            <a:xfrm flipH="1">
              <a:off x="3024" y="2112"/>
              <a:ext cx="672" cy="720"/>
              <a:chOff x="1968" y="2016"/>
              <a:chExt cx="672" cy="720"/>
            </a:xfrm>
          </p:grpSpPr>
          <p:sp>
            <p:nvSpPr>
              <p:cNvPr id="22548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19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H="1">
              <a:off x="4104" y="3186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163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168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03615" y="3349900"/>
            <a:ext cx="3308466" cy="9725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Actual Data:</a:t>
            </a:r>
          </a:p>
          <a:p>
            <a:r>
              <a:rPr lang="en-US" sz="1400" dirty="0"/>
              <a:t>2 year college/Tech school – 		18%</a:t>
            </a:r>
          </a:p>
          <a:p>
            <a:r>
              <a:rPr lang="en-US" sz="1400" dirty="0"/>
              <a:t>4 year college –			13%</a:t>
            </a:r>
          </a:p>
          <a:p>
            <a:r>
              <a:rPr lang="en-US" sz="1400" dirty="0"/>
              <a:t>Other Training – 			3%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7571" y="4254367"/>
            <a:ext cx="1795549" cy="180353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Proficiency Passing</a:t>
            </a:r>
          </a:p>
          <a:p>
            <a:r>
              <a:rPr lang="en-US" sz="1300" dirty="0">
                <a:solidFill>
                  <a:schemeClr val="tx1"/>
                </a:solidFill>
              </a:rPr>
              <a:t>Reading – 	65%</a:t>
            </a:r>
          </a:p>
          <a:p>
            <a:r>
              <a:rPr lang="en-US" sz="1300" dirty="0">
                <a:solidFill>
                  <a:schemeClr val="tx1"/>
                </a:solidFill>
              </a:rPr>
              <a:t>Writing – 	65%</a:t>
            </a:r>
          </a:p>
          <a:p>
            <a:r>
              <a:rPr lang="en-US" sz="1300" dirty="0">
                <a:solidFill>
                  <a:schemeClr val="tx1"/>
                </a:solidFill>
              </a:rPr>
              <a:t>Math – 		59%</a:t>
            </a:r>
          </a:p>
          <a:p>
            <a:r>
              <a:rPr lang="en-US" sz="1300" dirty="0">
                <a:solidFill>
                  <a:schemeClr val="tx1"/>
                </a:solidFill>
              </a:rPr>
              <a:t>Science – 	54%</a:t>
            </a:r>
          </a:p>
          <a:p>
            <a:r>
              <a:rPr lang="en-US" sz="1300" dirty="0">
                <a:solidFill>
                  <a:schemeClr val="tx1"/>
                </a:solidFill>
              </a:rPr>
              <a:t>Citizenship – 	57%</a:t>
            </a:r>
          </a:p>
          <a:p>
            <a:r>
              <a:rPr lang="en-US" sz="1300" dirty="0">
                <a:solidFill>
                  <a:schemeClr val="tx1"/>
                </a:solidFill>
              </a:rPr>
              <a:t>Alt. Assess. – 	11%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432084" y="6668713"/>
            <a:ext cx="2159598" cy="12830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Other Info: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8238" y="6679952"/>
            <a:ext cx="1795549" cy="9225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SPED Participation</a:t>
            </a:r>
          </a:p>
          <a:p>
            <a:r>
              <a:rPr lang="en-US" sz="1300" dirty="0">
                <a:solidFill>
                  <a:schemeClr val="tx1"/>
                </a:solidFill>
              </a:rPr>
              <a:t>&lt;21% - 		66%</a:t>
            </a:r>
          </a:p>
          <a:p>
            <a:r>
              <a:rPr lang="en-US" sz="1300" dirty="0">
                <a:solidFill>
                  <a:schemeClr val="tx1"/>
                </a:solidFill>
              </a:rPr>
              <a:t>21-60% - 	20%</a:t>
            </a:r>
          </a:p>
          <a:p>
            <a:r>
              <a:rPr lang="en-US" sz="1300" dirty="0">
                <a:solidFill>
                  <a:schemeClr val="tx1"/>
                </a:solidFill>
              </a:rPr>
              <a:t>=/&gt;61% - 	14%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94560" y="6668713"/>
            <a:ext cx="2880361" cy="110542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Ratings of Transition Services </a:t>
            </a:r>
          </a:p>
          <a:p>
            <a:r>
              <a:rPr lang="en-US" sz="1300" dirty="0">
                <a:solidFill>
                  <a:schemeClr val="tx1"/>
                </a:solidFill>
              </a:rPr>
              <a:t>High – CTE, Work on own, DD services</a:t>
            </a:r>
          </a:p>
          <a:p>
            <a:r>
              <a:rPr lang="en-US" sz="1300" dirty="0">
                <a:solidFill>
                  <a:schemeClr val="tx1"/>
                </a:solidFill>
              </a:rPr>
              <a:t>Low – Proficiency Tests, Help applying to college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034877" y="6668713"/>
            <a:ext cx="2166790" cy="128304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Pay for Needs</a:t>
            </a:r>
          </a:p>
          <a:p>
            <a:r>
              <a:rPr lang="en-US" sz="1300" dirty="0">
                <a:solidFill>
                  <a:schemeClr val="tx1"/>
                </a:solidFill>
              </a:rPr>
              <a:t>Differences in Scholarships, Student loans, Family help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511427" y="4279390"/>
            <a:ext cx="2179481" cy="153606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Reasons not Attending</a:t>
            </a:r>
          </a:p>
          <a:p>
            <a:r>
              <a:rPr lang="en-US" sz="1300" dirty="0">
                <a:solidFill>
                  <a:schemeClr val="tx1"/>
                </a:solidFill>
              </a:rPr>
              <a:t>Not enough money</a:t>
            </a:r>
          </a:p>
          <a:p>
            <a:r>
              <a:rPr lang="en-US" sz="1300" dirty="0">
                <a:solidFill>
                  <a:schemeClr val="tx1"/>
                </a:solidFill>
              </a:rPr>
              <a:t>Need help applying</a:t>
            </a:r>
          </a:p>
          <a:p>
            <a:r>
              <a:rPr lang="en-US" sz="1300" dirty="0">
                <a:solidFill>
                  <a:schemeClr val="tx1"/>
                </a:solidFill>
              </a:rPr>
              <a:t>Not accepted</a:t>
            </a:r>
          </a:p>
          <a:p>
            <a:r>
              <a:rPr lang="en-US" sz="1300" dirty="0">
                <a:solidFill>
                  <a:schemeClr val="tx1"/>
                </a:solidFill>
              </a:rPr>
              <a:t>Incorrect course of study 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46921" y="3354961"/>
            <a:ext cx="3308466" cy="9725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Difference in Planned vs. Actual:</a:t>
            </a:r>
          </a:p>
          <a:p>
            <a:r>
              <a:rPr lang="en-US" sz="1400" dirty="0"/>
              <a:t>2 year college/Tech school –		16%</a:t>
            </a:r>
          </a:p>
          <a:p>
            <a:r>
              <a:rPr lang="en-US" sz="1400" dirty="0"/>
              <a:t>4 year college – 			15%</a:t>
            </a:r>
          </a:p>
          <a:p>
            <a:r>
              <a:rPr lang="en-US" sz="1400" dirty="0"/>
              <a:t>Other Training – 			12%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8238" y="806503"/>
            <a:ext cx="2362299" cy="20299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Transition Services Received</a:t>
            </a:r>
          </a:p>
          <a:p>
            <a:r>
              <a:rPr lang="en-US" sz="1300" dirty="0" err="1">
                <a:solidFill>
                  <a:schemeClr val="tx1"/>
                </a:solidFill>
              </a:rPr>
              <a:t>WorkStudy</a:t>
            </a:r>
            <a:r>
              <a:rPr lang="en-US" sz="1300" dirty="0">
                <a:solidFill>
                  <a:schemeClr val="tx1"/>
                </a:solidFill>
              </a:rPr>
              <a:t> – 		23%</a:t>
            </a:r>
          </a:p>
          <a:p>
            <a:r>
              <a:rPr lang="en-US" sz="1300" dirty="0">
                <a:solidFill>
                  <a:schemeClr val="tx1"/>
                </a:solidFill>
              </a:rPr>
              <a:t>VOSE – 			22%</a:t>
            </a:r>
          </a:p>
          <a:p>
            <a:r>
              <a:rPr lang="en-US" sz="1300" dirty="0">
                <a:solidFill>
                  <a:schemeClr val="tx1"/>
                </a:solidFill>
              </a:rPr>
              <a:t>Tran. Spec. – 		24%</a:t>
            </a:r>
          </a:p>
          <a:p>
            <a:r>
              <a:rPr lang="en-US" sz="1300" dirty="0">
                <a:solidFill>
                  <a:schemeClr val="tx1"/>
                </a:solidFill>
              </a:rPr>
              <a:t>JTC – 			3%</a:t>
            </a:r>
          </a:p>
          <a:p>
            <a:r>
              <a:rPr lang="en-US" sz="1300" dirty="0">
                <a:solidFill>
                  <a:schemeClr val="tx1"/>
                </a:solidFill>
              </a:rPr>
              <a:t>Spec. CTE –		4%</a:t>
            </a:r>
          </a:p>
          <a:p>
            <a:r>
              <a:rPr lang="en-US" sz="1300" dirty="0">
                <a:solidFill>
                  <a:schemeClr val="tx1"/>
                </a:solidFill>
              </a:rPr>
              <a:t>Career Assessment –	39%</a:t>
            </a:r>
          </a:p>
          <a:p>
            <a:r>
              <a:rPr lang="en-US" sz="1300" dirty="0">
                <a:solidFill>
                  <a:schemeClr val="tx1"/>
                </a:solidFill>
              </a:rPr>
              <a:t>CTE – 			40%</a:t>
            </a:r>
          </a:p>
          <a:p>
            <a:r>
              <a:rPr lang="en-US" sz="1300" dirty="0">
                <a:solidFill>
                  <a:schemeClr val="tx1"/>
                </a:solidFill>
              </a:rPr>
              <a:t>AT – 			3%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7381" y="6065721"/>
            <a:ext cx="2846742" cy="32624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69.7% SWD graduate – Ohio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18272" y="6213490"/>
            <a:ext cx="1837114" cy="3323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20.3% Dropout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1464963" y="1062665"/>
            <a:ext cx="2857866" cy="14253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PSE Services</a:t>
            </a:r>
          </a:p>
          <a:p>
            <a:r>
              <a:rPr lang="en-US" sz="1300" dirty="0">
                <a:solidFill>
                  <a:schemeClr val="tx1"/>
                </a:solidFill>
              </a:rPr>
              <a:t>Register for Disability Services – 	7%</a:t>
            </a:r>
          </a:p>
          <a:p>
            <a:r>
              <a:rPr lang="en-US" sz="1300" dirty="0">
                <a:solidFill>
                  <a:schemeClr val="tx1"/>
                </a:solidFill>
              </a:rPr>
              <a:t>Remedial Courses – 		9%</a:t>
            </a:r>
          </a:p>
          <a:p>
            <a:r>
              <a:rPr lang="en-US" sz="1300" dirty="0">
                <a:solidFill>
                  <a:schemeClr val="tx1"/>
                </a:solidFill>
              </a:rPr>
              <a:t>Extra Time on Tests –		17%</a:t>
            </a:r>
          </a:p>
          <a:p>
            <a:r>
              <a:rPr lang="en-US" sz="1300" dirty="0">
                <a:solidFill>
                  <a:schemeClr val="tx1"/>
                </a:solidFill>
              </a:rPr>
              <a:t>Tutoring – 			14%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2150" y="1003300"/>
            <a:ext cx="13167360" cy="5943600"/>
          </a:xfrm>
          <a:solidFill>
            <a:srgbClr val="6CAED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200" b="1" i="1" dirty="0">
                <a:solidFill>
                  <a:schemeClr val="bg1"/>
                </a:solidFill>
              </a:rPr>
              <a:t>It’s YOUR Turn!</a:t>
            </a:r>
          </a:p>
          <a:p>
            <a:pPr marL="0" indent="0" algn="ctr">
              <a:buNone/>
            </a:pPr>
            <a:endParaRPr lang="en-US" sz="52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200" b="1" i="1" dirty="0">
                <a:solidFill>
                  <a:schemeClr val="bg1"/>
                </a:solidFill>
              </a:rPr>
              <a:t>Using the OLTS data and SPP/APR data, create a picture of your region’s postsecondary employment outcome. </a:t>
            </a:r>
          </a:p>
        </p:txBody>
      </p:sp>
    </p:spTree>
    <p:extLst>
      <p:ext uri="{BB962C8B-B14F-4D97-AF65-F5344CB8AC3E}">
        <p14:creationId xmlns:p14="http://schemas.microsoft.com/office/powerpoint/2010/main" val="4792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948"/>
            <a:ext cx="14630400" cy="8346048"/>
          </a:xfrm>
        </p:spPr>
      </p:pic>
      <p:sp>
        <p:nvSpPr>
          <p:cNvPr id="7" name="Rectangle 6"/>
          <p:cNvSpPr/>
          <p:nvPr/>
        </p:nvSpPr>
        <p:spPr>
          <a:xfrm>
            <a:off x="2377439" y="2677549"/>
            <a:ext cx="10162903" cy="4345043"/>
          </a:xfrm>
          <a:prstGeom prst="rect">
            <a:avLst/>
          </a:prstGeom>
          <a:solidFill>
            <a:srgbClr val="FEBF17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Performance Plan (SPP) and Annual Performance Report (APR)</a:t>
            </a:r>
          </a:p>
        </p:txBody>
      </p:sp>
    </p:spTree>
    <p:extLst>
      <p:ext uri="{BB962C8B-B14F-4D97-AF65-F5344CB8AC3E}">
        <p14:creationId xmlns:p14="http://schemas.microsoft.com/office/powerpoint/2010/main" val="14304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163922"/>
            <a:ext cx="13167360" cy="769441"/>
          </a:xfrm>
        </p:spPr>
        <p:txBody>
          <a:bodyPr>
            <a:normAutofit/>
          </a:bodyPr>
          <a:lstStyle/>
          <a:p>
            <a:pPr algn="ctr"/>
            <a:r>
              <a:rPr lang="en-US" altLang="en-US" sz="2900" dirty="0" smtClean="0"/>
              <a:t>Improve </a:t>
            </a:r>
            <a:r>
              <a:rPr lang="en-US" altLang="en-US" sz="2900" dirty="0"/>
              <a:t>Region/District Level </a:t>
            </a:r>
            <a:r>
              <a:rPr lang="en-US" altLang="en-US" sz="2900" dirty="0" smtClean="0"/>
              <a:t>Services with Transition Indicators</a:t>
            </a:r>
            <a:endParaRPr lang="en-US" alt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4560" y="914400"/>
            <a:ext cx="10241280" cy="7132320"/>
            <a:chOff x="192" y="480"/>
            <a:chExt cx="5376" cy="3744"/>
          </a:xfrm>
        </p:grpSpPr>
        <p:sp>
          <p:nvSpPr>
            <p:cNvPr id="22533" name="AutoShape 4"/>
            <p:cNvSpPr>
              <a:spLocks noChangeArrowheads="1"/>
            </p:cNvSpPr>
            <p:nvPr/>
          </p:nvSpPr>
          <p:spPr bwMode="auto">
            <a:xfrm>
              <a:off x="1824" y="480"/>
              <a:ext cx="2088" cy="768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>
              <a:lvl1pPr marL="117475" indent="-117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cs typeface="Arial" panose="020B0604020202020204" pitchFamily="34" charset="0"/>
                </a:rPr>
                <a:t>Post-School Outcomes</a:t>
              </a:r>
            </a:p>
            <a:p>
              <a:pPr algn="ctr"/>
              <a:r>
                <a:rPr lang="en-US" altLang="en-US" sz="1700" b="1" dirty="0">
                  <a:cs typeface="Arial" panose="020B0604020202020204" pitchFamily="34" charset="0"/>
                </a:rPr>
                <a:t>~Indicator 14~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cs typeface="Arial" panose="020B0604020202020204" pitchFamily="34" charset="0"/>
                </a:rPr>
                <a:t>Postsecondary employment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336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3696" y="2422"/>
              <a:ext cx="1872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cs typeface="Arial" panose="020B0604020202020204" pitchFamily="34" charset="0"/>
                </a:rPr>
                <a:t>Dropping Out</a:t>
              </a:r>
            </a:p>
            <a:p>
              <a:pPr algn="ctr"/>
              <a:r>
                <a:rPr lang="en-US" altLang="en-US" sz="1400" b="1" dirty="0">
                  <a:cs typeface="Arial" panose="020B0604020202020204" pitchFamily="34" charset="0"/>
                </a:rPr>
                <a:t>~Indicator 2~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400" dirty="0">
                  <a:cs typeface="Arial" panose="020B0604020202020204" pitchFamily="34" charset="0"/>
                </a:rPr>
                <a:t>Why? 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400" dirty="0">
                  <a:cs typeface="Arial" panose="020B0604020202020204" pitchFamily="34" charset="0"/>
                </a:rPr>
                <a:t>Appropriate programs?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400" dirty="0">
                  <a:cs typeface="Arial" panose="020B0604020202020204" pitchFamily="34" charset="0"/>
                </a:rPr>
                <a:t>Address student and family needs?</a:t>
              </a: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92" y="2408"/>
              <a:ext cx="1920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cs typeface="Arial" panose="020B0604020202020204" pitchFamily="34" charset="0"/>
                </a:rPr>
                <a:t>Graduation</a:t>
              </a:r>
            </a:p>
            <a:p>
              <a:pPr algn="ctr"/>
              <a:r>
                <a:rPr lang="en-US" altLang="en-US" sz="1400" b="1" dirty="0">
                  <a:cs typeface="Arial" panose="020B0604020202020204" pitchFamily="34" charset="0"/>
                </a:rPr>
                <a:t>~Indicator 1~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400" dirty="0">
                  <a:cs typeface="Arial" panose="020B0604020202020204" pitchFamily="34" charset="0"/>
                </a:rPr>
                <a:t>Expectations and standards?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400" dirty="0">
                  <a:cs typeface="Arial" panose="020B0604020202020204" pitchFamily="34" charset="0"/>
                </a:rPr>
                <a:t>Various pathways available?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400" dirty="0">
                  <a:cs typeface="Arial" panose="020B0604020202020204" pitchFamily="34" charset="0"/>
                </a:rPr>
                <a:t>Linkage to post-school environments?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1200" y="3180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2304" cy="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cs typeface="Arial" panose="020B0604020202020204" pitchFamily="34" charset="0"/>
                </a:rPr>
                <a:t>What’s the Quality of Our IEPs?</a:t>
              </a:r>
            </a:p>
            <a:p>
              <a:pPr algn="ctr"/>
              <a:r>
                <a:rPr lang="en-US" altLang="en-US" sz="1700" b="1" dirty="0">
                  <a:cs typeface="Arial" panose="020B0604020202020204" pitchFamily="34" charset="0"/>
                </a:rPr>
                <a:t>~Indicator 13~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cs typeface="Arial" panose="020B0604020202020204" pitchFamily="34" charset="0"/>
                </a:rPr>
                <a:t>Measurable post-school and annual goals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cs typeface="Arial" panose="020B0604020202020204" pitchFamily="34" charset="0"/>
                </a:rPr>
                <a:t>Transition-related assessments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cs typeface="Arial" panose="020B0604020202020204" pitchFamily="34" charset="0"/>
                </a:rPr>
                <a:t>Course of study, services, and activities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cs typeface="Arial" panose="020B0604020202020204" pitchFamily="34" charset="0"/>
                </a:rPr>
                <a:t>Coordination of services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480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cs typeface="Arial" panose="020B0604020202020204" pitchFamily="34" charset="0"/>
                </a:rPr>
                <a:t>Good?</a:t>
              </a:r>
            </a:p>
            <a:p>
              <a:endParaRPr lang="en-US" altLang="en-US" dirty="0">
                <a:cs typeface="Arial" panose="020B0604020202020204" pitchFamily="34" charset="0"/>
              </a:endParaRP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4128" y="1344"/>
              <a:ext cx="1224" cy="3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cs typeface="Arial" panose="020B0604020202020204" pitchFamily="34" charset="0"/>
                </a:rPr>
                <a:t>Not so good?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  <p:grpSp>
          <p:nvGrpSpPr>
            <p:cNvPr id="22541" name="Group 12"/>
            <p:cNvGrpSpPr>
              <a:grpSpLocks/>
            </p:cNvGrpSpPr>
            <p:nvPr/>
          </p:nvGrpSpPr>
          <p:grpSpPr bwMode="auto">
            <a:xfrm>
              <a:off x="2112" y="2112"/>
              <a:ext cx="672" cy="720"/>
              <a:chOff x="1968" y="2016"/>
              <a:chExt cx="672" cy="720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 flipH="1">
              <a:off x="355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08" name="AutoShape 16"/>
            <p:cNvSpPr>
              <a:spLocks noChangeArrowheads="1"/>
            </p:cNvSpPr>
            <p:nvPr/>
          </p:nvSpPr>
          <p:spPr bwMode="auto">
            <a:xfrm>
              <a:off x="2304" y="1824"/>
              <a:ext cx="122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thinThick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" charset="0"/>
                </a:rPr>
                <a:t>Why?  Why Not?</a:t>
              </a:r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22544" name="Group 17"/>
            <p:cNvGrpSpPr>
              <a:grpSpLocks/>
            </p:cNvGrpSpPr>
            <p:nvPr/>
          </p:nvGrpSpPr>
          <p:grpSpPr bwMode="auto">
            <a:xfrm flipH="1">
              <a:off x="3024" y="2112"/>
              <a:ext cx="672" cy="720"/>
              <a:chOff x="1968" y="2016"/>
              <a:chExt cx="672" cy="720"/>
            </a:xfrm>
          </p:grpSpPr>
          <p:sp>
            <p:nvSpPr>
              <p:cNvPr id="22548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19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H="1">
              <a:off x="4104" y="3186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163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168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03615" y="3349899"/>
            <a:ext cx="3308466" cy="6647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Actual Data: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7570" y="4254366"/>
            <a:ext cx="1795549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Proficiency Passing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428977" y="7175858"/>
            <a:ext cx="1795549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Info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07570" y="7175858"/>
            <a:ext cx="1795549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SPED Participation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588970" y="4243721"/>
            <a:ext cx="1795549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Job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319252" y="7175858"/>
            <a:ext cx="1795549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Ratings of Transition Services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03378" y="7178040"/>
            <a:ext cx="1795549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Needs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510978" y="2099050"/>
            <a:ext cx="1795549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not Working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6921" y="3354960"/>
            <a:ext cx="3308466" cy="6647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Difference in Planned vs. Actual: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21671" y="2099049"/>
            <a:ext cx="1795552" cy="922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Services Received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816699" y="6173198"/>
            <a:ext cx="1768601" cy="775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Data: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18272" y="6213490"/>
            <a:ext cx="1837114" cy="775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Indicator Data: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20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548640"/>
            <a:ext cx="9875520" cy="979371"/>
          </a:xfrm>
          <a:noFill/>
        </p:spPr>
        <p:txBody>
          <a:bodyPr/>
          <a:lstStyle/>
          <a:p>
            <a:r>
              <a:rPr lang="en-US" dirty="0"/>
              <a:t>Postsecondary Employment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28421" y="2895439"/>
            <a:ext cx="3033800" cy="269612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Full-Time		30%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Part-Time		21%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than 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 9%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09808" y="7797704"/>
            <a:ext cx="7315200" cy="369332"/>
          </a:xfrm>
          <a:prstGeom prst="rect">
            <a:avLst/>
          </a:prstGeom>
        </p:spPr>
        <p:txBody>
          <a:bodyPr lIns="109728" tIns="54864" rIns="109728" bIns="54864">
            <a:spAutoFit/>
          </a:bodyPr>
          <a:lstStyle/>
          <a:p>
            <a:r>
              <a:rPr lang="en-US" sz="1700" dirty="0"/>
              <a:t>Ohio Longitudinal Transition Study Annual Report,  Fall 2017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718106"/>
              </p:ext>
            </p:extLst>
          </p:nvPr>
        </p:nvGraphicFramePr>
        <p:xfrm>
          <a:off x="2377439" y="1720517"/>
          <a:ext cx="8330666" cy="583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7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4343"/>
            <a:ext cx="13167360" cy="738664"/>
          </a:xfrm>
        </p:spPr>
        <p:txBody>
          <a:bodyPr/>
          <a:lstStyle/>
          <a:p>
            <a:r>
              <a:rPr lang="en-US" altLang="en-US" sz="4800" dirty="0"/>
              <a:t>Improve Services with Transition Indicators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64000" y="13716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Post-School Outcomes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9" y="6057900"/>
            <a:ext cx="6502400" cy="1409700"/>
          </a:xfrm>
          <a:prstGeom prst="rect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Quality of Our IEPs?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13</a:t>
            </a:r>
          </a:p>
        </p:txBody>
      </p:sp>
      <p:sp>
        <p:nvSpPr>
          <p:cNvPr id="6" name="Oval 5"/>
          <p:cNvSpPr/>
          <p:nvPr/>
        </p:nvSpPr>
        <p:spPr>
          <a:xfrm>
            <a:off x="73152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1)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1200" y="4610100"/>
            <a:ext cx="3027680" cy="14478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Out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(Indicator 2)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7737" y="2870900"/>
            <a:ext cx="1231900" cy="12319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4549" y="2870900"/>
            <a:ext cx="1231900" cy="1231900"/>
          </a:xfrm>
          <a:prstGeom prst="ellipse">
            <a:avLst/>
          </a:prstGeom>
          <a:solidFill>
            <a:srgbClr val="CD092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Good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901" y="4546879"/>
            <a:ext cx="2310598" cy="1104900"/>
          </a:xfrm>
          <a:prstGeom prst="ellipse">
            <a:avLst/>
          </a:prstGeom>
          <a:solidFill>
            <a:srgbClr val="6CAE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/>
          <p:cNvSpPr/>
          <p:nvPr/>
        </p:nvSpPr>
        <p:spPr>
          <a:xfrm>
            <a:off x="8775298" y="5050273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rrow: Right 12"/>
          <p:cNvSpPr/>
          <p:nvPr/>
        </p:nvSpPr>
        <p:spPr>
          <a:xfrm rot="10800000">
            <a:off x="3962400" y="5057774"/>
            <a:ext cx="179110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Arrow: Bent-Up 14"/>
          <p:cNvSpPr/>
          <p:nvPr/>
        </p:nvSpPr>
        <p:spPr>
          <a:xfrm rot="16200000" flipH="1">
            <a:off x="11480802" y="6146801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Arrow: Bent-Up 15"/>
          <p:cNvSpPr/>
          <p:nvPr/>
        </p:nvSpPr>
        <p:spPr>
          <a:xfrm rot="5400000">
            <a:off x="2146296" y="6146803"/>
            <a:ext cx="1003300" cy="1231899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rrow: Right 16"/>
          <p:cNvSpPr/>
          <p:nvPr/>
        </p:nvSpPr>
        <p:spPr>
          <a:xfrm rot="5400000">
            <a:off x="6564928" y="3380364"/>
            <a:ext cx="1500541" cy="5674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31520" y="2454169"/>
            <a:ext cx="3036945" cy="20567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Data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Employment – 30%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Employment – 21%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0861933" y="2413630"/>
            <a:ext cx="3036945" cy="20567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Planned vs. Actual: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Employment – 10%</a:t>
            </a:r>
          </a:p>
          <a:p>
            <a:pPr algn="ctr"/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Employment – 18%</a:t>
            </a:r>
          </a:p>
        </p:txBody>
      </p:sp>
    </p:spTree>
    <p:extLst>
      <p:ext uri="{BB962C8B-B14F-4D97-AF65-F5344CB8AC3E}">
        <p14:creationId xmlns:p14="http://schemas.microsoft.com/office/powerpoint/2010/main" val="38087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163922"/>
            <a:ext cx="13167360" cy="769441"/>
          </a:xfrm>
        </p:spPr>
        <p:txBody>
          <a:bodyPr>
            <a:normAutofit/>
          </a:bodyPr>
          <a:lstStyle/>
          <a:p>
            <a:r>
              <a:rPr lang="en-US" altLang="en-US" sz="2900" dirty="0" smtClean="0"/>
              <a:t>Improve </a:t>
            </a:r>
            <a:r>
              <a:rPr lang="en-US" altLang="en-US" sz="2900" dirty="0"/>
              <a:t>Region/District Level </a:t>
            </a:r>
            <a:r>
              <a:rPr lang="en-US" altLang="en-US" sz="2900" dirty="0" smtClean="0"/>
              <a:t>Services </a:t>
            </a:r>
            <a:r>
              <a:rPr lang="en-US" altLang="en-US" sz="2900" dirty="0"/>
              <a:t>Using Transition Indicators to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4560" y="914400"/>
            <a:ext cx="10241280" cy="7132320"/>
            <a:chOff x="192" y="480"/>
            <a:chExt cx="5376" cy="3744"/>
          </a:xfrm>
        </p:grpSpPr>
        <p:sp>
          <p:nvSpPr>
            <p:cNvPr id="22533" name="AutoShape 4"/>
            <p:cNvSpPr>
              <a:spLocks noChangeArrowheads="1"/>
            </p:cNvSpPr>
            <p:nvPr/>
          </p:nvSpPr>
          <p:spPr bwMode="auto">
            <a:xfrm>
              <a:off x="1824" y="480"/>
              <a:ext cx="2088" cy="768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>
              <a:lvl1pPr marL="117475" indent="-117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Post-School Outcomes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14~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+mn-lt"/>
                </a:rPr>
                <a:t>Postsecondary Employment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336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3696" y="2422"/>
              <a:ext cx="1872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Dropping Out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2~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Why? 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Appropriate programs?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Address student and family needs?</a:t>
              </a: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92" y="2408"/>
              <a:ext cx="1920" cy="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Graduation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Expectations and standards?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Various pathways available?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Linkage to post-school environments?</a:t>
              </a: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1200" y="3180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776" y="3312"/>
              <a:ext cx="2304" cy="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>
              <a:lvl1pPr marL="114300" indent="-114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Garamond" panose="02020404030301010803" pitchFamily="18" charset="0"/>
                </a:rPr>
                <a:t>What’s the Quality of Our IEPs?</a:t>
              </a:r>
            </a:p>
            <a:p>
              <a:pPr algn="ctr"/>
              <a:r>
                <a:rPr lang="en-US" altLang="en-US" sz="1700" b="1" dirty="0">
                  <a:latin typeface="Garamond" panose="02020404030301010803" pitchFamily="18" charset="0"/>
                </a:rPr>
                <a:t>~Indicator 13~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Measurable post-school and annual goals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Transition-related assessments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Course of study, services, and activities</a:t>
              </a:r>
            </a:p>
            <a:p>
              <a:pPr>
                <a:buFont typeface="Wingdings 3" panose="05040102010807070707" pitchFamily="18" charset="2"/>
                <a:buChar char="ê"/>
              </a:pPr>
              <a:r>
                <a:rPr lang="en-US" altLang="en-US" sz="1700" dirty="0">
                  <a:latin typeface="Garamond" panose="02020404030301010803" pitchFamily="18" charset="0"/>
                </a:rPr>
                <a:t>Coordination of services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480" y="1344"/>
              <a:ext cx="1224" cy="36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elix Titling" panose="04060505060202020A04" pitchFamily="82" charset="0"/>
                </a:rPr>
                <a:t>G</a:t>
              </a:r>
              <a:r>
                <a:rPr lang="en-US" altLang="en-US" sz="1900" b="1" dirty="0">
                  <a:latin typeface="Footlight MT Light" panose="0204060206030A020304" pitchFamily="18" charset="0"/>
                </a:rPr>
                <a:t>ood?</a:t>
              </a:r>
            </a:p>
            <a:p>
              <a:endParaRPr lang="en-US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4128" y="1344"/>
              <a:ext cx="1224" cy="3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900" b="1" dirty="0">
                  <a:latin typeface="Footlight MT Light" panose="0204060206030A020304" pitchFamily="18" charset="0"/>
                </a:rPr>
                <a:t>Not so good?</a:t>
              </a:r>
              <a:endParaRPr lang="en-US" alt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22541" name="Group 12"/>
            <p:cNvGrpSpPr>
              <a:grpSpLocks/>
            </p:cNvGrpSpPr>
            <p:nvPr/>
          </p:nvGrpSpPr>
          <p:grpSpPr bwMode="auto">
            <a:xfrm>
              <a:off x="2112" y="2112"/>
              <a:ext cx="672" cy="720"/>
              <a:chOff x="1968" y="2016"/>
              <a:chExt cx="672" cy="720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Line 15"/>
            <p:cNvSpPr>
              <a:spLocks noChangeShapeType="1"/>
            </p:cNvSpPr>
            <p:nvPr/>
          </p:nvSpPr>
          <p:spPr bwMode="auto">
            <a:xfrm flipH="1">
              <a:off x="355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08" name="AutoShape 16"/>
            <p:cNvSpPr>
              <a:spLocks noChangeArrowheads="1"/>
            </p:cNvSpPr>
            <p:nvPr/>
          </p:nvSpPr>
          <p:spPr bwMode="auto">
            <a:xfrm>
              <a:off x="2304" y="1824"/>
              <a:ext cx="122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thinThick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" charset="0"/>
                </a:rPr>
                <a:t>Why?  Why Not?</a:t>
              </a:r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22544" name="Group 17"/>
            <p:cNvGrpSpPr>
              <a:grpSpLocks/>
            </p:cNvGrpSpPr>
            <p:nvPr/>
          </p:nvGrpSpPr>
          <p:grpSpPr bwMode="auto">
            <a:xfrm flipH="1">
              <a:off x="3024" y="2112"/>
              <a:ext cx="672" cy="720"/>
              <a:chOff x="1968" y="2016"/>
              <a:chExt cx="672" cy="720"/>
            </a:xfrm>
          </p:grpSpPr>
          <p:sp>
            <p:nvSpPr>
              <p:cNvPr id="22548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736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19"/>
              <p:cNvSpPr>
                <a:spLocks noChangeShapeType="1"/>
              </p:cNvSpPr>
              <p:nvPr/>
            </p:nvSpPr>
            <p:spPr bwMode="auto">
              <a:xfrm>
                <a:off x="2640" y="20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H="1">
              <a:off x="4104" y="3186"/>
              <a:ext cx="552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1632" y="1632"/>
              <a:ext cx="648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1680" y="1248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03615" y="3349900"/>
            <a:ext cx="3308466" cy="7755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Actual Data:</a:t>
            </a:r>
          </a:p>
          <a:p>
            <a:r>
              <a:rPr lang="en-US" sz="1400" dirty="0"/>
              <a:t>FT Employment – 30%</a:t>
            </a:r>
          </a:p>
          <a:p>
            <a:r>
              <a:rPr lang="en-US" sz="1400" dirty="0"/>
              <a:t>PT Employment – 21%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7571" y="4254367"/>
            <a:ext cx="1795549" cy="180353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Proficiency Passing</a:t>
            </a:r>
          </a:p>
          <a:p>
            <a:r>
              <a:rPr lang="en-US" sz="1300" dirty="0">
                <a:solidFill>
                  <a:schemeClr val="tx1"/>
                </a:solidFill>
              </a:rPr>
              <a:t>Reading – 	65%</a:t>
            </a:r>
          </a:p>
          <a:p>
            <a:r>
              <a:rPr lang="en-US" sz="1300" dirty="0">
                <a:solidFill>
                  <a:schemeClr val="tx1"/>
                </a:solidFill>
              </a:rPr>
              <a:t>Writing – 	65%</a:t>
            </a:r>
          </a:p>
          <a:p>
            <a:r>
              <a:rPr lang="en-US" sz="1300" dirty="0">
                <a:solidFill>
                  <a:schemeClr val="tx1"/>
                </a:solidFill>
              </a:rPr>
              <a:t>Math – 		59%</a:t>
            </a:r>
          </a:p>
          <a:p>
            <a:r>
              <a:rPr lang="en-US" sz="1300" dirty="0">
                <a:solidFill>
                  <a:schemeClr val="tx1"/>
                </a:solidFill>
              </a:rPr>
              <a:t>Science – 	54%</a:t>
            </a:r>
          </a:p>
          <a:p>
            <a:r>
              <a:rPr lang="en-US" sz="1300" dirty="0">
                <a:solidFill>
                  <a:schemeClr val="tx1"/>
                </a:solidFill>
              </a:rPr>
              <a:t>Citizenship – 	57%</a:t>
            </a:r>
          </a:p>
          <a:p>
            <a:r>
              <a:rPr lang="en-US" sz="1300" dirty="0">
                <a:solidFill>
                  <a:schemeClr val="tx1"/>
                </a:solidFill>
              </a:rPr>
              <a:t>Alt. Assess. – 	11%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435841" y="6943929"/>
            <a:ext cx="2159598" cy="128304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Other Info: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8238" y="6963760"/>
            <a:ext cx="1795549" cy="9225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SPED Participation</a:t>
            </a:r>
          </a:p>
          <a:p>
            <a:r>
              <a:rPr lang="en-US" sz="1300" dirty="0">
                <a:solidFill>
                  <a:schemeClr val="tx1"/>
                </a:solidFill>
              </a:rPr>
              <a:t>&lt;21% - 		66%</a:t>
            </a:r>
          </a:p>
          <a:p>
            <a:r>
              <a:rPr lang="en-US" sz="1300" dirty="0">
                <a:solidFill>
                  <a:schemeClr val="tx1"/>
                </a:solidFill>
              </a:rPr>
              <a:t>21-60% - 	20%</a:t>
            </a:r>
          </a:p>
          <a:p>
            <a:r>
              <a:rPr lang="en-US" sz="1300" dirty="0">
                <a:solidFill>
                  <a:schemeClr val="tx1"/>
                </a:solidFill>
              </a:rPr>
              <a:t>=/&gt;61% - 	14%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588970" y="4254366"/>
            <a:ext cx="1795549" cy="182258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Help Finding Job</a:t>
            </a:r>
          </a:p>
          <a:p>
            <a:r>
              <a:rPr lang="en-US" sz="1300" dirty="0">
                <a:solidFill>
                  <a:schemeClr val="tx1"/>
                </a:solidFill>
              </a:rPr>
              <a:t>Parent – 	13%</a:t>
            </a:r>
          </a:p>
          <a:p>
            <a:r>
              <a:rPr lang="en-US" sz="1300" dirty="0">
                <a:solidFill>
                  <a:schemeClr val="tx1"/>
                </a:solidFill>
              </a:rPr>
              <a:t>Friend – 	18%</a:t>
            </a:r>
          </a:p>
          <a:p>
            <a:r>
              <a:rPr lang="en-US" sz="1300" dirty="0">
                <a:solidFill>
                  <a:schemeClr val="tx1"/>
                </a:solidFill>
              </a:rPr>
              <a:t>Agency – 	12%</a:t>
            </a:r>
          </a:p>
          <a:p>
            <a:r>
              <a:rPr lang="en-US" sz="1300" dirty="0">
                <a:solidFill>
                  <a:schemeClr val="tx1"/>
                </a:solidFill>
              </a:rPr>
              <a:t>Own – 		39%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02568" y="6963760"/>
            <a:ext cx="2572353" cy="108296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Ratings of Transition Services </a:t>
            </a:r>
          </a:p>
          <a:p>
            <a:r>
              <a:rPr lang="en-US" sz="1300" dirty="0">
                <a:solidFill>
                  <a:schemeClr val="tx1"/>
                </a:solidFill>
              </a:rPr>
              <a:t>High – CTE, Work on own, DD services</a:t>
            </a:r>
          </a:p>
          <a:p>
            <a:r>
              <a:rPr lang="en-US" sz="1300" dirty="0">
                <a:solidFill>
                  <a:schemeClr val="tx1"/>
                </a:solidFill>
              </a:rPr>
              <a:t>Low – Proficiency Tests, Help applying to college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069158" y="6943929"/>
            <a:ext cx="2166790" cy="128304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Pay for Needs</a:t>
            </a:r>
          </a:p>
          <a:p>
            <a:r>
              <a:rPr lang="en-US" sz="1300" dirty="0">
                <a:solidFill>
                  <a:schemeClr val="tx1"/>
                </a:solidFill>
              </a:rPr>
              <a:t>Differences in Scholarships, Student loans, Family help, Work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127046" y="806505"/>
            <a:ext cx="2179481" cy="20299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Reasons not Working</a:t>
            </a:r>
          </a:p>
          <a:p>
            <a:r>
              <a:rPr lang="en-US" sz="1300" dirty="0">
                <a:solidFill>
                  <a:schemeClr val="tx1"/>
                </a:solidFill>
              </a:rPr>
              <a:t>Can’t find job </a:t>
            </a:r>
          </a:p>
          <a:p>
            <a:r>
              <a:rPr lang="en-US" sz="1300" dirty="0">
                <a:solidFill>
                  <a:schemeClr val="tx1"/>
                </a:solidFill>
              </a:rPr>
              <a:t>Needs help</a:t>
            </a:r>
          </a:p>
          <a:p>
            <a:r>
              <a:rPr lang="en-US" sz="1300" dirty="0">
                <a:solidFill>
                  <a:schemeClr val="tx1"/>
                </a:solidFill>
              </a:rPr>
              <a:t>Lack of skills</a:t>
            </a:r>
          </a:p>
          <a:p>
            <a:r>
              <a:rPr lang="en-US" sz="1300" dirty="0">
                <a:solidFill>
                  <a:schemeClr val="tx1"/>
                </a:solidFill>
              </a:rPr>
              <a:t>Transportation </a:t>
            </a:r>
          </a:p>
          <a:p>
            <a:r>
              <a:rPr lang="en-US" sz="1300" dirty="0">
                <a:solidFill>
                  <a:schemeClr val="tx1"/>
                </a:solidFill>
              </a:rPr>
              <a:t>Benefit loss</a:t>
            </a:r>
          </a:p>
          <a:p>
            <a:r>
              <a:rPr lang="en-US" sz="1300" dirty="0">
                <a:solidFill>
                  <a:schemeClr val="tx1"/>
                </a:solidFill>
              </a:rPr>
              <a:t>Parenting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6921" y="3354961"/>
            <a:ext cx="3308466" cy="7755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Difference in Planned vs. Actual:</a:t>
            </a:r>
          </a:p>
          <a:p>
            <a:r>
              <a:rPr lang="en-US" sz="1400" dirty="0"/>
              <a:t>FT Employment – 10%</a:t>
            </a:r>
          </a:p>
          <a:p>
            <a:r>
              <a:rPr lang="en-US" sz="1400" dirty="0"/>
              <a:t>PT Employment – 18%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8238" y="806503"/>
            <a:ext cx="2512276" cy="20299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t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Transition Services Received</a:t>
            </a:r>
          </a:p>
          <a:p>
            <a:r>
              <a:rPr lang="en-US" sz="1300" dirty="0">
                <a:solidFill>
                  <a:schemeClr val="tx1"/>
                </a:solidFill>
              </a:rPr>
              <a:t>Work Study – 		23%</a:t>
            </a:r>
          </a:p>
          <a:p>
            <a:r>
              <a:rPr lang="en-US" sz="1300" dirty="0">
                <a:solidFill>
                  <a:schemeClr val="tx1"/>
                </a:solidFill>
              </a:rPr>
              <a:t>VOSE – 			22%</a:t>
            </a:r>
          </a:p>
          <a:p>
            <a:r>
              <a:rPr lang="en-US" sz="1300" dirty="0">
                <a:solidFill>
                  <a:schemeClr val="tx1"/>
                </a:solidFill>
              </a:rPr>
              <a:t>Tran. Spec. – 		24%</a:t>
            </a:r>
          </a:p>
          <a:p>
            <a:r>
              <a:rPr lang="en-US" sz="1300" dirty="0">
                <a:solidFill>
                  <a:schemeClr val="tx1"/>
                </a:solidFill>
              </a:rPr>
              <a:t>JTC – 			3%</a:t>
            </a:r>
          </a:p>
          <a:p>
            <a:r>
              <a:rPr lang="en-US" sz="1300" dirty="0">
                <a:solidFill>
                  <a:schemeClr val="tx1"/>
                </a:solidFill>
              </a:rPr>
              <a:t>Spec. CTE –		4%</a:t>
            </a:r>
          </a:p>
          <a:p>
            <a:r>
              <a:rPr lang="en-US" sz="1300" dirty="0">
                <a:solidFill>
                  <a:schemeClr val="tx1"/>
                </a:solidFill>
              </a:rPr>
              <a:t>Career Assessment –	39%</a:t>
            </a:r>
          </a:p>
          <a:p>
            <a:r>
              <a:rPr lang="en-US" sz="1300" dirty="0">
                <a:solidFill>
                  <a:schemeClr val="tx1"/>
                </a:solidFill>
              </a:rPr>
              <a:t>CTE – 			40%</a:t>
            </a:r>
          </a:p>
          <a:p>
            <a:r>
              <a:rPr lang="en-US" sz="1300" dirty="0">
                <a:solidFill>
                  <a:schemeClr val="tx1"/>
                </a:solidFill>
              </a:rPr>
              <a:t>AT – 			3%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7381" y="6114715"/>
            <a:ext cx="2846742" cy="54168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69.7% SWD graduate – Ohio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85.7 % All graduate - Ohio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18272" y="6213490"/>
            <a:ext cx="1837114" cy="3323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20.3% Dropout</a:t>
            </a:r>
          </a:p>
        </p:txBody>
      </p:sp>
    </p:spTree>
    <p:extLst>
      <p:ext uri="{BB962C8B-B14F-4D97-AF65-F5344CB8AC3E}">
        <p14:creationId xmlns:p14="http://schemas.microsoft.com/office/powerpoint/2010/main" val="31609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19150" y="887413"/>
            <a:ext cx="13166725" cy="5943600"/>
          </a:xfrm>
          <a:solidFill>
            <a:srgbClr val="6CAEDF"/>
          </a:solidFill>
        </p:spPr>
        <p:txBody>
          <a:bodyPr/>
          <a:lstStyle/>
          <a:p>
            <a:pPr marL="0" indent="0">
              <a:buNone/>
            </a:pPr>
            <a:endParaRPr lang="en-US" sz="5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0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000" b="1" i="1" dirty="0">
                <a:solidFill>
                  <a:schemeClr val="bg1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4578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110" y="447247"/>
            <a:ext cx="12217987" cy="1214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chemeClr val="accent2"/>
                </a:solidFill>
              </a:rPr>
              <a:t>Evidence-Based Predictors &amp; Practices for Post-School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515" y="3170443"/>
            <a:ext cx="6307494" cy="2932085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>
              <a:spcAft>
                <a:spcPts val="72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www.olts.org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2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www.ohioemploymentfirst.org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2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http://www.transitionta.org/effectivepractices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20"/>
              </a:spcAft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20"/>
              </a:spcAft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09" y="3527775"/>
            <a:ext cx="3410392" cy="2217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867" y="1321588"/>
            <a:ext cx="3563230" cy="478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93" y="3981131"/>
            <a:ext cx="4409978" cy="2702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 descr="Evidence_Based_Predictors_for_Post_school_Success3_25_15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284" y="5108569"/>
            <a:ext cx="3035675" cy="234574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8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8713" y="2139435"/>
            <a:ext cx="5029207" cy="5398042"/>
            <a:chOff x="457195" y="1149151"/>
            <a:chExt cx="3946336" cy="474399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457200" y="1149151"/>
              <a:ext cx="3946331" cy="1127760"/>
            </a:xfrm>
            <a:prstGeom prst="round2SameRect">
              <a:avLst/>
            </a:prstGeom>
            <a:solidFill>
              <a:schemeClr val="tx2">
                <a:alpha val="5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20" dirty="0">
                  <a:latin typeface="Arial" panose="020B0604020202020204" pitchFamily="34" charset="0"/>
                  <a:cs typeface="Arial" panose="020B0604020202020204" pitchFamily="34" charset="0"/>
                </a:rPr>
                <a:t>Postsecondary Employment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195" y="2276911"/>
              <a:ext cx="3946330" cy="3616238"/>
            </a:xfrm>
            <a:prstGeom prst="rect">
              <a:avLst/>
            </a:prstGeom>
            <a:solidFill>
              <a:srgbClr val="FEBF17">
                <a:alpha val="5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technical education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study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 Training Coordination (JTC)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for work before graduation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70479" y="2139435"/>
            <a:ext cx="5029202" cy="5394960"/>
            <a:chOff x="4815838" y="1103531"/>
            <a:chExt cx="3919952" cy="4748629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815838" y="1103531"/>
              <a:ext cx="3919950" cy="1142960"/>
            </a:xfrm>
            <a:prstGeom prst="round2SameRect">
              <a:avLst/>
            </a:prstGeom>
            <a:solidFill>
              <a:schemeClr val="tx2">
                <a:alpha val="5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32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Postsecondary Education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5840" y="2231291"/>
              <a:ext cx="3919950" cy="3620869"/>
            </a:xfrm>
            <a:prstGeom prst="rect">
              <a:avLst/>
            </a:prstGeom>
            <a:solidFill>
              <a:srgbClr val="FEBF17">
                <a:alpha val="5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Passing the Proficiency Test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Participation in the general education curriculum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31520" y="373225"/>
            <a:ext cx="13167360" cy="1631216"/>
          </a:xfrm>
        </p:spPr>
        <p:txBody>
          <a:bodyPr/>
          <a:lstStyle/>
          <a:p>
            <a:r>
              <a:rPr lang="en-US" dirty="0"/>
              <a:t>Predictors- Ohio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0" dirty="0">
                <a:hlinkClick r:id="rId3"/>
              </a:rPr>
              <a:t>www.olts.org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4389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1732897"/>
              </p:ext>
            </p:extLst>
          </p:nvPr>
        </p:nvGraphicFramePr>
        <p:xfrm>
          <a:off x="9546286" y="49453"/>
          <a:ext cx="3931920" cy="115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475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1" y="169546"/>
            <a:ext cx="7555121" cy="724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98971" y="169547"/>
            <a:ext cx="5131836" cy="2957733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Predictors – National</a:t>
            </a:r>
            <a:endParaRPr lang="en-US" sz="500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www.transitionta.org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www.ohioemploymentfirst.org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900" dirty="0">
                <a:solidFill>
                  <a:srgbClr val="C00000"/>
                </a:solidFill>
              </a:rPr>
              <a:t> </a:t>
            </a:r>
            <a:endParaRPr lang="en-US" sz="29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23" y="2094630"/>
            <a:ext cx="5601502" cy="4365881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national predictors,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rate your region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+ or 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1" y="169546"/>
            <a:ext cx="7555121" cy="724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920240" y="149290"/>
            <a:ext cx="10972800" cy="13737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What Do the Data Mean for Ohio?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3821397" y="1522991"/>
            <a:ext cx="9837453" cy="5506459"/>
          </a:xfrm>
          <a:custGeom>
            <a:avLst/>
            <a:gdLst>
              <a:gd name="connsiteX0" fmla="*/ 585228 w 5047488"/>
              <a:gd name="connsiteY0" fmla="*/ 0 h 3511296"/>
              <a:gd name="connsiteX1" fmla="*/ 4462260 w 5047488"/>
              <a:gd name="connsiteY1" fmla="*/ 0 h 3511296"/>
              <a:gd name="connsiteX2" fmla="*/ 5047488 w 5047488"/>
              <a:gd name="connsiteY2" fmla="*/ 585228 h 3511296"/>
              <a:gd name="connsiteX3" fmla="*/ 5047488 w 5047488"/>
              <a:gd name="connsiteY3" fmla="*/ 3511296 h 3511296"/>
              <a:gd name="connsiteX4" fmla="*/ 5047488 w 5047488"/>
              <a:gd name="connsiteY4" fmla="*/ 3511296 h 3511296"/>
              <a:gd name="connsiteX5" fmla="*/ 0 w 5047488"/>
              <a:gd name="connsiteY5" fmla="*/ 3511296 h 3511296"/>
              <a:gd name="connsiteX6" fmla="*/ 0 w 5047488"/>
              <a:gd name="connsiteY6" fmla="*/ 3511296 h 3511296"/>
              <a:gd name="connsiteX7" fmla="*/ 0 w 5047488"/>
              <a:gd name="connsiteY7" fmla="*/ 585228 h 3511296"/>
              <a:gd name="connsiteX8" fmla="*/ 585228 w 5047488"/>
              <a:gd name="connsiteY8" fmla="*/ 0 h 351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7488" h="3511296">
                <a:moveTo>
                  <a:pt x="5047488" y="407115"/>
                </a:moveTo>
                <a:lnTo>
                  <a:pt x="5047488" y="3104181"/>
                </a:lnTo>
                <a:cubicBezTo>
                  <a:pt x="5047488" y="3329024"/>
                  <a:pt x="4670840" y="3511296"/>
                  <a:pt x="4206223" y="3511296"/>
                </a:cubicBezTo>
                <a:lnTo>
                  <a:pt x="0" y="3511296"/>
                </a:lnTo>
                <a:lnTo>
                  <a:pt x="0" y="3511296"/>
                </a:lnTo>
                <a:lnTo>
                  <a:pt x="0" y="0"/>
                </a:lnTo>
                <a:lnTo>
                  <a:pt x="0" y="0"/>
                </a:lnTo>
                <a:lnTo>
                  <a:pt x="4206223" y="0"/>
                </a:lnTo>
                <a:cubicBezTo>
                  <a:pt x="4670840" y="0"/>
                  <a:pt x="5047488" y="182272"/>
                  <a:pt x="5047488" y="407115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219033" rIns="266657" bIns="219031" numCol="1" spcCol="1270" anchor="ctr" anchorCtr="0">
            <a:noAutofit/>
          </a:bodyPr>
          <a:lstStyle/>
          <a:p>
            <a:pPr marL="228600" lvl="1" indent="-228600" algn="l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Course of Study</a:t>
            </a:r>
          </a:p>
          <a:p>
            <a:pPr marL="228600" lvl="1" indent="-228600" algn="l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Career and Technical Education</a:t>
            </a:r>
          </a:p>
          <a:p>
            <a:pPr marL="228600" lvl="1" indent="-228600" algn="l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Vocational Training Programs (WS/JTC)</a:t>
            </a:r>
          </a:p>
          <a:p>
            <a:pPr marL="228600" lvl="1" indent="-228600" algn="l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Career Development</a:t>
            </a:r>
          </a:p>
          <a:p>
            <a:pPr marL="228600" lvl="1" indent="-228600" algn="l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Self Determination and Advocacy Training</a:t>
            </a:r>
          </a:p>
          <a:p>
            <a:pPr marL="228600" lvl="1" indent="-228600" algn="l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The Transition Planning Process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228600" y="1522991"/>
            <a:ext cx="3592797" cy="5678424"/>
          </a:xfrm>
          <a:custGeom>
            <a:avLst/>
            <a:gdLst>
              <a:gd name="connsiteX0" fmla="*/ 0 w 1975104"/>
              <a:gd name="connsiteY0" fmla="*/ 329191 h 6309360"/>
              <a:gd name="connsiteX1" fmla="*/ 329191 w 1975104"/>
              <a:gd name="connsiteY1" fmla="*/ 0 h 6309360"/>
              <a:gd name="connsiteX2" fmla="*/ 1645913 w 1975104"/>
              <a:gd name="connsiteY2" fmla="*/ 0 h 6309360"/>
              <a:gd name="connsiteX3" fmla="*/ 1975104 w 1975104"/>
              <a:gd name="connsiteY3" fmla="*/ 329191 h 6309360"/>
              <a:gd name="connsiteX4" fmla="*/ 1975104 w 1975104"/>
              <a:gd name="connsiteY4" fmla="*/ 5980169 h 6309360"/>
              <a:gd name="connsiteX5" fmla="*/ 1645913 w 1975104"/>
              <a:gd name="connsiteY5" fmla="*/ 6309360 h 6309360"/>
              <a:gd name="connsiteX6" fmla="*/ 329191 w 1975104"/>
              <a:gd name="connsiteY6" fmla="*/ 6309360 h 6309360"/>
              <a:gd name="connsiteX7" fmla="*/ 0 w 1975104"/>
              <a:gd name="connsiteY7" fmla="*/ 5980169 h 6309360"/>
              <a:gd name="connsiteX8" fmla="*/ 0 w 1975104"/>
              <a:gd name="connsiteY8" fmla="*/ 329191 h 630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104" h="6309360">
                <a:moveTo>
                  <a:pt x="0" y="329191"/>
                </a:moveTo>
                <a:cubicBezTo>
                  <a:pt x="0" y="147384"/>
                  <a:pt x="147384" y="0"/>
                  <a:pt x="329191" y="0"/>
                </a:cubicBezTo>
                <a:lnTo>
                  <a:pt x="1645913" y="0"/>
                </a:lnTo>
                <a:cubicBezTo>
                  <a:pt x="1827720" y="0"/>
                  <a:pt x="1975104" y="147384"/>
                  <a:pt x="1975104" y="329191"/>
                </a:cubicBezTo>
                <a:lnTo>
                  <a:pt x="1975104" y="5980169"/>
                </a:lnTo>
                <a:cubicBezTo>
                  <a:pt x="1975104" y="6161976"/>
                  <a:pt x="1827720" y="6309360"/>
                  <a:pt x="1645913" y="6309360"/>
                </a:cubicBezTo>
                <a:lnTo>
                  <a:pt x="329191" y="6309360"/>
                </a:lnTo>
                <a:cubicBezTo>
                  <a:pt x="147384" y="6309360"/>
                  <a:pt x="0" y="6161976"/>
                  <a:pt x="0" y="5980169"/>
                </a:cubicBezTo>
                <a:lnTo>
                  <a:pt x="0" y="32919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097" tIns="149757" rIns="203097" bIns="149757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What is important in transition planning?</a:t>
            </a:r>
          </a:p>
        </p:txBody>
      </p:sp>
    </p:spTree>
    <p:extLst>
      <p:ext uri="{BB962C8B-B14F-4D97-AF65-F5344CB8AC3E}">
        <p14:creationId xmlns:p14="http://schemas.microsoft.com/office/powerpoint/2010/main" val="18070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Performance Plan (SPP) Indicators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83625" y="1871277"/>
            <a:ext cx="10715256" cy="14259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/>
              <a:t>Youth with IEPs graduating from high school with a regular diploma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2046" y="1626618"/>
            <a:ext cx="1670634" cy="1670634"/>
            <a:chOff x="892773" y="0"/>
            <a:chExt cx="1836182" cy="1836182"/>
          </a:xfrm>
        </p:grpSpPr>
        <p:sp>
          <p:nvSpPr>
            <p:cNvPr id="16" name="Oval 15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2990849" y="3881983"/>
            <a:ext cx="10590789" cy="9050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spcBef>
                <a:spcPct val="50000"/>
              </a:spcBef>
              <a:buNone/>
            </a:pPr>
            <a:r>
              <a:rPr lang="en-US" altLang="en-US" sz="4000" dirty="0"/>
              <a:t>Youth with IEPs dropping out of </a:t>
            </a:r>
            <a:r>
              <a:rPr lang="en-US" altLang="en-US" sz="4000" dirty="0" smtClean="0"/>
              <a:t>high school</a:t>
            </a:r>
            <a:endParaRPr lang="en-US" altLang="en-US" sz="4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22046" y="3637324"/>
            <a:ext cx="1670634" cy="1670634"/>
            <a:chOff x="892773" y="0"/>
            <a:chExt cx="1836182" cy="1836182"/>
          </a:xfrm>
        </p:grpSpPr>
        <p:sp>
          <p:nvSpPr>
            <p:cNvPr id="29" name="Oval 28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2046" y="5567358"/>
            <a:ext cx="1670634" cy="1670634"/>
            <a:chOff x="892773" y="0"/>
            <a:chExt cx="1836182" cy="1836182"/>
          </a:xfrm>
        </p:grpSpPr>
        <p:sp>
          <p:nvSpPr>
            <p:cNvPr id="32" name="Oval 31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4"/>
            <p:cNvSpPr/>
            <p:nvPr/>
          </p:nvSpPr>
          <p:spPr>
            <a:xfrm>
              <a:off x="1027224" y="268903"/>
              <a:ext cx="1567279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83624" y="5567358"/>
            <a:ext cx="10398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Youth aged 16 and above with IEPs that contain each of the required components for secondary transition 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548643"/>
            <a:ext cx="12344400" cy="830997"/>
          </a:xfrm>
        </p:spPr>
        <p:txBody>
          <a:bodyPr/>
          <a:lstStyle/>
          <a:p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IEP Flowchart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006" y="2511126"/>
            <a:ext cx="74725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Age Appropriate Transition Assessment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Measurable Postsecondary Goals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Course(s) of Study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Transition Services/Activities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Annual IEP Goal and Objectives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595" y="1725445"/>
            <a:ext cx="4578950" cy="508188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0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90" y="1769506"/>
            <a:ext cx="13167360" cy="5431156"/>
          </a:xfrm>
        </p:spPr>
        <p:txBody>
          <a:bodyPr numCol="2"/>
          <a:lstStyle/>
          <a:p>
            <a:r>
              <a:rPr lang="en-US" dirty="0"/>
              <a:t>Chaining </a:t>
            </a:r>
          </a:p>
          <a:p>
            <a:r>
              <a:rPr lang="en-US" dirty="0"/>
              <a:t>Community Based Instruction </a:t>
            </a:r>
          </a:p>
          <a:p>
            <a:r>
              <a:rPr lang="en-US" dirty="0"/>
              <a:t>Computer Assisted Instruction </a:t>
            </a:r>
          </a:p>
          <a:p>
            <a:r>
              <a:rPr lang="en-US" dirty="0"/>
              <a:t>Mnemonics </a:t>
            </a:r>
          </a:p>
          <a:p>
            <a:r>
              <a:rPr lang="en-US" dirty="0"/>
              <a:t>Self-Monitoring and Self Management </a:t>
            </a:r>
          </a:p>
          <a:p>
            <a:r>
              <a:rPr lang="en-US" dirty="0"/>
              <a:t>Video Modeling </a:t>
            </a:r>
          </a:p>
          <a:p>
            <a:r>
              <a:rPr lang="en-US" dirty="0"/>
              <a:t>Prompting </a:t>
            </a:r>
          </a:p>
          <a:p>
            <a:r>
              <a:rPr lang="en-US" dirty="0"/>
              <a:t>Self Advocacy and Self Determination </a:t>
            </a:r>
          </a:p>
          <a:p>
            <a:r>
              <a:rPr lang="en-US" dirty="0"/>
              <a:t>Visual Supports </a:t>
            </a:r>
          </a:p>
          <a:p>
            <a:r>
              <a:rPr lang="en-US" dirty="0"/>
              <a:t>Mobile Technology </a:t>
            </a:r>
          </a:p>
          <a:p>
            <a:r>
              <a:rPr lang="en-US" dirty="0"/>
              <a:t>Simulation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35170" y="7070923"/>
            <a:ext cx="5618153" cy="4431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>
              <a:spcAft>
                <a:spcPts val="72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http://www.transitionta.org/effectivepractices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438301" y="300446"/>
            <a:ext cx="11746184" cy="1920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600" dirty="0">
                <a:solidFill>
                  <a:schemeClr val="accent2"/>
                </a:solidFill>
              </a:rPr>
              <a:t>Questions and Contacts?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100" b="0" dirty="0"/>
              <a:t>Center for Innovation in Transition and Employment (CITE) @ Kent State</a:t>
            </a:r>
            <a:br>
              <a:rPr lang="en-US" altLang="en-US" sz="3100" b="0" dirty="0"/>
            </a:br>
            <a:endParaRPr lang="en-US" sz="3100" b="0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2097408" y="2390503"/>
            <a:ext cx="10427970" cy="4206240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Baer, PhD – Director</a:t>
            </a:r>
          </a:p>
          <a:p>
            <a:pPr marL="329184" lvl="1" indent="0" algn="ctr">
              <a:buNone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rbaer@kent.edu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184" lvl="1" indent="0" algn="ctr">
              <a:buNone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McMahan Queen, PhD – Outreach Director</a:t>
            </a:r>
          </a:p>
          <a:p>
            <a:pPr marL="329184" lvl="1" indent="0" algn="ctr">
              <a:buNone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rmcmahan@kent.edu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184" lvl="1" indent="0" algn="ctr">
              <a:buNone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Stacia Kaschak, MEd – Project Director, OLTS</a:t>
            </a:r>
          </a:p>
          <a:p>
            <a:pPr marL="329184" lvl="1" indent="0" algn="ctr">
              <a:buNone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smather@kent.edu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184" lvl="1" indent="0"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2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DE_PPT_ImageSlide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108858"/>
            <a:ext cx="9875520" cy="7694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30405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Conversation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726" y="1731652"/>
            <a:ext cx="962967" cy="98390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60432" y="2883628"/>
            <a:ext cx="4626266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@OHEducation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@OHEducationSupt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60433" y="1897849"/>
            <a:ext cx="305051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OHEducation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60432" y="5623188"/>
            <a:ext cx="2886368" cy="61555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OhioEdDept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09" y="3217716"/>
            <a:ext cx="828603" cy="673649"/>
          </a:xfrm>
          <a:prstGeom prst="rect">
            <a:avLst/>
          </a:prstGeom>
        </p:spPr>
      </p:pic>
      <p:pic>
        <p:nvPicPr>
          <p:cNvPr id="26" name="Picture 25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081" y="5619324"/>
            <a:ext cx="1403066" cy="55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570" y="4172131"/>
            <a:ext cx="1156961" cy="132404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789942" y="4526376"/>
            <a:ext cx="305051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OHEducation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98" y="6586419"/>
            <a:ext cx="702642" cy="88271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760433" y="6720000"/>
            <a:ext cx="52770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education.ohio.gov/text</a:t>
            </a:r>
          </a:p>
        </p:txBody>
      </p:sp>
    </p:spTree>
    <p:extLst>
      <p:ext uri="{BB962C8B-B14F-4D97-AF65-F5344CB8AC3E}">
        <p14:creationId xmlns:p14="http://schemas.microsoft.com/office/powerpoint/2010/main" val="29180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/>
              <a:t>State Performance Plan (SPP) Indicators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39763" y="2133311"/>
            <a:ext cx="10398015" cy="4332753"/>
          </a:xfrm>
        </p:spPr>
        <p:txBody>
          <a:bodyPr/>
          <a:lstStyle/>
          <a:p>
            <a:pPr marL="0" lvl="1" indent="0">
              <a:buNone/>
            </a:pPr>
            <a:r>
              <a:rPr lang="en-US" sz="4000" dirty="0"/>
              <a:t>Youth who are no longer in secondary school, had IEPs in effect at the time they left school, and were: </a:t>
            </a:r>
            <a:endParaRPr lang="en-US" sz="2800" dirty="0"/>
          </a:p>
          <a:p>
            <a:pPr marL="514350" lvl="1" indent="-514350">
              <a:buAutoNum type="arabicPeriod"/>
            </a:pPr>
            <a:r>
              <a:rPr lang="en-US" sz="2800" dirty="0"/>
              <a:t>Enrolled in higher education within one year of leaving high school. </a:t>
            </a:r>
          </a:p>
          <a:p>
            <a:pPr marL="514350" lvl="1" indent="-514350">
              <a:buAutoNum type="arabicPeriod"/>
            </a:pPr>
            <a:r>
              <a:rPr lang="en-US" sz="2800" dirty="0"/>
              <a:t>Enrolled in higher education or competitively employed within one year of leaving high school. </a:t>
            </a:r>
          </a:p>
          <a:p>
            <a:pPr marL="514350" lvl="1" indent="-514350">
              <a:buAutoNum type="arabicPeriod"/>
            </a:pPr>
            <a:r>
              <a:rPr lang="en-US" sz="2800" dirty="0"/>
              <a:t>Enrolled in higher education or in some other postsecondary education or training program; or competitively employed or in some other employment within one year of leaving high school.</a:t>
            </a:r>
            <a:endParaRPr lang="en-US" alt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0634" y="1968959"/>
            <a:ext cx="2330728" cy="2330728"/>
            <a:chOff x="892773" y="0"/>
            <a:chExt cx="1836182" cy="1836182"/>
          </a:xfrm>
        </p:grpSpPr>
        <p:sp>
          <p:nvSpPr>
            <p:cNvPr id="19" name="Oval 18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4"/>
            <p:cNvSpPr/>
            <p:nvPr/>
          </p:nvSpPr>
          <p:spPr>
            <a:xfrm>
              <a:off x="1027223" y="268903"/>
              <a:ext cx="1567279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6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1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948"/>
            <a:ext cx="14630400" cy="8346048"/>
          </a:xfrm>
        </p:spPr>
      </p:pic>
      <p:sp>
        <p:nvSpPr>
          <p:cNvPr id="7" name="Rectangle 6"/>
          <p:cNvSpPr/>
          <p:nvPr/>
        </p:nvSpPr>
        <p:spPr>
          <a:xfrm>
            <a:off x="2377439" y="2677549"/>
            <a:ext cx="10162903" cy="4345043"/>
          </a:xfrm>
          <a:prstGeom prst="rect">
            <a:avLst/>
          </a:prstGeom>
          <a:solidFill>
            <a:srgbClr val="FEBF17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Longitudinal Transition Study (OLTS) </a:t>
            </a:r>
          </a:p>
        </p:txBody>
      </p:sp>
    </p:spTree>
    <p:extLst>
      <p:ext uri="{BB962C8B-B14F-4D97-AF65-F5344CB8AC3E}">
        <p14:creationId xmlns:p14="http://schemas.microsoft.com/office/powerpoint/2010/main" val="17761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166199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IDEA of 2004 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Post-school Outcomes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5536" y="2210636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5536" y="2210636"/>
            <a:ext cx="1456408" cy="1406028"/>
          </a:xfrm>
          <a:prstGeom prst="ellipse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89340" y="2510173"/>
            <a:ext cx="10598527" cy="80695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Each local education agency (LEA) is required to collect outcome data for students with disabilities as they exit high school.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5536" y="3975251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1023" y="3975251"/>
            <a:ext cx="1456408" cy="1406028"/>
          </a:xfrm>
          <a:prstGeom prst="ellipse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79068" y="4206623"/>
            <a:ext cx="10270155" cy="117465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These data are collected at least once every six years. (LEAs &gt;50,000 collect annually).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0108" y="5800018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8155" y="5783168"/>
            <a:ext cx="1456408" cy="1406028"/>
          </a:xfrm>
          <a:prstGeom prst="ellipse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84563" y="6065708"/>
            <a:ext cx="11556485" cy="84094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can use the data to identify factors that promote post-school success and address these in school improvement efforts.</a:t>
            </a:r>
          </a:p>
        </p:txBody>
      </p:sp>
    </p:spTree>
    <p:extLst>
      <p:ext uri="{BB962C8B-B14F-4D97-AF65-F5344CB8AC3E}">
        <p14:creationId xmlns:p14="http://schemas.microsoft.com/office/powerpoint/2010/main" val="30608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p"/>
      <p:bldP spid="13" grpId="0" animBg="1"/>
      <p:bldP spid="14" grpId="0" animBg="1"/>
      <p:bldP spid="15" grpId="0" build="p"/>
      <p:bldP spid="16" grpId="0" animBg="1"/>
      <p:bldP spid="17" grpId="0" animBg="1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/>
              <a:t>OLTS Partners</a:t>
            </a:r>
          </a:p>
        </p:txBody>
      </p:sp>
      <p:pic>
        <p:nvPicPr>
          <p:cNvPr id="1331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14" y="1767071"/>
            <a:ext cx="7114723" cy="5432425"/>
          </a:xfrm>
        </p:spPr>
      </p:pic>
      <p:pic>
        <p:nvPicPr>
          <p:cNvPr id="13315" name="Picture 5" descr="http://education.ohio.gov/getmedia/a49fa369-1fa0-4599-852a-72ed28b926e0/ODE-logo.as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5" y="1951834"/>
            <a:ext cx="369189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230" y="4582187"/>
            <a:ext cx="4057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2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2648</Words>
  <Application>Microsoft Office PowerPoint</Application>
  <PresentationFormat>Custom</PresentationFormat>
  <Paragraphs>755</Paragraphs>
  <Slides>54</Slides>
  <Notes>30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AvantGarde</vt:lpstr>
      <vt:lpstr>Calibri</vt:lpstr>
      <vt:lpstr>Calibri Light</vt:lpstr>
      <vt:lpstr>Felix Titling</vt:lpstr>
      <vt:lpstr>Footlight MT Light</vt:lpstr>
      <vt:lpstr>Futura Std Book</vt:lpstr>
      <vt:lpstr>Garamond</vt:lpstr>
      <vt:lpstr>Georgia</vt:lpstr>
      <vt:lpstr>Wingdings 3</vt:lpstr>
      <vt:lpstr>Office Theme</vt:lpstr>
      <vt:lpstr>     Ohio Longitudinal Transition Study (OLTS) 2016-2017</vt:lpstr>
      <vt:lpstr>Anticipated Outcomes</vt:lpstr>
      <vt:lpstr>SST Update  Notes:</vt:lpstr>
      <vt:lpstr>PowerPoint Presentation</vt:lpstr>
      <vt:lpstr>State Performance Plan (SPP) Indicators </vt:lpstr>
      <vt:lpstr>State Performance Plan (SPP) Indicators </vt:lpstr>
      <vt:lpstr>PowerPoint Presentation</vt:lpstr>
      <vt:lpstr>The IDEA of 2004   Post-school Outcomes</vt:lpstr>
      <vt:lpstr>OLTS Partners</vt:lpstr>
      <vt:lpstr>OLTS Process</vt:lpstr>
      <vt:lpstr>PowerPoint Presentation</vt:lpstr>
      <vt:lpstr>OLTS Data SPP/APR Data – Engagement Rates (2016 Graduates)</vt:lpstr>
      <vt:lpstr>OLTS Data  Post-school Outcome Trends by Year</vt:lpstr>
      <vt:lpstr>PowerPoint Presentation</vt:lpstr>
      <vt:lpstr>Continuous Improvement  Using Indicator Data and OLTS Data</vt:lpstr>
      <vt:lpstr>A “Tool” to Facilitate  Continuous Improvement </vt:lpstr>
      <vt:lpstr>Improve Services with Transition Indicators</vt:lpstr>
      <vt:lpstr>Improve Region/District Level Services Using Transition Indicators </vt:lpstr>
      <vt:lpstr>PowerPoint Presentation</vt:lpstr>
      <vt:lpstr>Using Transition Indicators to Improve Region/District Level Services</vt:lpstr>
      <vt:lpstr>Improve Services with Transition Indicators</vt:lpstr>
      <vt:lpstr>Postsecondary Engagement Education/Training  </vt:lpstr>
      <vt:lpstr>Improve Services with Transition Indicators</vt:lpstr>
      <vt:lpstr>Using Transition Indicators to Improve Region/District Level Services</vt:lpstr>
      <vt:lpstr>Special Education Profile</vt:lpstr>
      <vt:lpstr>Improve Services with Transition Indicators</vt:lpstr>
      <vt:lpstr>Using Transition Indicators to Improve Region/District Level Services</vt:lpstr>
      <vt:lpstr>Using Transition Indicators to Improve Region/District Level Services</vt:lpstr>
      <vt:lpstr>Proficiency Test Information </vt:lpstr>
      <vt:lpstr>Participation in Special Education </vt:lpstr>
      <vt:lpstr>Transition Services Received</vt:lpstr>
      <vt:lpstr>Plans to Pay for Needs</vt:lpstr>
      <vt:lpstr>Service Ratings</vt:lpstr>
      <vt:lpstr>Improve Services with Transition Indicators</vt:lpstr>
      <vt:lpstr>Improve Services with Transition Indicators</vt:lpstr>
      <vt:lpstr>Improve Services with Transition Indicators</vt:lpstr>
      <vt:lpstr>Improve Services with Transition Indicators</vt:lpstr>
      <vt:lpstr>Using Transition Indicators to Improve Region/District Level Services</vt:lpstr>
      <vt:lpstr>PowerPoint Presentation</vt:lpstr>
      <vt:lpstr>Improve Region/District Level Services with Transition Indicators</vt:lpstr>
      <vt:lpstr>Postsecondary Employment </vt:lpstr>
      <vt:lpstr>Improve Services with Transition Indicators</vt:lpstr>
      <vt:lpstr>Improve Region/District Level Services Using Transition Indicators to </vt:lpstr>
      <vt:lpstr>PowerPoint Presentation</vt:lpstr>
      <vt:lpstr>PowerPoint Presentation</vt:lpstr>
      <vt:lpstr>Predictors- Ohio www.olts.org </vt:lpstr>
      <vt:lpstr>PowerPoint Presentation</vt:lpstr>
      <vt:lpstr>Using the  national predictors, rate your region + or -</vt:lpstr>
      <vt:lpstr>What Do the Data Mean for Ohio? </vt:lpstr>
      <vt:lpstr>Transition IEP Flowchart</vt:lpstr>
      <vt:lpstr>Evidence-Based Practices</vt:lpstr>
      <vt:lpstr>Questions and Contacts?  Center for Innovation in Transition and Employment (CITE) @ Kent State </vt:lpstr>
      <vt:lpstr>education.ohio.gov</vt:lpstr>
      <vt:lpstr>Join the Conversation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2015-07-08T14:36:51Z</dcterms:created>
  <dcterms:modified xsi:type="dcterms:W3CDTF">2018-04-26T15:14:07Z</dcterms:modified>
</cp:coreProperties>
</file>