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2" r:id="rId2"/>
    <p:sldId id="355" r:id="rId3"/>
    <p:sldId id="340" r:id="rId4"/>
    <p:sldId id="343" r:id="rId5"/>
    <p:sldId id="337" r:id="rId6"/>
    <p:sldId id="338" r:id="rId7"/>
    <p:sldId id="344" r:id="rId8"/>
    <p:sldId id="336" r:id="rId9"/>
    <p:sldId id="287" r:id="rId10"/>
    <p:sldId id="353" r:id="rId11"/>
    <p:sldId id="354" r:id="rId12"/>
    <p:sldId id="345" r:id="rId13"/>
    <p:sldId id="288" r:id="rId14"/>
    <p:sldId id="289" r:id="rId15"/>
    <p:sldId id="298" r:id="rId16"/>
    <p:sldId id="311" r:id="rId17"/>
    <p:sldId id="348" r:id="rId18"/>
    <p:sldId id="316" r:id="rId19"/>
    <p:sldId id="317" r:id="rId20"/>
    <p:sldId id="319" r:id="rId21"/>
    <p:sldId id="320" r:id="rId22"/>
    <p:sldId id="321" r:id="rId23"/>
    <p:sldId id="265" r:id="rId24"/>
    <p:sldId id="286" r:id="rId25"/>
  </p:sldIdLst>
  <p:sldSz cx="14630400" cy="8229600"/>
  <p:notesSz cx="9305925" cy="7019925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1" userDrawn="1">
          <p15:clr>
            <a:srgbClr val="A4A3A4"/>
          </p15:clr>
        </p15:guide>
        <p15:guide id="2" pos="29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F"/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744" autoAdjust="0"/>
  </p:normalViewPr>
  <p:slideViewPr>
    <p:cSldViewPr snapToGrid="0" snapToObjects="1">
      <p:cViewPr varScale="1">
        <p:scale>
          <a:sx n="64" d="100"/>
          <a:sy n="64" d="100"/>
        </p:scale>
        <p:origin x="912" y="72"/>
      </p:cViewPr>
      <p:guideLst>
        <p:guide orient="horz" pos="2160"/>
        <p:guide pos="3840"/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926" y="-90"/>
      </p:cViewPr>
      <p:guideLst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ather\Documents\OLTS%2020172018\2018%20OLTS%20Graphs%20Presentation%20Spring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LTS%2020172018\2018%20OLTS%20Graphs%20Presentation%20Spring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94333607072125E-2"/>
          <c:y val="0.10978080442647371"/>
          <c:w val="0.88890198541133281"/>
          <c:h val="0.72833475207490961"/>
        </c:manualLayout>
      </c:layout>
      <c:lineChart>
        <c:grouping val="standard"/>
        <c:varyColors val="0"/>
        <c:ser>
          <c:idx val="0"/>
          <c:order val="0"/>
          <c:tx>
            <c:strRef>
              <c:f>'Bob''s Engagemnt'!$B$1</c:f>
              <c:strCache>
                <c:ptCount val="1"/>
                <c:pt idx="0">
                  <c:v>Four-Year College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'Bob''s Engagemnt'!$A$2:$A$12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'Bob''s Engagemnt'!$B$2:$B$12</c:f>
              <c:numCache>
                <c:formatCode>General</c:formatCode>
                <c:ptCount val="11"/>
                <c:pt idx="0">
                  <c:v>14.1</c:v>
                </c:pt>
                <c:pt idx="1">
                  <c:v>14.6</c:v>
                </c:pt>
                <c:pt idx="2">
                  <c:v>16.7</c:v>
                </c:pt>
                <c:pt idx="3">
                  <c:v>17.899999999999999</c:v>
                </c:pt>
                <c:pt idx="4">
                  <c:v>16.8</c:v>
                </c:pt>
                <c:pt idx="5">
                  <c:v>17.8</c:v>
                </c:pt>
                <c:pt idx="6">
                  <c:v>17.899999999999999</c:v>
                </c:pt>
                <c:pt idx="7">
                  <c:v>16.399999999999999</c:v>
                </c:pt>
                <c:pt idx="8">
                  <c:v>13.4</c:v>
                </c:pt>
                <c:pt idx="9">
                  <c:v>17</c:v>
                </c:pt>
                <c:pt idx="1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2-4AD8-B648-BBE07ABC06EF}"/>
            </c:ext>
          </c:extLst>
        </c:ser>
        <c:ser>
          <c:idx val="1"/>
          <c:order val="1"/>
          <c:tx>
            <c:strRef>
              <c:f>'Bob''s Engagemnt'!$C$1</c:f>
              <c:strCache>
                <c:ptCount val="1"/>
                <c:pt idx="0">
                  <c:v>Two-Year College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'Bob''s Engagemnt'!$A$2:$A$12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'Bob''s Engagemnt'!$C$2:$C$12</c:f>
              <c:numCache>
                <c:formatCode>General</c:formatCode>
                <c:ptCount val="11"/>
                <c:pt idx="0">
                  <c:v>20.3</c:v>
                </c:pt>
                <c:pt idx="1">
                  <c:v>21.2</c:v>
                </c:pt>
                <c:pt idx="2">
                  <c:v>25.7</c:v>
                </c:pt>
                <c:pt idx="3">
                  <c:v>28.2</c:v>
                </c:pt>
                <c:pt idx="4">
                  <c:v>24.9</c:v>
                </c:pt>
                <c:pt idx="5">
                  <c:v>25.3</c:v>
                </c:pt>
                <c:pt idx="6">
                  <c:v>20.399999999999999</c:v>
                </c:pt>
                <c:pt idx="7">
                  <c:v>19.7</c:v>
                </c:pt>
                <c:pt idx="8">
                  <c:v>22.1</c:v>
                </c:pt>
                <c:pt idx="9">
                  <c:v>23</c:v>
                </c:pt>
                <c:pt idx="1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2-4AD8-B648-BBE07ABC06EF}"/>
            </c:ext>
          </c:extLst>
        </c:ser>
        <c:ser>
          <c:idx val="2"/>
          <c:order val="2"/>
          <c:tx>
            <c:strRef>
              <c:f>'Bob''s Engagemnt'!$D$1</c:f>
              <c:strCache>
                <c:ptCount val="1"/>
                <c:pt idx="0">
                  <c:v>Full-Time Work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'Bob''s Engagemnt'!$A$2:$A$12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'Bob''s Engagemnt'!$D$2:$D$12</c:f>
              <c:numCache>
                <c:formatCode>General</c:formatCode>
                <c:ptCount val="11"/>
                <c:pt idx="0">
                  <c:v>43.1</c:v>
                </c:pt>
                <c:pt idx="1">
                  <c:v>46.7</c:v>
                </c:pt>
                <c:pt idx="2">
                  <c:v>40.6</c:v>
                </c:pt>
                <c:pt idx="3">
                  <c:v>35</c:v>
                </c:pt>
                <c:pt idx="4">
                  <c:v>30.2</c:v>
                </c:pt>
                <c:pt idx="5">
                  <c:v>33.5</c:v>
                </c:pt>
                <c:pt idx="6">
                  <c:v>29.3</c:v>
                </c:pt>
                <c:pt idx="7">
                  <c:v>33</c:v>
                </c:pt>
                <c:pt idx="8">
                  <c:v>37.4</c:v>
                </c:pt>
                <c:pt idx="9">
                  <c:v>36</c:v>
                </c:pt>
                <c:pt idx="1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22-4AD8-B648-BBE07ABC06EF}"/>
            </c:ext>
          </c:extLst>
        </c:ser>
        <c:ser>
          <c:idx val="3"/>
          <c:order val="3"/>
          <c:tx>
            <c:strRef>
              <c:f>'Bob''s Engagemnt'!$E$1</c:f>
              <c:strCache>
                <c:ptCount val="1"/>
                <c:pt idx="0">
                  <c:v>Part-Time Work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'Bob''s Engagemnt'!$A$2:$A$12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'Bob''s Engagemnt'!$E$2:$E$12</c:f>
              <c:numCache>
                <c:formatCode>General</c:formatCode>
                <c:ptCount val="11"/>
                <c:pt idx="0">
                  <c:v>39.9</c:v>
                </c:pt>
                <c:pt idx="1">
                  <c:v>36.5</c:v>
                </c:pt>
                <c:pt idx="2">
                  <c:v>32.6</c:v>
                </c:pt>
                <c:pt idx="3">
                  <c:v>22.2</c:v>
                </c:pt>
                <c:pt idx="4">
                  <c:v>22.2</c:v>
                </c:pt>
                <c:pt idx="5">
                  <c:v>23</c:v>
                </c:pt>
                <c:pt idx="6">
                  <c:v>25.2</c:v>
                </c:pt>
                <c:pt idx="7">
                  <c:v>23.7</c:v>
                </c:pt>
                <c:pt idx="8">
                  <c:v>27.8</c:v>
                </c:pt>
                <c:pt idx="9">
                  <c:v>29</c:v>
                </c:pt>
                <c:pt idx="1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22-4AD8-B648-BBE07ABC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90944"/>
        <c:axId val="34697600"/>
      </c:lineChart>
      <c:catAx>
        <c:axId val="34690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7600"/>
        <c:crosses val="autoZero"/>
        <c:auto val="1"/>
        <c:lblAlgn val="ctr"/>
        <c:lblOffset val="100"/>
        <c:noMultiLvlLbl val="0"/>
      </c:catAx>
      <c:valAx>
        <c:axId val="34697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'Postsecondary outcomes'!$B$1</c:f>
              <c:strCache>
                <c:ptCount val="1"/>
                <c:pt idx="0">
                  <c:v>Planned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'Postsecondary outcomes'!$A$2:$A$4</c:f>
              <c:strCache>
                <c:ptCount val="3"/>
                <c:pt idx="0">
                  <c:v>2-year College</c:v>
                </c:pt>
                <c:pt idx="1">
                  <c:v>4-Year College</c:v>
                </c:pt>
                <c:pt idx="2">
                  <c:v>Other Training</c:v>
                </c:pt>
              </c:strCache>
            </c:strRef>
          </c:cat>
          <c:val>
            <c:numRef>
              <c:f>'Postsecondary outcomes'!$B$2:$B$4</c:f>
              <c:numCache>
                <c:formatCode>General</c:formatCode>
                <c:ptCount val="3"/>
                <c:pt idx="0">
                  <c:v>33.5</c:v>
                </c:pt>
                <c:pt idx="1">
                  <c:v>28.2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F-40DE-89C7-3ED4A7C01D3D}"/>
            </c:ext>
          </c:extLst>
        </c:ser>
        <c:ser>
          <c:idx val="1"/>
          <c:order val="1"/>
          <c:tx>
            <c:strRef>
              <c:f>'Postsecondary outcomes'!$C$1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'Postsecondary outcomes'!$A$2:$A$4</c:f>
              <c:strCache>
                <c:ptCount val="3"/>
                <c:pt idx="0">
                  <c:v>2-year College</c:v>
                </c:pt>
                <c:pt idx="1">
                  <c:v>4-Year College</c:v>
                </c:pt>
                <c:pt idx="2">
                  <c:v>Other Training</c:v>
                </c:pt>
              </c:strCache>
            </c:strRef>
          </c:cat>
          <c:val>
            <c:numRef>
              <c:f>'Postsecondary outcomes'!$C$2:$C$4</c:f>
              <c:numCache>
                <c:formatCode>General</c:formatCode>
                <c:ptCount val="3"/>
                <c:pt idx="0">
                  <c:v>18</c:v>
                </c:pt>
                <c:pt idx="1">
                  <c:v>13.2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F-40DE-89C7-3ED4A7C01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86441984"/>
        <c:axId val="86443520"/>
      </c:barChart>
      <c:catAx>
        <c:axId val="864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43520"/>
        <c:crosses val="autoZero"/>
        <c:auto val="1"/>
        <c:lblAlgn val="ctr"/>
        <c:lblOffset val="100"/>
        <c:noMultiLvlLbl val="0"/>
      </c:catAx>
      <c:valAx>
        <c:axId val="8644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% of Sample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7772862463933"/>
          <c:y val="3.560531294960867E-2"/>
          <c:w val="0.82860148731408578"/>
          <c:h val="0.65188721201516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'Employment Outcomes'!$B$1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'Employment Outcomes'!$A$2:$A$5</c:f>
              <c:strCache>
                <c:ptCount val="4"/>
                <c:pt idx="0">
                  <c:v>Full-time</c:v>
                </c:pt>
                <c:pt idx="1">
                  <c:v>Part-time</c:v>
                </c:pt>
                <c:pt idx="2">
                  <c:v>Less than 20</c:v>
                </c:pt>
                <c:pt idx="3">
                  <c:v>Sheltered/     Sub-minimum</c:v>
                </c:pt>
              </c:strCache>
            </c:strRef>
          </c:cat>
          <c:val>
            <c:numRef>
              <c:f>'Employment Outcomes'!$B$2:$B$5</c:f>
              <c:numCache>
                <c:formatCode>General</c:formatCode>
                <c:ptCount val="4"/>
                <c:pt idx="0">
                  <c:v>39.5</c:v>
                </c:pt>
                <c:pt idx="1">
                  <c:v>38.6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9-4D6A-82A0-16BA7419D3E1}"/>
            </c:ext>
          </c:extLst>
        </c:ser>
        <c:ser>
          <c:idx val="1"/>
          <c:order val="1"/>
          <c:tx>
            <c:strRef>
              <c:f>'Employment Outcomes'!$C$1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'Employment Outcomes'!$A$2:$A$5</c:f>
              <c:strCache>
                <c:ptCount val="4"/>
                <c:pt idx="0">
                  <c:v>Full-time</c:v>
                </c:pt>
                <c:pt idx="1">
                  <c:v>Part-time</c:v>
                </c:pt>
                <c:pt idx="2">
                  <c:v>Less than 20</c:v>
                </c:pt>
                <c:pt idx="3">
                  <c:v>Sheltered/     Sub-minimum</c:v>
                </c:pt>
              </c:strCache>
            </c:strRef>
          </c:cat>
          <c:val>
            <c:numRef>
              <c:f>'Employment Outcomes'!$C$2:$C$5</c:f>
              <c:numCache>
                <c:formatCode>General</c:formatCode>
                <c:ptCount val="4"/>
                <c:pt idx="0">
                  <c:v>29.7</c:v>
                </c:pt>
                <c:pt idx="1">
                  <c:v>20.6</c:v>
                </c:pt>
                <c:pt idx="2">
                  <c:v>6.8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9-4D6A-82A0-16BA7419D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675840"/>
        <c:axId val="88677376"/>
      </c:barChart>
      <c:catAx>
        <c:axId val="886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7376"/>
        <c:crosses val="autoZero"/>
        <c:auto val="1"/>
        <c:lblAlgn val="ctr"/>
        <c:lblOffset val="100"/>
        <c:noMultiLvlLbl val="0"/>
      </c:catAx>
      <c:valAx>
        <c:axId val="8867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+mj-lt"/>
                  </a:rPr>
                  <a:t>% of Sample</a:t>
                </a:r>
              </a:p>
            </c:rich>
          </c:tx>
          <c:layout>
            <c:manualLayout>
              <c:xMode val="edge"/>
              <c:yMode val="edge"/>
              <c:x val="2.2294902316302115E-2"/>
              <c:y val="0.24042396909017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47008894606988"/>
          <c:y val="0.9269229107626672"/>
          <c:w val="0.29197383693572165"/>
          <c:h val="7.2759575964988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30:12.859" idx="5">
    <p:pos x="10" y="10"/>
    <p:text>Need to change to teenage youth picture.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5D2E-A008-4F77-8DF9-C55B0938D7EF}" type="doc">
      <dgm:prSet loTypeId="urn:microsoft.com/office/officeart/2011/layout/CircleProcess" loCatId="officeonlin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144F24-179D-41E4-9928-E7CF89263725}" type="pres">
      <dgm:prSet presAssocID="{51B95D2E-A008-4F77-8DF9-C55B0938D7E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0CAA31E1-E9ED-4E42-B70C-6DD9DAACC90B}" type="presOf" srcId="{51B95D2E-A008-4F77-8DF9-C55B0938D7EF}" destId="{2A144F24-179D-41E4-9928-E7CF89263725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C4B35-70EE-4B81-8FE4-47AE2457204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5ECE19-666F-4102-8456-88AA37ACDCD1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What is important in transition planning?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298B2-5DEA-4852-B9D1-0C685B8555D9}" type="parTrans" cxnId="{28881EF5-9920-4DED-A728-2F8F917A44D9}">
      <dgm:prSet/>
      <dgm:spPr/>
      <dgm:t>
        <a:bodyPr/>
        <a:lstStyle/>
        <a:p>
          <a:endParaRPr lang="en-US"/>
        </a:p>
      </dgm:t>
    </dgm:pt>
    <dgm:pt modelId="{BF01DE91-C315-4BB9-AC4A-0F13BB8AC2CF}" type="sibTrans" cxnId="{28881EF5-9920-4DED-A728-2F8F917A44D9}">
      <dgm:prSet/>
      <dgm:spPr/>
      <dgm:t>
        <a:bodyPr/>
        <a:lstStyle/>
        <a:p>
          <a:endParaRPr lang="en-US"/>
        </a:p>
      </dgm:t>
    </dgm:pt>
    <dgm:pt modelId="{EFEFAF97-9C69-4EE4-960C-BF1A4F0364D2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Course of Study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4D357-89EB-4054-B239-B2FD53328DE2}" type="parTrans" cxnId="{F2EA2A03-F4B4-4A8B-8C62-71FACE6BD1E1}">
      <dgm:prSet/>
      <dgm:spPr/>
      <dgm:t>
        <a:bodyPr/>
        <a:lstStyle/>
        <a:p>
          <a:endParaRPr lang="en-US"/>
        </a:p>
      </dgm:t>
    </dgm:pt>
    <dgm:pt modelId="{F0E91D10-F515-4AD1-AF9C-5ACB3A0EB0D6}" type="sibTrans" cxnId="{F2EA2A03-F4B4-4A8B-8C62-71FACE6BD1E1}">
      <dgm:prSet/>
      <dgm:spPr/>
      <dgm:t>
        <a:bodyPr/>
        <a:lstStyle/>
        <a:p>
          <a:endParaRPr lang="en-US"/>
        </a:p>
      </dgm:t>
    </dgm:pt>
    <dgm:pt modelId="{CD26579A-BEAD-4FC4-A9C5-F126A35E20E4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Career and Technical Education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0EDBB-5283-48E5-BBF6-4341E1BB3AA6}" type="parTrans" cxnId="{5F479200-EEAD-486D-A95B-46FDB238263C}">
      <dgm:prSet/>
      <dgm:spPr/>
      <dgm:t>
        <a:bodyPr/>
        <a:lstStyle/>
        <a:p>
          <a:endParaRPr lang="en-US"/>
        </a:p>
      </dgm:t>
    </dgm:pt>
    <dgm:pt modelId="{951F5028-1597-432B-914A-4C1A78B4921E}" type="sibTrans" cxnId="{5F479200-EEAD-486D-A95B-46FDB238263C}">
      <dgm:prSet/>
      <dgm:spPr/>
      <dgm:t>
        <a:bodyPr/>
        <a:lstStyle/>
        <a:p>
          <a:endParaRPr lang="en-US"/>
        </a:p>
      </dgm:t>
    </dgm:pt>
    <dgm:pt modelId="{34E73362-B2DD-46E6-8A93-BD235F0866BB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Vocational Training Programs (WS/JTC)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72D90-EB02-4422-9C93-9ED737372B4E}" type="parTrans" cxnId="{06A93C54-A4B9-4068-888F-58788C5A25E9}">
      <dgm:prSet/>
      <dgm:spPr/>
      <dgm:t>
        <a:bodyPr/>
        <a:lstStyle/>
        <a:p>
          <a:endParaRPr lang="en-US"/>
        </a:p>
      </dgm:t>
    </dgm:pt>
    <dgm:pt modelId="{DDA1BBAD-3DEF-47AA-88FD-92E717160EF3}" type="sibTrans" cxnId="{06A93C54-A4B9-4068-888F-58788C5A25E9}">
      <dgm:prSet/>
      <dgm:spPr/>
      <dgm:t>
        <a:bodyPr/>
        <a:lstStyle/>
        <a:p>
          <a:endParaRPr lang="en-US"/>
        </a:p>
      </dgm:t>
    </dgm:pt>
    <dgm:pt modelId="{C9A5A65F-6C80-4EAD-BC5B-66F7A3EC9ED5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Career Development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39D75-F7F2-4579-9880-3787EBE8E2A2}" type="parTrans" cxnId="{D49B66B6-A744-4FB6-AEF8-4BCD4FDCC9A8}">
      <dgm:prSet/>
      <dgm:spPr/>
      <dgm:t>
        <a:bodyPr/>
        <a:lstStyle/>
        <a:p>
          <a:endParaRPr lang="en-US"/>
        </a:p>
      </dgm:t>
    </dgm:pt>
    <dgm:pt modelId="{533B0821-BDC5-49A0-984A-190AAB258DDC}" type="sibTrans" cxnId="{D49B66B6-A744-4FB6-AEF8-4BCD4FDCC9A8}">
      <dgm:prSet/>
      <dgm:spPr/>
      <dgm:t>
        <a:bodyPr/>
        <a:lstStyle/>
        <a:p>
          <a:endParaRPr lang="en-US"/>
        </a:p>
      </dgm:t>
    </dgm:pt>
    <dgm:pt modelId="{1319ED9A-9515-4828-AD00-AC0D7A064E5D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Self Determination and Advocacy Training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2A74D-0608-4A14-8ED3-79E9E2B7CDE6}" type="parTrans" cxnId="{294B2DE1-F581-4068-A759-DEB08B078053}">
      <dgm:prSet/>
      <dgm:spPr/>
      <dgm:t>
        <a:bodyPr/>
        <a:lstStyle/>
        <a:p>
          <a:endParaRPr lang="en-US"/>
        </a:p>
      </dgm:t>
    </dgm:pt>
    <dgm:pt modelId="{67DE20B9-509B-4173-B508-D5ABB3AC569A}" type="sibTrans" cxnId="{294B2DE1-F581-4068-A759-DEB08B078053}">
      <dgm:prSet/>
      <dgm:spPr/>
      <dgm:t>
        <a:bodyPr/>
        <a:lstStyle/>
        <a:p>
          <a:endParaRPr lang="en-US"/>
        </a:p>
      </dgm:t>
    </dgm:pt>
    <dgm:pt modelId="{8AC1EE75-123B-4FA4-8775-32493D22AAD3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The Transition Planning Process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1084E-11BF-415F-8B32-7CBD00A0C93A}" type="parTrans" cxnId="{A8739117-29DB-46DB-844C-69D2968CDC25}">
      <dgm:prSet/>
      <dgm:spPr/>
      <dgm:t>
        <a:bodyPr/>
        <a:lstStyle/>
        <a:p>
          <a:endParaRPr lang="en-US"/>
        </a:p>
      </dgm:t>
    </dgm:pt>
    <dgm:pt modelId="{E8CB9A92-04FC-4156-B5DB-B468610571A1}" type="sibTrans" cxnId="{A8739117-29DB-46DB-844C-69D2968CDC25}">
      <dgm:prSet/>
      <dgm:spPr/>
      <dgm:t>
        <a:bodyPr/>
        <a:lstStyle/>
        <a:p>
          <a:endParaRPr lang="en-US"/>
        </a:p>
      </dgm:t>
    </dgm:pt>
    <dgm:pt modelId="{7E5490FB-7580-4C18-B493-ACF68D74BFA2}" type="pres">
      <dgm:prSet presAssocID="{D85C4B35-70EE-4B81-8FE4-47AE245720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55B90F-49F7-4F3D-9823-5F5685DB6371}" type="pres">
      <dgm:prSet presAssocID="{E75ECE19-666F-4102-8456-88AA37ACDCD1}" presName="linNode" presStyleCnt="0"/>
      <dgm:spPr/>
      <dgm:t>
        <a:bodyPr/>
        <a:lstStyle/>
        <a:p>
          <a:endParaRPr lang="en-US"/>
        </a:p>
      </dgm:t>
    </dgm:pt>
    <dgm:pt modelId="{FE30D390-5154-4975-ADA0-726E889B3E1D}" type="pres">
      <dgm:prSet presAssocID="{E75ECE19-666F-4102-8456-88AA37ACDCD1}" presName="parentText" presStyleLbl="node1" presStyleIdx="0" presStyleCnt="1" custLinFactNeighborY="-7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9E09C-4014-477B-8FD0-E147988C538D}" type="pres">
      <dgm:prSet presAssocID="{E75ECE19-666F-4102-8456-88AA37ACDCD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23BEF-6892-44A6-82C3-0ED16119BF2B}" type="presOf" srcId="{E75ECE19-666F-4102-8456-88AA37ACDCD1}" destId="{FE30D390-5154-4975-ADA0-726E889B3E1D}" srcOrd="0" destOrd="0" presId="urn:microsoft.com/office/officeart/2005/8/layout/vList5"/>
    <dgm:cxn modelId="{400AF136-2D35-4489-95DE-FB3C2B85C919}" type="presOf" srcId="{EFEFAF97-9C69-4EE4-960C-BF1A4F0364D2}" destId="{FF59E09C-4014-477B-8FD0-E147988C538D}" srcOrd="0" destOrd="0" presId="urn:microsoft.com/office/officeart/2005/8/layout/vList5"/>
    <dgm:cxn modelId="{5F479200-EEAD-486D-A95B-46FDB238263C}" srcId="{E75ECE19-666F-4102-8456-88AA37ACDCD1}" destId="{CD26579A-BEAD-4FC4-A9C5-F126A35E20E4}" srcOrd="1" destOrd="0" parTransId="{88A0EDBB-5283-48E5-BBF6-4341E1BB3AA6}" sibTransId="{951F5028-1597-432B-914A-4C1A78B4921E}"/>
    <dgm:cxn modelId="{A8739117-29DB-46DB-844C-69D2968CDC25}" srcId="{E75ECE19-666F-4102-8456-88AA37ACDCD1}" destId="{8AC1EE75-123B-4FA4-8775-32493D22AAD3}" srcOrd="5" destOrd="0" parTransId="{4FC1084E-11BF-415F-8B32-7CBD00A0C93A}" sibTransId="{E8CB9A92-04FC-4156-B5DB-B468610571A1}"/>
    <dgm:cxn modelId="{1882B4AF-2C9F-4342-9711-6B59A4758B56}" type="presOf" srcId="{8AC1EE75-123B-4FA4-8775-32493D22AAD3}" destId="{FF59E09C-4014-477B-8FD0-E147988C538D}" srcOrd="0" destOrd="5" presId="urn:microsoft.com/office/officeart/2005/8/layout/vList5"/>
    <dgm:cxn modelId="{0E83D9AA-C930-457E-AAF6-B89DAC6884DD}" type="presOf" srcId="{D85C4B35-70EE-4B81-8FE4-47AE24572044}" destId="{7E5490FB-7580-4C18-B493-ACF68D74BFA2}" srcOrd="0" destOrd="0" presId="urn:microsoft.com/office/officeart/2005/8/layout/vList5"/>
    <dgm:cxn modelId="{AA03F635-F34C-44A7-8351-56B2DFC2ADEC}" type="presOf" srcId="{CD26579A-BEAD-4FC4-A9C5-F126A35E20E4}" destId="{FF59E09C-4014-477B-8FD0-E147988C538D}" srcOrd="0" destOrd="1" presId="urn:microsoft.com/office/officeart/2005/8/layout/vList5"/>
    <dgm:cxn modelId="{D49B66B6-A744-4FB6-AEF8-4BCD4FDCC9A8}" srcId="{E75ECE19-666F-4102-8456-88AA37ACDCD1}" destId="{C9A5A65F-6C80-4EAD-BC5B-66F7A3EC9ED5}" srcOrd="3" destOrd="0" parTransId="{8FB39D75-F7F2-4579-9880-3787EBE8E2A2}" sibTransId="{533B0821-BDC5-49A0-984A-190AAB258DDC}"/>
    <dgm:cxn modelId="{292B5CE8-555C-4B0D-983A-646F3A01C6FF}" type="presOf" srcId="{1319ED9A-9515-4828-AD00-AC0D7A064E5D}" destId="{FF59E09C-4014-477B-8FD0-E147988C538D}" srcOrd="0" destOrd="4" presId="urn:microsoft.com/office/officeart/2005/8/layout/vList5"/>
    <dgm:cxn modelId="{294B2DE1-F581-4068-A759-DEB08B078053}" srcId="{E75ECE19-666F-4102-8456-88AA37ACDCD1}" destId="{1319ED9A-9515-4828-AD00-AC0D7A064E5D}" srcOrd="4" destOrd="0" parTransId="{2D32A74D-0608-4A14-8ED3-79E9E2B7CDE6}" sibTransId="{67DE20B9-509B-4173-B508-D5ABB3AC569A}"/>
    <dgm:cxn modelId="{28881EF5-9920-4DED-A728-2F8F917A44D9}" srcId="{D85C4B35-70EE-4B81-8FE4-47AE24572044}" destId="{E75ECE19-666F-4102-8456-88AA37ACDCD1}" srcOrd="0" destOrd="0" parTransId="{895298B2-5DEA-4852-B9D1-0C685B8555D9}" sibTransId="{BF01DE91-C315-4BB9-AC4A-0F13BB8AC2CF}"/>
    <dgm:cxn modelId="{06A93C54-A4B9-4068-888F-58788C5A25E9}" srcId="{E75ECE19-666F-4102-8456-88AA37ACDCD1}" destId="{34E73362-B2DD-46E6-8A93-BD235F0866BB}" srcOrd="2" destOrd="0" parTransId="{13172D90-EB02-4422-9C93-9ED737372B4E}" sibTransId="{DDA1BBAD-3DEF-47AA-88FD-92E717160EF3}"/>
    <dgm:cxn modelId="{F2EA2A03-F4B4-4A8B-8C62-71FACE6BD1E1}" srcId="{E75ECE19-666F-4102-8456-88AA37ACDCD1}" destId="{EFEFAF97-9C69-4EE4-960C-BF1A4F0364D2}" srcOrd="0" destOrd="0" parTransId="{63D4D357-89EB-4054-B239-B2FD53328DE2}" sibTransId="{F0E91D10-F515-4AD1-AF9C-5ACB3A0EB0D6}"/>
    <dgm:cxn modelId="{FE61D0A2-8984-4A53-B64C-91F5AF87B975}" type="presOf" srcId="{34E73362-B2DD-46E6-8A93-BD235F0866BB}" destId="{FF59E09C-4014-477B-8FD0-E147988C538D}" srcOrd="0" destOrd="2" presId="urn:microsoft.com/office/officeart/2005/8/layout/vList5"/>
    <dgm:cxn modelId="{3E139773-2CF9-4A90-A9E4-2507C853B47C}" type="presOf" srcId="{C9A5A65F-6C80-4EAD-BC5B-66F7A3EC9ED5}" destId="{FF59E09C-4014-477B-8FD0-E147988C538D}" srcOrd="0" destOrd="3" presId="urn:microsoft.com/office/officeart/2005/8/layout/vList5"/>
    <dgm:cxn modelId="{CEC5DCF3-4C82-4FED-A1E4-504E3204A581}" type="presParOf" srcId="{7E5490FB-7580-4C18-B493-ACF68D74BFA2}" destId="{0855B90F-49F7-4F3D-9823-5F5685DB6371}" srcOrd="0" destOrd="0" presId="urn:microsoft.com/office/officeart/2005/8/layout/vList5"/>
    <dgm:cxn modelId="{E285E99E-040D-4B72-989A-55DBEE964EE8}" type="presParOf" srcId="{0855B90F-49F7-4F3D-9823-5F5685DB6371}" destId="{FE30D390-5154-4975-ADA0-726E889B3E1D}" srcOrd="0" destOrd="0" presId="urn:microsoft.com/office/officeart/2005/8/layout/vList5"/>
    <dgm:cxn modelId="{1544C56A-CD54-489B-A778-F8AA04B117C5}" type="presParOf" srcId="{0855B90F-49F7-4F3D-9823-5F5685DB6371}" destId="{FF59E09C-4014-477B-8FD0-E147988C53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9E09C-4014-477B-8FD0-E147988C538D}">
      <dsp:nvSpPr>
        <dsp:cNvPr id="0" name=""/>
        <dsp:cNvSpPr/>
      </dsp:nvSpPr>
      <dsp:spPr>
        <a:xfrm rot="5400000">
          <a:off x="1207008" y="1399031"/>
          <a:ext cx="5047487" cy="35112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Course of Study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Career and Technical Education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Vocational Training Programs (WS/JTC)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Career Development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Self Determination and Advocacy Training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Transition Planning Process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75104" y="802343"/>
        <a:ext cx="3339889" cy="4704673"/>
      </dsp:txXfrm>
    </dsp:sp>
    <dsp:sp modelId="{FE30D390-5154-4975-ADA0-726E889B3E1D}">
      <dsp:nvSpPr>
        <dsp:cNvPr id="0" name=""/>
        <dsp:cNvSpPr/>
      </dsp:nvSpPr>
      <dsp:spPr>
        <a:xfrm>
          <a:off x="0" y="0"/>
          <a:ext cx="1975104" cy="63093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What is important in transition planning?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417" y="96417"/>
        <a:ext cx="1782270" cy="611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262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742" y="0"/>
            <a:ext cx="4032568" cy="35262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B937ECD-9D58-4BF5-A926-0970482298E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305"/>
            <a:ext cx="4032568" cy="35262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742" y="6667305"/>
            <a:ext cx="4032568" cy="35262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57A2959-DC20-4B32-932B-F9BBF1B9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shortcut on your desktop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880" indent="-291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969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358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745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133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1521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909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4297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71FA8D-EECC-4B64-BB0C-872B1456F92A}" type="slidenum">
              <a:rPr lang="en-US" altLang="en-US" smtClean="0">
                <a:latin typeface="Georgia" panose="02040502050405020303" pitchFamily="18" charset="0"/>
              </a:rPr>
              <a:pPr/>
              <a:t>18</a:t>
            </a:fld>
            <a:endParaRPr lang="en-US" altLang="en-US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2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880" indent="-291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969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358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745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133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1521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909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4297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44B13F-489A-4E45-B005-4501A27B67CE}" type="slidenum">
              <a:rPr lang="en-US" altLang="en-US" smtClean="0">
                <a:latin typeface="Georgia" panose="02040502050405020303" pitchFamily="18" charset="0"/>
              </a:rPr>
              <a:pPr/>
              <a:t>20</a:t>
            </a:fld>
            <a:endParaRPr lang="en-US" altLang="en-US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3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880" indent="-291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969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358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745" indent="-233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133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1521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7909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4297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1C948D-DF2C-442D-B2EB-B08EBE2FD4B8}" type="slidenum">
              <a:rPr lang="en-US" altLang="en-US" smtClean="0">
                <a:latin typeface="Georgia" panose="02040502050405020303" pitchFamily="18" charset="0"/>
              </a:rPr>
              <a:pPr/>
              <a:t>22</a:t>
            </a:fld>
            <a:endParaRPr lang="en-US" altLang="en-US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10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67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486" indent="-285486">
              <a:buFont typeface="Wingdings 3"/>
              <a:buChar char=""/>
              <a:defRPr/>
            </a:pPr>
            <a:r>
              <a:rPr lang="en-US" altLang="en-US" dirty="0"/>
              <a:t>OEC divided Ohio’s school districts into 5 cohorts to conduct exits and follow-ups on their graduates with IEPs during years from 2006-2014. </a:t>
            </a:r>
          </a:p>
          <a:p>
            <a:pPr marL="285486" indent="-285486">
              <a:buFont typeface="Wingdings 3"/>
              <a:buChar char=""/>
              <a:defRPr/>
            </a:pPr>
            <a:r>
              <a:rPr lang="en-US" altLang="en-US" dirty="0"/>
              <a:t>The regional State Support Teams provide technical assistance and training for the implementation of the Ohio Longitudinal Transition Study (OLTS).</a:t>
            </a:r>
          </a:p>
          <a:p>
            <a:pPr marL="285486" indent="-285486">
              <a:buFont typeface="Wingdings 3"/>
              <a:buChar char=""/>
              <a:defRPr/>
            </a:pPr>
            <a:r>
              <a:rPr lang="en-US" altLang="en-US" dirty="0"/>
              <a:t>Kent State University provides the survey training; statistical analysis and management of the data; and state, regional and local reporting.</a:t>
            </a:r>
          </a:p>
          <a:p>
            <a:pPr marL="285486" indent="-285486">
              <a:buFont typeface="Wingdings 3"/>
              <a:buChar char=""/>
              <a:defRPr/>
            </a:pPr>
            <a:r>
              <a:rPr lang="en-US" altLang="en-US" dirty="0"/>
              <a:t>Ohio Longitudinal Transition Study website: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2456" indent="-2963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641" indent="-2364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746" indent="-2364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0850" indent="-2364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7237" indent="-236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626" indent="-236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0013" indent="-236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401" indent="-236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5DE29D-8305-4EF1-BE79-122F39D8B5CB}" type="slidenum">
              <a:rPr lang="en-US" altLang="en-US" smtClean="0">
                <a:latin typeface="Georgia" panose="02040502050405020303" pitchFamily="18" charset="0"/>
              </a:rPr>
              <a:pPr/>
              <a:t>9</a:t>
            </a:fld>
            <a:endParaRPr lang="en-US" altLang="en-US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9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Special Education Leadership Summit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Preparing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2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Special Education Leadership Summit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Preparing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0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66C7-1CE9-4F42-AE88-C4781F677C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6438231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75" y="7350525"/>
            <a:ext cx="10241280" cy="523220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ODE Alt_3c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80"/>
          <a:stretch/>
        </p:blipFill>
        <p:spPr>
          <a:xfrm>
            <a:off x="11026381" y="7350525"/>
            <a:ext cx="3314267" cy="523220"/>
          </a:xfrm>
          <a:prstGeom prst="rect">
            <a:avLst/>
          </a:prstGeom>
        </p:spPr>
      </p:pic>
      <p:pic>
        <p:nvPicPr>
          <p:cNvPr id="5" name="Picture 4" descr="ODE_PPT_TitleSlide_v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69174"/>
            <a:ext cx="13167360" cy="54311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ODE_PPT_FooterGraphic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3792"/>
            <a:ext cx="14630400" cy="59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DE_PPT_FooterGraphic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3792"/>
            <a:ext cx="1463040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668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t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t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ohioemploymentfirst.org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://www.transitionta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transitionta.org/effectivepractic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baer@kent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mather@kent.edu" TargetMode="External"/><Relationship Id="rId4" Type="http://schemas.openxmlformats.org/officeDocument/2006/relationships/hyperlink" Target="mailto:rmcmahan@kent.ed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896947"/>
            <a:ext cx="12435840" cy="131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Ohio Longitudinal Transition Study (OLTS) 2016-2017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4800" dirty="0" smtClean="0"/>
              <a:t>Spring 2018</a:t>
            </a:r>
            <a:endParaRPr lang="en-US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496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37474"/>
            <a:ext cx="13167360" cy="54311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Exit Survey</a:t>
            </a:r>
          </a:p>
          <a:p>
            <a:r>
              <a:rPr lang="en-US" sz="2800" dirty="0" smtClean="0"/>
              <a:t>Fill out OLTS self-review form (for internal use)</a:t>
            </a:r>
          </a:p>
          <a:p>
            <a:r>
              <a:rPr lang="en-US" sz="2800" dirty="0" smtClean="0"/>
              <a:t>Survey all graduates and students aging out</a:t>
            </a:r>
          </a:p>
          <a:p>
            <a:r>
              <a:rPr lang="en-US" sz="2800" dirty="0" smtClean="0"/>
              <a:t>Read questions out loud and paraphrase as necessary</a:t>
            </a:r>
          </a:p>
          <a:p>
            <a:r>
              <a:rPr lang="en-US" sz="2800" dirty="0" smtClean="0"/>
              <a:t>Enter data at </a:t>
            </a:r>
            <a:r>
              <a:rPr lang="en-US" sz="2800" dirty="0" smtClean="0">
                <a:hlinkClick r:id="rId3"/>
              </a:rPr>
              <a:t>www.olts.org</a:t>
            </a:r>
            <a:r>
              <a:rPr lang="en-US" sz="2800" dirty="0" smtClean="0"/>
              <a:t> by June 30, 2017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Follow-Up Survey</a:t>
            </a:r>
          </a:p>
          <a:p>
            <a:r>
              <a:rPr lang="en-US" sz="2800" dirty="0" smtClean="0"/>
              <a:t>Call students to collect follow-up information – try to contact at least 4 times</a:t>
            </a:r>
          </a:p>
          <a:p>
            <a:r>
              <a:rPr lang="en-US" sz="2800" dirty="0" smtClean="0"/>
              <a:t>Enter data at </a:t>
            </a:r>
            <a:r>
              <a:rPr lang="en-US" sz="2800" dirty="0" smtClean="0">
                <a:hlinkClick r:id="rId3"/>
              </a:rPr>
              <a:t>www.olts.org</a:t>
            </a:r>
            <a:r>
              <a:rPr lang="en-US" sz="2800" dirty="0" smtClean="0"/>
              <a:t> by August 30</a:t>
            </a:r>
            <a:r>
              <a:rPr lang="en-US" sz="2800" smtClean="0"/>
              <a:t>, 2018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131747">
            <a:off x="2375263" y="2037900"/>
            <a:ext cx="4232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accent6">
                    <a:lumMod val="50000"/>
                  </a:schemeClr>
                </a:solidFill>
              </a:rPr>
              <a:t>DONE</a:t>
            </a:r>
            <a:endParaRPr lang="en-US" sz="10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548643"/>
            <a:ext cx="5196735" cy="667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10" y="960123"/>
            <a:ext cx="577254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948"/>
            <a:ext cx="14630400" cy="8346048"/>
          </a:xfrm>
        </p:spPr>
      </p:pic>
      <p:sp>
        <p:nvSpPr>
          <p:cNvPr id="7" name="Rectangle 6"/>
          <p:cNvSpPr/>
          <p:nvPr/>
        </p:nvSpPr>
        <p:spPr>
          <a:xfrm>
            <a:off x="2377439" y="2677549"/>
            <a:ext cx="10162903" cy="4345043"/>
          </a:xfrm>
          <a:prstGeom prst="rect">
            <a:avLst/>
          </a:prstGeom>
          <a:solidFill>
            <a:srgbClr val="FEBF17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Longitudinal Transition Study (OLTS) Data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9" y="548643"/>
            <a:ext cx="13167360" cy="769441"/>
          </a:xfrm>
          <a:noFill/>
        </p:spPr>
        <p:txBody>
          <a:bodyPr>
            <a:normAutofit fontScale="90000"/>
          </a:bodyPr>
          <a:lstStyle/>
          <a:p>
            <a:r>
              <a:rPr lang="en-US" sz="5600" dirty="0" smtClean="0"/>
              <a:t>OLTS Data</a:t>
            </a:r>
            <a:br>
              <a:rPr lang="en-US" sz="5600" dirty="0" smtClean="0"/>
            </a:b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SPP/APR </a:t>
            </a: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– Engagement Rates (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Graduates</a:t>
            </a: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870155"/>
              </p:ext>
            </p:extLst>
          </p:nvPr>
        </p:nvGraphicFramePr>
        <p:xfrm>
          <a:off x="2463281" y="1903961"/>
          <a:ext cx="9622171" cy="5653911"/>
        </p:xfrm>
        <a:graphic>
          <a:graphicData uri="http://schemas.openxmlformats.org/drawingml/2006/table">
            <a:tbl>
              <a:tblPr/>
              <a:tblGrid>
                <a:gridCol w="653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67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 of youth who are no longer in secondary school, had IEPs in effect at the time they left school, and were: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ts val="35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</a:t>
                      </a:r>
                      <a:endParaRPr lang="en-US" sz="2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ts val="35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64">
                <a:tc>
                  <a:txBody>
                    <a:bodyPr/>
                    <a:lstStyle/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A.  Enrolled in higher education within one year of leaving high school.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280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28.8%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299">
                <a:tc>
                  <a:txBody>
                    <a:bodyPr/>
                    <a:lstStyle/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B.  Enrolled in higher education or competitively employed within one year of leaving high school.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656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67.5%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906">
                <a:tc>
                  <a:txBody>
                    <a:bodyPr/>
                    <a:lstStyle/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C.  Enrolled in higher education or in some other postsecondary education or training program; or competitively employed or in some other employment within one year of leaving high school.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811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83.4%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639">
                <a:tc>
                  <a:txBody>
                    <a:bodyPr/>
                    <a:lstStyle/>
                    <a:p>
                      <a:pPr marL="172720" marR="0" indent="-17145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  <a:endParaRPr lang="en-US" sz="2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972</a:t>
                      </a:r>
                      <a:endParaRPr lang="en-US" sz="2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96" marR="82296" marT="0" marB="0" anchor="ctr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B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-4453307" y="2581876"/>
            <a:ext cx="7919086" cy="52829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5600" dirty="0" smtClean="0"/>
              <a:t>OLTS </a:t>
            </a:r>
            <a:r>
              <a:rPr lang="en-US" sz="5600" dirty="0"/>
              <a:t>Data </a:t>
            </a:r>
            <a:br>
              <a:rPr lang="en-US" sz="5600" dirty="0"/>
            </a:br>
            <a:r>
              <a:rPr lang="en-US" sz="4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Post-school Outcome Trends by Year</a:t>
            </a:r>
            <a:endParaRPr lang="en-US" sz="4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636315"/>
              </p:ext>
            </p:extLst>
          </p:nvPr>
        </p:nvGraphicFramePr>
        <p:xfrm>
          <a:off x="3340100" y="2133600"/>
          <a:ext cx="8280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6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548640"/>
            <a:ext cx="9875520" cy="1413510"/>
          </a:xfrm>
          <a:noFill/>
        </p:spPr>
        <p:txBody>
          <a:bodyPr/>
          <a:lstStyle/>
          <a:p>
            <a:r>
              <a:rPr lang="en-US" dirty="0"/>
              <a:t>Postsecondary Engagement Education/Training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0103" y="7097302"/>
            <a:ext cx="5264609" cy="326243"/>
          </a:xfrm>
          <a:prstGeom prst="rect">
            <a:avLst/>
          </a:prstGeom>
          <a:solidFill>
            <a:srgbClr val="FFFF00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400" dirty="0"/>
              <a:t>Ohio Longitudinal Transition Study Annual Report,  Spring </a:t>
            </a:r>
            <a:r>
              <a:rPr lang="en-US" sz="1400" dirty="0" smtClean="0"/>
              <a:t>2018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491774" y="2875432"/>
            <a:ext cx="2912938" cy="366561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2-year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18.0%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4-year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13.2%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	 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3.2%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652243"/>
              </p:ext>
            </p:extLst>
          </p:nvPr>
        </p:nvGraphicFramePr>
        <p:xfrm>
          <a:off x="2377440" y="2358189"/>
          <a:ext cx="6947034" cy="473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82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548640"/>
            <a:ext cx="9875520" cy="979371"/>
          </a:xfrm>
          <a:noFill/>
        </p:spPr>
        <p:txBody>
          <a:bodyPr/>
          <a:lstStyle/>
          <a:p>
            <a:r>
              <a:rPr lang="en-US" dirty="0"/>
              <a:t>Postsecondary </a:t>
            </a:r>
            <a:r>
              <a:rPr lang="en-US" dirty="0" smtClean="0"/>
              <a:t>Employment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28421" y="2895439"/>
            <a:ext cx="3033800" cy="269612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30%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Part-Time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21%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Less than 20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  9%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09808" y="7797704"/>
            <a:ext cx="7315200" cy="369332"/>
          </a:xfrm>
          <a:prstGeom prst="rect">
            <a:avLst/>
          </a:prstGeom>
        </p:spPr>
        <p:txBody>
          <a:bodyPr lIns="109728" tIns="54864" rIns="109728" bIns="54864">
            <a:spAutoFit/>
          </a:bodyPr>
          <a:lstStyle/>
          <a:p>
            <a:r>
              <a:rPr lang="en-US" sz="1700" dirty="0"/>
              <a:t>Ohio Longitudinal Transition Study Annual Report,  Spring 2017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718106"/>
              </p:ext>
            </p:extLst>
          </p:nvPr>
        </p:nvGraphicFramePr>
        <p:xfrm>
          <a:off x="2377439" y="1720517"/>
          <a:ext cx="8330666" cy="583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7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8713" y="2139435"/>
            <a:ext cx="5029207" cy="5398042"/>
            <a:chOff x="457195" y="1149151"/>
            <a:chExt cx="3946336" cy="4743998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457200" y="1149151"/>
              <a:ext cx="3946331" cy="1127760"/>
            </a:xfrm>
            <a:prstGeom prst="round2SameRect">
              <a:avLst/>
            </a:prstGeom>
            <a:solidFill>
              <a:schemeClr val="tx2">
                <a:alpha val="5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Postsecondary Employment</a:t>
              </a:r>
              <a:endParaRPr lang="en-US" sz="43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195" y="2276911"/>
              <a:ext cx="3946330" cy="3616238"/>
            </a:xfrm>
            <a:prstGeom prst="rect">
              <a:avLst/>
            </a:prstGeom>
            <a:solidFill>
              <a:srgbClr val="FEBF17">
                <a:alpha val="5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technical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ducation</a:t>
              </a:r>
            </a:p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study</a:t>
              </a:r>
            </a:p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 Training Coordination (JTC)</a:t>
              </a:r>
            </a:p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for work before graduation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70479" y="2139435"/>
            <a:ext cx="5029202" cy="5394960"/>
            <a:chOff x="4815838" y="1103531"/>
            <a:chExt cx="3919952" cy="4748629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4815838" y="1103531"/>
              <a:ext cx="3919950" cy="1142960"/>
            </a:xfrm>
            <a:prstGeom prst="round2SameRect">
              <a:avLst/>
            </a:prstGeom>
            <a:solidFill>
              <a:schemeClr val="tx2">
                <a:alpha val="5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32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Postsecondary Education</a:t>
              </a:r>
              <a:endParaRPr lang="en-US" sz="43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5840" y="2231291"/>
              <a:ext cx="3919950" cy="3620869"/>
            </a:xfrm>
            <a:prstGeom prst="rect">
              <a:avLst/>
            </a:prstGeom>
            <a:solidFill>
              <a:srgbClr val="FEBF17">
                <a:alpha val="5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Passing the Proficiency Test</a:t>
              </a: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Participation in the general education curriculum</a:t>
              </a: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31520" y="373225"/>
            <a:ext cx="13167360" cy="1631216"/>
          </a:xfrm>
        </p:spPr>
        <p:txBody>
          <a:bodyPr/>
          <a:lstStyle/>
          <a:p>
            <a:r>
              <a:rPr lang="en-US" dirty="0"/>
              <a:t>Predictors- </a:t>
            </a:r>
            <a:r>
              <a:rPr lang="en-US" dirty="0" smtClean="0"/>
              <a:t>Ohio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dirty="0" smtClean="0">
                <a:hlinkClick r:id="rId3"/>
              </a:rPr>
              <a:t>www.olts.org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4389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1732897"/>
              </p:ext>
            </p:extLst>
          </p:nvPr>
        </p:nvGraphicFramePr>
        <p:xfrm>
          <a:off x="9546286" y="49453"/>
          <a:ext cx="3931920" cy="115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475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00" y="1614576"/>
            <a:ext cx="6099011" cy="585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6203" y="169547"/>
            <a:ext cx="11644604" cy="1772793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Predictors – </a:t>
            </a:r>
            <a:r>
              <a:rPr lang="en-US" sz="5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5000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www.transitionta.org</a:t>
            </a: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www.ohioemploymentfirst.org</a:t>
            </a:r>
            <a:endParaRPr lang="en-US" alt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2900" dirty="0" smtClean="0">
                <a:solidFill>
                  <a:srgbClr val="C00000"/>
                </a:solidFill>
              </a:rPr>
              <a:t> </a:t>
            </a:r>
            <a:endParaRPr lang="en-US" sz="29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86" y="2094630"/>
            <a:ext cx="8090839" cy="4365881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national predictors,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rate your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+ or -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827">
            <a:off x="2682783" y="2429032"/>
            <a:ext cx="3723233" cy="357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5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Presenters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50174"/>
            <a:ext cx="13167360" cy="5431156"/>
          </a:xfrm>
        </p:spPr>
        <p:txBody>
          <a:bodyPr/>
          <a:lstStyle/>
          <a:p>
            <a:r>
              <a:rPr lang="en-US" dirty="0" smtClean="0"/>
              <a:t>Amy Szymanski – Ohio Department of Education, Office for Exceptional Children</a:t>
            </a:r>
          </a:p>
          <a:p>
            <a:r>
              <a:rPr lang="en-US" dirty="0" err="1" smtClean="0"/>
              <a:t>Stacia</a:t>
            </a:r>
            <a:r>
              <a:rPr lang="en-US" dirty="0" smtClean="0"/>
              <a:t> </a:t>
            </a:r>
            <a:r>
              <a:rPr lang="en-US" dirty="0" err="1" smtClean="0"/>
              <a:t>Kaschak</a:t>
            </a:r>
            <a:r>
              <a:rPr lang="en-US" dirty="0" smtClean="0"/>
              <a:t> and Rachel McMahan Queen – Center for Innovation in Transition and Employment, Kent State University</a:t>
            </a:r>
          </a:p>
          <a:p>
            <a:endParaRPr lang="en-US" dirty="0"/>
          </a:p>
          <a:p>
            <a:r>
              <a:rPr lang="en-US" dirty="0" smtClean="0"/>
              <a:t>Please note: This webinar is being recorded for future use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90" y="1348922"/>
            <a:ext cx="5355383" cy="59436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920240" y="149290"/>
            <a:ext cx="10972800" cy="13737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What Do the Data Mean for Ohio?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503917"/>
              </p:ext>
            </p:extLst>
          </p:nvPr>
        </p:nvGraphicFramePr>
        <p:xfrm>
          <a:off x="989044" y="1212979"/>
          <a:ext cx="5486400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70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Practices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12247" y="7204353"/>
            <a:ext cx="5618153" cy="4431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>
              <a:spcAft>
                <a:spcPts val="72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http://www.transitionta.org/effectivepractices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573302"/>
            <a:ext cx="4114800" cy="557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2097408" y="640080"/>
            <a:ext cx="11746184" cy="10207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600" dirty="0" smtClean="0">
                <a:solidFill>
                  <a:schemeClr val="accent2"/>
                </a:solidFill>
              </a:rPr>
              <a:t>Questions and Contacts?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100" b="0" dirty="0" smtClean="0"/>
              <a:t>Center </a:t>
            </a:r>
            <a:r>
              <a:rPr lang="en-US" altLang="en-US" sz="3100" b="0" dirty="0"/>
              <a:t>for Innovation in Transition and Employment (CITE) @ Kent State</a:t>
            </a:r>
            <a:br>
              <a:rPr lang="en-US" altLang="en-US" sz="3100" b="0" dirty="0"/>
            </a:br>
            <a:endParaRPr lang="en-US" sz="3100" b="0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2097407" y="3200400"/>
            <a:ext cx="10427970" cy="420624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Baer, PhD – Director</a:t>
            </a:r>
          </a:p>
          <a:p>
            <a:pPr marL="329184" lvl="1" indent="0" algn="ctr">
              <a:buNone/>
              <a:defRPr/>
            </a:pP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rbaer@kent.edu</a:t>
            </a:r>
            <a:endParaRPr lang="en-US" alt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184" lvl="1" indent="0" algn="ctr">
              <a:buNone/>
              <a:defRPr/>
            </a:pPr>
            <a:endParaRPr lang="en-US" alt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McMahan Queen, PhD – Outreach Director</a:t>
            </a:r>
          </a:p>
          <a:p>
            <a:pPr marL="329184" lvl="1" indent="0" algn="ctr">
              <a:buNone/>
              <a:defRPr/>
            </a:pP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rmcmahan@kent.edu</a:t>
            </a:r>
            <a:endParaRPr lang="en-US" alt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184" lvl="1" indent="0" algn="ctr">
              <a:buNone/>
              <a:defRPr/>
            </a:pPr>
            <a:endParaRPr lang="en-US" alt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Stacia Kaschak, MEd – Project Director, OLTS</a:t>
            </a:r>
          </a:p>
          <a:p>
            <a:pPr marL="329184" lvl="1" indent="0" algn="ctr">
              <a:buNone/>
              <a:defRPr/>
            </a:pP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smather@kent.edu</a:t>
            </a:r>
            <a:endParaRPr lang="en-US" alt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184" lvl="1" indent="0">
              <a:buNone/>
              <a:defRPr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2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DE_PPT_ImageSlide_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108858"/>
            <a:ext cx="9875520" cy="7694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education.ohio.gov</a:t>
            </a:r>
          </a:p>
        </p:txBody>
      </p:sp>
    </p:spTree>
    <p:extLst>
      <p:ext uri="{BB962C8B-B14F-4D97-AF65-F5344CB8AC3E}">
        <p14:creationId xmlns:p14="http://schemas.microsoft.com/office/powerpoint/2010/main" val="30405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Conversation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726" y="1731652"/>
            <a:ext cx="962967" cy="98390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60432" y="2883628"/>
            <a:ext cx="4626266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@OHEducation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@OHEducationSupt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60433" y="1897849"/>
            <a:ext cx="305051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OHEducation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60432" y="5623188"/>
            <a:ext cx="2886368" cy="61555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OhioEdDept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09" y="3217716"/>
            <a:ext cx="828603" cy="673649"/>
          </a:xfrm>
          <a:prstGeom prst="rect">
            <a:avLst/>
          </a:prstGeom>
        </p:spPr>
      </p:pic>
      <p:pic>
        <p:nvPicPr>
          <p:cNvPr id="26" name="Picture 25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081" y="5619324"/>
            <a:ext cx="1403066" cy="55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570" y="4172131"/>
            <a:ext cx="1156961" cy="132404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789942" y="4526376"/>
            <a:ext cx="305051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OHEducation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98" y="6586419"/>
            <a:ext cx="702642" cy="88271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760433" y="6720000"/>
            <a:ext cx="52770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education.ohio.gov/text</a:t>
            </a:r>
          </a:p>
        </p:txBody>
      </p:sp>
    </p:spTree>
    <p:extLst>
      <p:ext uri="{BB962C8B-B14F-4D97-AF65-F5344CB8AC3E}">
        <p14:creationId xmlns:p14="http://schemas.microsoft.com/office/powerpoint/2010/main" val="29180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800" y="283281"/>
            <a:ext cx="7340600" cy="769441"/>
          </a:xfrm>
        </p:spPr>
        <p:txBody>
          <a:bodyPr/>
          <a:lstStyle/>
          <a:p>
            <a:r>
              <a:rPr lang="en-US" dirty="0" smtClean="0"/>
              <a:t>Anticipated Outcomes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09927" cy="7712704"/>
          </a:xfrm>
        </p:spPr>
      </p:pic>
      <p:sp>
        <p:nvSpPr>
          <p:cNvPr id="6" name="Rectangle 5"/>
          <p:cNvSpPr/>
          <p:nvPr/>
        </p:nvSpPr>
        <p:spPr>
          <a:xfrm>
            <a:off x="7429884" y="1079077"/>
            <a:ext cx="72005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State Performance Plan Indicators related to secondary transition.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process for completing the OLTS survey forms.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Use OLTS data and evidence-based predictors to identify in-school factors to promote post-school success.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948"/>
            <a:ext cx="14630400" cy="8346048"/>
          </a:xfrm>
        </p:spPr>
      </p:pic>
      <p:sp>
        <p:nvSpPr>
          <p:cNvPr id="7" name="Rectangle 6"/>
          <p:cNvSpPr/>
          <p:nvPr/>
        </p:nvSpPr>
        <p:spPr>
          <a:xfrm>
            <a:off x="2377439" y="2677549"/>
            <a:ext cx="10162903" cy="4345043"/>
          </a:xfrm>
          <a:prstGeom prst="rect">
            <a:avLst/>
          </a:prstGeom>
          <a:solidFill>
            <a:srgbClr val="FEBF17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Performance Plan (SPP) and Annual Performance Report (APR)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Performance Plan (SPP) Indicators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83625" y="1871277"/>
            <a:ext cx="10715256" cy="14259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/>
              <a:t>% of youth </a:t>
            </a:r>
            <a:r>
              <a:rPr lang="en-US" altLang="en-US" sz="4000" dirty="0" smtClean="0"/>
              <a:t>with IEPs graduating from high school with a regular diploma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2046" y="1626618"/>
            <a:ext cx="1670634" cy="1670634"/>
            <a:chOff x="892773" y="0"/>
            <a:chExt cx="1836182" cy="1836182"/>
          </a:xfrm>
        </p:grpSpPr>
        <p:sp>
          <p:nvSpPr>
            <p:cNvPr id="16" name="Oval 15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2990849" y="3881983"/>
            <a:ext cx="10590789" cy="9050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spcBef>
                <a:spcPct val="50000"/>
              </a:spcBef>
              <a:buNone/>
            </a:pPr>
            <a:r>
              <a:rPr lang="en-US" altLang="en-US" sz="4000" dirty="0"/>
              <a:t>% of youth </a:t>
            </a:r>
            <a:r>
              <a:rPr lang="en-US" altLang="en-US" sz="4000" dirty="0" smtClean="0"/>
              <a:t>with IEPs dropping out of high   school</a:t>
            </a:r>
            <a:endParaRPr lang="en-US" altLang="en-US" sz="4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22046" y="3637324"/>
            <a:ext cx="1670634" cy="1670634"/>
            <a:chOff x="892773" y="0"/>
            <a:chExt cx="1836182" cy="1836182"/>
          </a:xfrm>
        </p:grpSpPr>
        <p:sp>
          <p:nvSpPr>
            <p:cNvPr id="29" name="Oval 28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4"/>
            <p:cNvSpPr/>
            <p:nvPr/>
          </p:nvSpPr>
          <p:spPr>
            <a:xfrm>
              <a:off x="1161676" y="268903"/>
              <a:ext cx="1298376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2046" y="5567358"/>
            <a:ext cx="1670634" cy="1670634"/>
            <a:chOff x="892773" y="0"/>
            <a:chExt cx="1836182" cy="1836182"/>
          </a:xfrm>
        </p:grpSpPr>
        <p:sp>
          <p:nvSpPr>
            <p:cNvPr id="32" name="Oval 31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4"/>
            <p:cNvSpPr/>
            <p:nvPr/>
          </p:nvSpPr>
          <p:spPr>
            <a:xfrm>
              <a:off x="1027224" y="268903"/>
              <a:ext cx="1567279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8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83624" y="5567358"/>
            <a:ext cx="10398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youth aged 16 and above with IEPs that contain each of the required components for secondary transition 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 dirty="0"/>
              <a:t>State Performance Plan (SPP) </a:t>
            </a:r>
            <a:r>
              <a:rPr lang="en-US" dirty="0" smtClean="0"/>
              <a:t>Indicators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39763" y="2133311"/>
            <a:ext cx="10398015" cy="4332753"/>
          </a:xfrm>
        </p:spPr>
        <p:txBody>
          <a:bodyPr/>
          <a:lstStyle/>
          <a:p>
            <a:pPr marL="0" lvl="1" indent="0">
              <a:buNone/>
            </a:pPr>
            <a:r>
              <a:rPr lang="en-US" sz="4000" dirty="0" smtClean="0"/>
              <a:t>%  </a:t>
            </a:r>
            <a:r>
              <a:rPr lang="en-US" sz="4000" dirty="0"/>
              <a:t>of youth who are no longer in secondary school, had IEPs in effect at the time they left school, and were: </a:t>
            </a:r>
            <a:endParaRPr lang="en-US" sz="2800" dirty="0"/>
          </a:p>
          <a:p>
            <a:pPr marL="514350" lvl="1" indent="-514350">
              <a:buAutoNum type="arabicPeriod"/>
            </a:pPr>
            <a:r>
              <a:rPr lang="en-US" sz="2800" dirty="0" smtClean="0"/>
              <a:t>Enrolled </a:t>
            </a:r>
            <a:r>
              <a:rPr lang="en-US" sz="2800" dirty="0"/>
              <a:t>in higher education within one year of leaving high school. </a:t>
            </a:r>
            <a:endParaRPr lang="en-US" sz="2800" dirty="0" smtClean="0"/>
          </a:p>
          <a:p>
            <a:pPr marL="514350" lvl="1" indent="-514350">
              <a:buAutoNum type="arabicPeriod"/>
            </a:pPr>
            <a:r>
              <a:rPr lang="en-US" sz="2800" dirty="0" smtClean="0"/>
              <a:t>Enrolled </a:t>
            </a:r>
            <a:r>
              <a:rPr lang="en-US" sz="2800" dirty="0"/>
              <a:t>in higher education or competitively employed within one year of leaving high school. </a:t>
            </a:r>
            <a:endParaRPr lang="en-US" sz="2800" dirty="0" smtClean="0"/>
          </a:p>
          <a:p>
            <a:pPr marL="514350" lvl="1" indent="-514350">
              <a:buAutoNum type="arabicPeriod"/>
            </a:pPr>
            <a:r>
              <a:rPr lang="en-US" sz="2800" dirty="0" smtClean="0"/>
              <a:t>Enrolled </a:t>
            </a:r>
            <a:r>
              <a:rPr lang="en-US" sz="2800" dirty="0"/>
              <a:t>in higher education or in some other postsecondary education or training program; or competitively employed or in some other employment within one year of leaving high school.</a:t>
            </a:r>
            <a:endParaRPr lang="en-US" alt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0066" y="2413800"/>
            <a:ext cx="1670634" cy="1670634"/>
            <a:chOff x="892773" y="0"/>
            <a:chExt cx="1836182" cy="1836182"/>
          </a:xfrm>
        </p:grpSpPr>
        <p:sp>
          <p:nvSpPr>
            <p:cNvPr id="19" name="Oval 18"/>
            <p:cNvSpPr/>
            <p:nvPr/>
          </p:nvSpPr>
          <p:spPr>
            <a:xfrm>
              <a:off x="892773" y="0"/>
              <a:ext cx="1836182" cy="1836182"/>
            </a:xfrm>
            <a:prstGeom prst="ellipse">
              <a:avLst/>
            </a:prstGeom>
            <a:gradFill>
              <a:gsLst>
                <a:gs pos="8000">
                  <a:schemeClr val="tx2"/>
                </a:gs>
                <a:gs pos="28000">
                  <a:schemeClr val="tx2"/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4"/>
            <p:cNvSpPr/>
            <p:nvPr/>
          </p:nvSpPr>
          <p:spPr>
            <a:xfrm>
              <a:off x="1027223" y="268903"/>
              <a:ext cx="1567279" cy="1298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260350" h="2413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8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1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948"/>
            <a:ext cx="14630400" cy="8346048"/>
          </a:xfrm>
        </p:spPr>
      </p:pic>
      <p:sp>
        <p:nvSpPr>
          <p:cNvPr id="7" name="Rectangle 6"/>
          <p:cNvSpPr/>
          <p:nvPr/>
        </p:nvSpPr>
        <p:spPr>
          <a:xfrm>
            <a:off x="2377439" y="2677549"/>
            <a:ext cx="10162903" cy="4345043"/>
          </a:xfrm>
          <a:prstGeom prst="rect">
            <a:avLst/>
          </a:prstGeom>
          <a:solidFill>
            <a:srgbClr val="FEBF17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Longitudinal Transition Study (OLTS) 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166199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IDEA of 2004 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Post-school Outcomes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5536" y="2210636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5536" y="2210636"/>
            <a:ext cx="1456408" cy="1406028"/>
          </a:xfrm>
          <a:prstGeom prst="ellipse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89340" y="2510173"/>
            <a:ext cx="10598527" cy="80695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chemeClr val="bg1"/>
                </a:solidFill>
              </a:rPr>
              <a:t>local education agency (LEA) is required to collect outcome data for students with disabilities as they exit high school.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5536" y="3975251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1023" y="3975251"/>
            <a:ext cx="1456408" cy="1406028"/>
          </a:xfrm>
          <a:prstGeom prst="ellipse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79068" y="4206623"/>
            <a:ext cx="10270155" cy="117465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These data are collected at least once every six years.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LEAs &gt;50,000 collect annually).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0108" y="5800018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8155" y="5783168"/>
            <a:ext cx="1456408" cy="1406028"/>
          </a:xfrm>
          <a:prstGeom prst="ellipse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84563" y="6065708"/>
            <a:ext cx="11556485" cy="84094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use the data to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factors that promote post-school success and address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school improvement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uild="p"/>
      <p:bldP spid="13" grpId="0" animBg="1"/>
      <p:bldP spid="14" grpId="0" animBg="1"/>
      <p:bldP spid="15" grpId="0" build="p"/>
      <p:bldP spid="16" grpId="0" animBg="1"/>
      <p:bldP spid="17" grpId="0" animBg="1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 dirty="0" smtClean="0"/>
              <a:t>OLTS Partners</a:t>
            </a:r>
            <a:endParaRPr lang="en-US" dirty="0"/>
          </a:p>
        </p:txBody>
      </p:sp>
      <p:pic>
        <p:nvPicPr>
          <p:cNvPr id="1331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45" y="1623379"/>
            <a:ext cx="7114723" cy="5432425"/>
          </a:xfrm>
        </p:spPr>
      </p:pic>
      <p:pic>
        <p:nvPicPr>
          <p:cNvPr id="13315" name="Picture 5" descr="http://education.ohio.gov/getmedia/a49fa369-1fa0-4599-852a-72ed28b926e0/ODE-logo.as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5" y="1951834"/>
            <a:ext cx="369189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230" y="4582187"/>
            <a:ext cx="40576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2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Office PowerPoint</Application>
  <PresentationFormat>Custom</PresentationFormat>
  <Paragraphs>164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Wingdings 3</vt:lpstr>
      <vt:lpstr>Office Theme</vt:lpstr>
      <vt:lpstr>     Ohio Longitudinal Transition Study (OLTS) 2016-2017</vt:lpstr>
      <vt:lpstr>Your Presenters </vt:lpstr>
      <vt:lpstr>Anticipated Outcomes</vt:lpstr>
      <vt:lpstr>PowerPoint Presentation</vt:lpstr>
      <vt:lpstr>State Performance Plan (SPP) Indicators </vt:lpstr>
      <vt:lpstr>State Performance Plan (SPP) Indicators </vt:lpstr>
      <vt:lpstr>PowerPoint Presentation</vt:lpstr>
      <vt:lpstr>The IDEA of 2004   Post-school Outcomes</vt:lpstr>
      <vt:lpstr>OLTS Partners</vt:lpstr>
      <vt:lpstr>OLTS Process</vt:lpstr>
      <vt:lpstr>PowerPoint Presentation</vt:lpstr>
      <vt:lpstr>PowerPoint Presentation</vt:lpstr>
      <vt:lpstr>OLTS Data SPP/APR Data – Engagement Rates (2016 Graduates)</vt:lpstr>
      <vt:lpstr>OLTS Data  Post-school Outcome Trends by Year</vt:lpstr>
      <vt:lpstr>Postsecondary Engagement Education/Training  </vt:lpstr>
      <vt:lpstr>Postsecondary Employment </vt:lpstr>
      <vt:lpstr>Predictors- Ohio www.olts.org </vt:lpstr>
      <vt:lpstr>PowerPoint Presentation</vt:lpstr>
      <vt:lpstr>Using the  national predictors, rate your region + or -</vt:lpstr>
      <vt:lpstr>What Do the Data Mean for Ohio? </vt:lpstr>
      <vt:lpstr>Evidence-Based Practices</vt:lpstr>
      <vt:lpstr>Questions and Contacts?  Center for Innovation in Transition and Employment (CITE) @ Kent State </vt:lpstr>
      <vt:lpstr>education.ohio.gov</vt:lpstr>
      <vt:lpstr>Join the Conversation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2015-07-08T14:36:51Z</dcterms:created>
  <dcterms:modified xsi:type="dcterms:W3CDTF">2018-04-24T16:39:19Z</dcterms:modified>
</cp:coreProperties>
</file>