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12"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13" r:id="rId53"/>
    <p:sldId id="307" r:id="rId54"/>
    <p:sldId id="308" r:id="rId55"/>
    <p:sldId id="309" r:id="rId56"/>
    <p:sldId id="310" r:id="rId57"/>
    <p:sldId id="311" r:id="rId58"/>
  </p:sldIdLst>
  <p:sldSz cx="13004800" cy="9753600"/>
  <p:notesSz cx="9296400" cy="7010400"/>
  <p:embeddedFontLst>
    <p:embeddedFont>
      <p:font typeface="Helvetica Neue" panose="020B0604020202020204" charset="0"/>
      <p:regular r:id="rId61"/>
      <p:bold r:id="rId62"/>
      <p:italic r:id="rId63"/>
      <p:boldItalic r:id="rId64"/>
    </p:embeddedFont>
    <p:embeddedFont>
      <p:font typeface="Gill Sans" panose="020B0604020202020204" charset="0"/>
      <p:regular r:id="rId65"/>
      <p:bold r:id="rId66"/>
    </p:embeddedFont>
    <p:embeddedFont>
      <p:font typeface="Arial Black" panose="020B0A04020102020204" pitchFamily="34" charset="0"/>
      <p:regular r:id="rId67"/>
      <p:bold r:id="rId68"/>
    </p:embeddedFont>
    <p:embeddedFont>
      <p:font typeface="Helvetica Neue Light" panose="020B0604020202020204" charset="0"/>
      <p:regular r:id="rId69"/>
      <p:bold r:id="rId70"/>
      <p:italic r:id="rId71"/>
      <p:boldItalic r:id="rId72"/>
    </p:embeddedFont>
    <p:embeddedFont>
      <p:font typeface="Calibri" panose="020F050202020403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5265739" y="0"/>
            <a:ext cx="4029075" cy="350838"/>
          </a:xfrm>
          <a:prstGeom prst="rect">
            <a:avLst/>
          </a:prstGeom>
        </p:spPr>
        <p:txBody>
          <a:bodyPr vert="horz" lIns="91427" tIns="45713" rIns="91427" bIns="45713" rtlCol="0"/>
          <a:lstStyle>
            <a:lvl1pPr algn="r">
              <a:defRPr sz="1200"/>
            </a:lvl1pPr>
          </a:lstStyle>
          <a:p>
            <a:fld id="{2904FC9C-E97B-4CB4-9802-D52BD564A697}" type="datetimeFigureOut">
              <a:rPr lang="en-US" smtClean="0"/>
              <a:t>11/15/2017</a:t>
            </a:fld>
            <a:endParaRPr lang="en-US"/>
          </a:p>
        </p:txBody>
      </p:sp>
      <p:sp>
        <p:nvSpPr>
          <p:cNvPr id="4" name="Footer Placeholder 3"/>
          <p:cNvSpPr>
            <a:spLocks noGrp="1"/>
          </p:cNvSpPr>
          <p:nvPr>
            <p:ph type="ftr" sz="quarter" idx="2"/>
          </p:nvPr>
        </p:nvSpPr>
        <p:spPr>
          <a:xfrm>
            <a:off x="0" y="6659564"/>
            <a:ext cx="4029075" cy="350837"/>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5265739" y="6659564"/>
            <a:ext cx="4029075" cy="350837"/>
          </a:xfrm>
          <a:prstGeom prst="rect">
            <a:avLst/>
          </a:prstGeom>
        </p:spPr>
        <p:txBody>
          <a:bodyPr vert="horz" lIns="91427" tIns="45713" rIns="91427" bIns="45713" rtlCol="0" anchor="b"/>
          <a:lstStyle>
            <a:lvl1pPr algn="r">
              <a:defRPr sz="1200"/>
            </a:lvl1pPr>
          </a:lstStyle>
          <a:p>
            <a:fld id="{E8A32B1D-52B3-485E-B64E-0421F69571CB}" type="slidenum">
              <a:rPr lang="en-US" smtClean="0"/>
              <a:t>‹#›</a:t>
            </a:fld>
            <a:endParaRPr lang="en-US"/>
          </a:p>
        </p:txBody>
      </p:sp>
    </p:spTree>
    <p:extLst>
      <p:ext uri="{BB962C8B-B14F-4D97-AF65-F5344CB8AC3E}">
        <p14:creationId xmlns:p14="http://schemas.microsoft.com/office/powerpoint/2010/main" val="636608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4029074" cy="350837"/>
          </a:xfrm>
          <a:prstGeom prst="rect">
            <a:avLst/>
          </a:prstGeom>
          <a:noFill/>
          <a:ln>
            <a:noFill/>
          </a:ln>
        </p:spPr>
        <p:txBody>
          <a:bodyPr wrap="square" lIns="91411" tIns="91411" rIns="91411" bIns="91411" anchor="t" anchorCtr="0"/>
          <a:lstStyle>
            <a:lvl1pPr marL="0" marR="0" lvl="0" indent="0" algn="l" rtl="0">
              <a:spcBef>
                <a:spcPts val="0"/>
              </a:spcBef>
              <a:spcAft>
                <a:spcPts val="0"/>
              </a:spcAft>
              <a:buNone/>
              <a:defRPr sz="1200" b="0" i="0" u="none" strike="noStrike" cap="none">
                <a:solidFill>
                  <a:srgbClr val="FFFFFF"/>
                </a:solidFill>
                <a:latin typeface="Gill Sans"/>
                <a:ea typeface="Gill Sans"/>
                <a:cs typeface="Gill Sans"/>
                <a:sym typeface="Gill Sans"/>
              </a:defRPr>
            </a:lvl1pPr>
            <a:lvl2pPr marL="457133" marR="0" lvl="1"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2pPr>
            <a:lvl3pPr marL="914266" marR="0" lvl="2"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3pPr>
            <a:lvl4pPr marL="1371399" marR="0" lvl="3"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4pPr>
            <a:lvl5pPr marL="1828532" marR="0" lvl="4"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5pPr>
            <a:lvl6pPr marL="2285665" marR="0" lvl="5" indent="0" algn="l" rtl="0">
              <a:spcBef>
                <a:spcPts val="0"/>
              </a:spcBef>
              <a:buNone/>
              <a:defRPr sz="4200" b="0" i="0" u="none" strike="noStrike" cap="none">
                <a:solidFill>
                  <a:srgbClr val="FFFFFF"/>
                </a:solidFill>
                <a:latin typeface="Gill Sans"/>
                <a:ea typeface="Gill Sans"/>
                <a:cs typeface="Gill Sans"/>
                <a:sym typeface="Gill Sans"/>
              </a:defRPr>
            </a:lvl6pPr>
            <a:lvl7pPr marL="2742798" marR="0" lvl="6" indent="0" algn="l" rtl="0">
              <a:spcBef>
                <a:spcPts val="0"/>
              </a:spcBef>
              <a:buNone/>
              <a:defRPr sz="4200" b="0" i="0" u="none" strike="noStrike" cap="none">
                <a:solidFill>
                  <a:srgbClr val="FFFFFF"/>
                </a:solidFill>
                <a:latin typeface="Gill Sans"/>
                <a:ea typeface="Gill Sans"/>
                <a:cs typeface="Gill Sans"/>
                <a:sym typeface="Gill Sans"/>
              </a:defRPr>
            </a:lvl7pPr>
            <a:lvl8pPr marL="3199931" marR="0" lvl="7" indent="0" algn="l" rtl="0">
              <a:spcBef>
                <a:spcPts val="0"/>
              </a:spcBef>
              <a:buNone/>
              <a:defRPr sz="4200" b="0" i="0" u="none" strike="noStrike" cap="none">
                <a:solidFill>
                  <a:srgbClr val="FFFFFF"/>
                </a:solidFill>
                <a:latin typeface="Gill Sans"/>
                <a:ea typeface="Gill Sans"/>
                <a:cs typeface="Gill Sans"/>
                <a:sym typeface="Gill Sans"/>
              </a:defRPr>
            </a:lvl8pPr>
            <a:lvl9pPr marL="3657064" marR="0" lvl="8" indent="0" algn="l" rtl="0">
              <a:spcBef>
                <a:spcPts val="0"/>
              </a:spcBef>
              <a:buNone/>
              <a:defRPr sz="4200" b="0" i="0" u="none" strike="noStrike" cap="none">
                <a:solidFill>
                  <a:srgbClr val="FFFFFF"/>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5265737" y="1"/>
            <a:ext cx="4029074" cy="350837"/>
          </a:xfrm>
          <a:prstGeom prst="rect">
            <a:avLst/>
          </a:prstGeom>
          <a:noFill/>
          <a:ln>
            <a:noFill/>
          </a:ln>
        </p:spPr>
        <p:txBody>
          <a:bodyPr wrap="square" lIns="91411" tIns="91411" rIns="91411" bIns="91411" anchor="t" anchorCtr="0"/>
          <a:lstStyle>
            <a:lvl1pPr marL="0" marR="0" lvl="0" indent="0" algn="r" rtl="0">
              <a:spcBef>
                <a:spcPts val="0"/>
              </a:spcBef>
              <a:spcAft>
                <a:spcPts val="0"/>
              </a:spcAft>
              <a:buNone/>
              <a:defRPr sz="1200" b="0" i="0" u="none" strike="noStrike" cap="none">
                <a:solidFill>
                  <a:srgbClr val="FFFFFF"/>
                </a:solidFill>
                <a:latin typeface="Gill Sans"/>
                <a:ea typeface="Gill Sans"/>
                <a:cs typeface="Gill Sans"/>
                <a:sym typeface="Gill Sans"/>
              </a:defRPr>
            </a:lvl1pPr>
            <a:lvl2pPr marL="457133" marR="0" lvl="1"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2pPr>
            <a:lvl3pPr marL="914266" marR="0" lvl="2"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3pPr>
            <a:lvl4pPr marL="1371399" marR="0" lvl="3"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4pPr>
            <a:lvl5pPr marL="1828532" marR="0" lvl="4"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5pPr>
            <a:lvl6pPr marL="2285665" marR="0" lvl="5" indent="0" algn="l" rtl="0">
              <a:spcBef>
                <a:spcPts val="0"/>
              </a:spcBef>
              <a:buNone/>
              <a:defRPr sz="4200" b="0" i="0" u="none" strike="noStrike" cap="none">
                <a:solidFill>
                  <a:srgbClr val="FFFFFF"/>
                </a:solidFill>
                <a:latin typeface="Gill Sans"/>
                <a:ea typeface="Gill Sans"/>
                <a:cs typeface="Gill Sans"/>
                <a:sym typeface="Gill Sans"/>
              </a:defRPr>
            </a:lvl6pPr>
            <a:lvl7pPr marL="2742798" marR="0" lvl="6" indent="0" algn="l" rtl="0">
              <a:spcBef>
                <a:spcPts val="0"/>
              </a:spcBef>
              <a:buNone/>
              <a:defRPr sz="4200" b="0" i="0" u="none" strike="noStrike" cap="none">
                <a:solidFill>
                  <a:srgbClr val="FFFFFF"/>
                </a:solidFill>
                <a:latin typeface="Gill Sans"/>
                <a:ea typeface="Gill Sans"/>
                <a:cs typeface="Gill Sans"/>
                <a:sym typeface="Gill Sans"/>
              </a:defRPr>
            </a:lvl7pPr>
            <a:lvl8pPr marL="3199931" marR="0" lvl="7" indent="0" algn="l" rtl="0">
              <a:spcBef>
                <a:spcPts val="0"/>
              </a:spcBef>
              <a:buNone/>
              <a:defRPr sz="4200" b="0" i="0" u="none" strike="noStrike" cap="none">
                <a:solidFill>
                  <a:srgbClr val="FFFFFF"/>
                </a:solidFill>
                <a:latin typeface="Gill Sans"/>
                <a:ea typeface="Gill Sans"/>
                <a:cs typeface="Gill Sans"/>
                <a:sym typeface="Gill Sans"/>
              </a:defRPr>
            </a:lvl8pPr>
            <a:lvl9pPr marL="3657064" marR="0" lvl="8" indent="0" algn="l" rtl="0">
              <a:spcBef>
                <a:spcPts val="0"/>
              </a:spcBef>
              <a:buNone/>
              <a:defRPr sz="4200" b="0" i="0" u="none" strike="noStrike" cap="none">
                <a:solidFill>
                  <a:srgbClr val="FFFFFF"/>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0275" y="3330575"/>
            <a:ext cx="7435850" cy="3154362"/>
          </a:xfrm>
          <a:prstGeom prst="rect">
            <a:avLst/>
          </a:prstGeom>
          <a:noFill/>
          <a:ln>
            <a:noFill/>
          </a:ln>
        </p:spPr>
        <p:txBody>
          <a:bodyPr wrap="square" lIns="91411" tIns="91411" rIns="91411" bIns="91411"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6657976"/>
            <a:ext cx="4029074" cy="350837"/>
          </a:xfrm>
          <a:prstGeom prst="rect">
            <a:avLst/>
          </a:prstGeom>
          <a:noFill/>
          <a:ln>
            <a:noFill/>
          </a:ln>
        </p:spPr>
        <p:txBody>
          <a:bodyPr wrap="square" lIns="91411" tIns="91411" rIns="91411" bIns="91411" anchor="b" anchorCtr="0"/>
          <a:lstStyle>
            <a:lvl1pPr marL="0" marR="0" lvl="0" indent="0" algn="l" rtl="0">
              <a:spcBef>
                <a:spcPts val="0"/>
              </a:spcBef>
              <a:spcAft>
                <a:spcPts val="0"/>
              </a:spcAft>
              <a:buNone/>
              <a:defRPr sz="1200" b="0" i="0" u="none" strike="noStrike" cap="none">
                <a:solidFill>
                  <a:srgbClr val="FFFFFF"/>
                </a:solidFill>
                <a:latin typeface="Gill Sans"/>
                <a:ea typeface="Gill Sans"/>
                <a:cs typeface="Gill Sans"/>
                <a:sym typeface="Gill Sans"/>
              </a:defRPr>
            </a:lvl1pPr>
            <a:lvl2pPr marL="457133" marR="0" lvl="1"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2pPr>
            <a:lvl3pPr marL="914266" marR="0" lvl="2"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3pPr>
            <a:lvl4pPr marL="1371399" marR="0" lvl="3"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4pPr>
            <a:lvl5pPr marL="1828532" marR="0" lvl="4" indent="0" algn="ctr" rtl="0">
              <a:spcBef>
                <a:spcPts val="0"/>
              </a:spcBef>
              <a:spcAft>
                <a:spcPts val="0"/>
              </a:spcAft>
              <a:buNone/>
              <a:defRPr sz="4200" b="0" i="0" u="none" strike="noStrike" cap="none">
                <a:solidFill>
                  <a:srgbClr val="FFFFFF"/>
                </a:solidFill>
                <a:latin typeface="Gill Sans"/>
                <a:ea typeface="Gill Sans"/>
                <a:cs typeface="Gill Sans"/>
                <a:sym typeface="Gill Sans"/>
              </a:defRPr>
            </a:lvl5pPr>
            <a:lvl6pPr marL="2285665" marR="0" lvl="5" indent="0" algn="l" rtl="0">
              <a:spcBef>
                <a:spcPts val="0"/>
              </a:spcBef>
              <a:buNone/>
              <a:defRPr sz="4200" b="0" i="0" u="none" strike="noStrike" cap="none">
                <a:solidFill>
                  <a:srgbClr val="FFFFFF"/>
                </a:solidFill>
                <a:latin typeface="Gill Sans"/>
                <a:ea typeface="Gill Sans"/>
                <a:cs typeface="Gill Sans"/>
                <a:sym typeface="Gill Sans"/>
              </a:defRPr>
            </a:lvl6pPr>
            <a:lvl7pPr marL="2742798" marR="0" lvl="6" indent="0" algn="l" rtl="0">
              <a:spcBef>
                <a:spcPts val="0"/>
              </a:spcBef>
              <a:buNone/>
              <a:defRPr sz="4200" b="0" i="0" u="none" strike="noStrike" cap="none">
                <a:solidFill>
                  <a:srgbClr val="FFFFFF"/>
                </a:solidFill>
                <a:latin typeface="Gill Sans"/>
                <a:ea typeface="Gill Sans"/>
                <a:cs typeface="Gill Sans"/>
                <a:sym typeface="Gill Sans"/>
              </a:defRPr>
            </a:lvl7pPr>
            <a:lvl8pPr marL="3199931" marR="0" lvl="7" indent="0" algn="l" rtl="0">
              <a:spcBef>
                <a:spcPts val="0"/>
              </a:spcBef>
              <a:buNone/>
              <a:defRPr sz="4200" b="0" i="0" u="none" strike="noStrike" cap="none">
                <a:solidFill>
                  <a:srgbClr val="FFFFFF"/>
                </a:solidFill>
                <a:latin typeface="Gill Sans"/>
                <a:ea typeface="Gill Sans"/>
                <a:cs typeface="Gill Sans"/>
                <a:sym typeface="Gill Sans"/>
              </a:defRPr>
            </a:lvl8pPr>
            <a:lvl9pPr marL="3657064" marR="0" lvl="8" indent="0" algn="l" rtl="0">
              <a:spcBef>
                <a:spcPts val="0"/>
              </a:spcBef>
              <a:buNone/>
              <a:defRPr sz="4200" b="0" i="0" u="none" strike="noStrike" cap="none">
                <a:solidFill>
                  <a:srgbClr val="FFFFFF"/>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5265737" y="6657976"/>
            <a:ext cx="4029074" cy="350837"/>
          </a:xfrm>
          <a:prstGeom prst="rect">
            <a:avLst/>
          </a:prstGeom>
          <a:noFill/>
          <a:ln>
            <a:noFill/>
          </a:ln>
        </p:spPr>
        <p:txBody>
          <a:bodyPr wrap="square" lIns="93161" tIns="46568" rIns="93161" bIns="46568" anchor="b" anchorCtr="0">
            <a:noAutofit/>
          </a:bodyPr>
          <a:lstStyle/>
          <a:p>
            <a:pPr algn="r">
              <a:buSzPct val="25000"/>
            </a:pPr>
            <a:fld id="{00000000-1234-1234-1234-123412341234}" type="slidenum">
              <a:rPr lang="en-US" sz="1200" smtClean="0">
                <a:solidFill>
                  <a:srgbClr val="FFFFFF"/>
                </a:solidFill>
                <a:latin typeface="Gill Sans"/>
                <a:ea typeface="Gill Sans"/>
                <a:cs typeface="Gill Sans"/>
                <a:sym typeface="Gill Sans"/>
              </a:rPr>
              <a:pPr algn="r">
                <a:buSzPct val="25000"/>
              </a:pPr>
              <a:t>‹#›</a:t>
            </a:fld>
            <a:endParaRPr lang="en-US" sz="1200">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59" name="Shape 5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155" name="Shape 15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163" name="Shape 16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173" name="Shape 17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182" name="Shape 18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193" name="Shape 19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02" name="Shape 20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11" name="Shape 21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20" name="Shape 220"/>
          <p:cNvSpPr txBox="1">
            <a:spLocks noGrp="1"/>
          </p:cNvSpPr>
          <p:nvPr>
            <p:ph type="body" idx="1"/>
          </p:nvPr>
        </p:nvSpPr>
        <p:spPr>
          <a:xfrm>
            <a:off x="930275" y="3330575"/>
            <a:ext cx="7435850" cy="3154362"/>
          </a:xfrm>
          <a:prstGeom prst="rect">
            <a:avLst/>
          </a:prstGeom>
          <a:noFill/>
          <a:ln>
            <a:noFill/>
          </a:ln>
        </p:spPr>
        <p:txBody>
          <a:bodyPr wrap="square" lIns="93161" tIns="46568" rIns="93161" bIns="46568" anchor="t" anchorCtr="0">
            <a:noAutofit/>
          </a:bodyPr>
          <a:lstStyle/>
          <a:p>
            <a:pPr>
              <a:spcBef>
                <a:spcPts val="0"/>
              </a:spcBef>
              <a:buSzPct val="25000"/>
              <a:buNone/>
            </a:pPr>
            <a:r>
              <a:rPr lang="en-US"/>
              <a:t>The initial session by a user during any given date range is considered to be an additional visit and an additional visitor. Any future sessions from the same user during the selected time period are counted as additional visits, but not as additional visitors.</a:t>
            </a:r>
          </a:p>
        </p:txBody>
      </p:sp>
      <p:sp>
        <p:nvSpPr>
          <p:cNvPr id="221" name="Shape 221"/>
          <p:cNvSpPr txBox="1">
            <a:spLocks noGrp="1"/>
          </p:cNvSpPr>
          <p:nvPr>
            <p:ph type="sldNum" idx="12"/>
          </p:nvPr>
        </p:nvSpPr>
        <p:spPr>
          <a:xfrm>
            <a:off x="5265737" y="6657976"/>
            <a:ext cx="4029074" cy="350837"/>
          </a:xfrm>
          <a:prstGeom prst="rect">
            <a:avLst/>
          </a:prstGeom>
          <a:noFill/>
          <a:ln>
            <a:noFill/>
          </a:ln>
        </p:spPr>
        <p:txBody>
          <a:bodyPr wrap="square" lIns="93161" tIns="46568" rIns="93161" bIns="46568" anchor="b" anchorCtr="0">
            <a:noAutofit/>
          </a:bodyPr>
          <a:lstStyle/>
          <a:p>
            <a:pPr algn="r">
              <a:buSzPct val="25000"/>
            </a:pPr>
            <a:fld id="{00000000-1234-1234-1234-123412341234}" type="slidenum">
              <a:rPr lang="en-US" sz="1200">
                <a:solidFill>
                  <a:srgbClr val="FFFFFF"/>
                </a:solidFill>
                <a:latin typeface="Gill Sans"/>
                <a:ea typeface="Gill Sans"/>
                <a:cs typeface="Gill Sans"/>
                <a:sym typeface="Gill Sans"/>
              </a:rPr>
              <a:pPr algn="r">
                <a:buSzPct val="25000"/>
              </a:pPr>
              <a:t>17</a:t>
            </a:fld>
            <a:endParaRPr lang="en-US" sz="1200">
              <a:solidFill>
                <a:srgbClr val="FFFFFF"/>
              </a:solidFill>
              <a:latin typeface="Gill Sans"/>
              <a:ea typeface="Gill Sans"/>
              <a:cs typeface="Gill Sans"/>
              <a:sym typeface="Gill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28" name="Shape 22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35" name="Shape 23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65" name="Shape 65"/>
          <p:cNvSpPr txBox="1">
            <a:spLocks noGrp="1"/>
          </p:cNvSpPr>
          <p:nvPr>
            <p:ph type="sldNum" idx="12"/>
          </p:nvPr>
        </p:nvSpPr>
        <p:spPr>
          <a:xfrm>
            <a:off x="5265737" y="6657975"/>
            <a:ext cx="4029000" cy="350700"/>
          </a:xfrm>
          <a:prstGeom prst="rect">
            <a:avLst/>
          </a:prstGeom>
        </p:spPr>
        <p:txBody>
          <a:bodyPr wrap="square" lIns="93161" tIns="46568" rIns="93161" bIns="46568" anchor="b" anchorCtr="0">
            <a:noAutofit/>
          </a:bodyPr>
          <a:lstStyle/>
          <a:p>
            <a:pPr>
              <a:buClr>
                <a:srgbClr val="000000"/>
              </a:buClr>
              <a:buSzPct val="25000"/>
            </a:pPr>
            <a:fld id="{00000000-1234-1234-1234-123412341234}" type="slidenum">
              <a:rPr lang="en-US"/>
              <a:pPr>
                <a:buClr>
                  <a:srgbClr val="000000"/>
                </a:buClr>
                <a:buSzPct val="2500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42" name="Shape 24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50" name="Shape 25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52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264" name="Shape 26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275" name="Shape 27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290" name="Shape 29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298" name="Shape 29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07" name="Shape 30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70" name="Shape 7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16" name="Shape 31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26" name="Shape 32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335" name="Shape 33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343" name="Shape 34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54" name="Shape 35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61" name="Shape 36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68" name="Shape 36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75" name="Shape 37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82" name="Shape 38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91" name="Shape 391"/>
          <p:cNvSpPr txBox="1">
            <a:spLocks noGrp="1"/>
          </p:cNvSpPr>
          <p:nvPr>
            <p:ph type="sldNum" idx="12"/>
          </p:nvPr>
        </p:nvSpPr>
        <p:spPr>
          <a:xfrm>
            <a:off x="5265737" y="6657975"/>
            <a:ext cx="4029000" cy="350700"/>
          </a:xfrm>
          <a:prstGeom prst="rect">
            <a:avLst/>
          </a:prstGeom>
        </p:spPr>
        <p:txBody>
          <a:bodyPr wrap="square" lIns="93161" tIns="46568" rIns="93161" bIns="46568" anchor="b" anchorCtr="0">
            <a:noAutofit/>
          </a:bodyPr>
          <a:lstStyle/>
          <a:p>
            <a:pPr>
              <a:buClr>
                <a:srgbClr val="000000"/>
              </a:buClr>
              <a:buSzPct val="25000"/>
            </a:pPr>
            <a:fld id="{00000000-1234-1234-1234-123412341234}" type="slidenum">
              <a:rPr lang="en-US"/>
              <a:pPr>
                <a:buClr>
                  <a:srgbClr val="000000"/>
                </a:buClr>
                <a:buSzPct val="2500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97" name="Shape 9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399" name="Shape 399"/>
          <p:cNvSpPr txBox="1">
            <a:spLocks noGrp="1"/>
          </p:cNvSpPr>
          <p:nvPr>
            <p:ph type="sldNum" idx="12"/>
          </p:nvPr>
        </p:nvSpPr>
        <p:spPr>
          <a:xfrm>
            <a:off x="5265737" y="6657975"/>
            <a:ext cx="4029000" cy="350700"/>
          </a:xfrm>
          <a:prstGeom prst="rect">
            <a:avLst/>
          </a:prstGeom>
        </p:spPr>
        <p:txBody>
          <a:bodyPr wrap="square" lIns="93161" tIns="46568" rIns="93161" bIns="46568" anchor="b" anchorCtr="0">
            <a:noAutofit/>
          </a:bodyPr>
          <a:lstStyle/>
          <a:p>
            <a:pPr>
              <a:buClr>
                <a:srgbClr val="000000"/>
              </a:buClr>
              <a:buSzPct val="25000"/>
            </a:pPr>
            <a:fld id="{00000000-1234-1234-1234-123412341234}" type="slidenum">
              <a:rPr lang="en-US"/>
              <a:pPr>
                <a:buClr>
                  <a:srgbClr val="000000"/>
                </a:buClr>
                <a:buSzPct val="2500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412" name="Shape 412"/>
          <p:cNvSpPr txBox="1">
            <a:spLocks noGrp="1"/>
          </p:cNvSpPr>
          <p:nvPr>
            <p:ph type="sldNum" idx="12"/>
          </p:nvPr>
        </p:nvSpPr>
        <p:spPr>
          <a:xfrm>
            <a:off x="5265737" y="6657975"/>
            <a:ext cx="4029000" cy="350700"/>
          </a:xfrm>
          <a:prstGeom prst="rect">
            <a:avLst/>
          </a:prstGeom>
        </p:spPr>
        <p:txBody>
          <a:bodyPr wrap="square" lIns="93161" tIns="46568" rIns="93161" bIns="46568" anchor="b" anchorCtr="0">
            <a:noAutofit/>
          </a:bodyPr>
          <a:lstStyle/>
          <a:p>
            <a:fld id="{00000000-1234-1234-1234-123412341234}"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20" name="Shape 42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29" name="Shape 42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43" name="Shape 44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50" name="Shape 45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57" name="Shape 45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64" name="Shape 46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71" name="Shape 47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478" name="Shape 47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486" name="Shape 48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486" name="Shape 48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327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493" name="Shape 49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500" name="Shape 50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509" name="Shape 50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518" name="Shape 51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526" name="Shape 52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121" name="Shape 12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930276" y="3330575"/>
            <a:ext cx="7435800" cy="3154500"/>
          </a:xfrm>
          <a:prstGeom prst="rect">
            <a:avLst/>
          </a:prstGeom>
        </p:spPr>
        <p:txBody>
          <a:bodyPr wrap="square" lIns="91411" tIns="91411" rIns="91411" bIns="91411" anchor="t" anchorCtr="0">
            <a:noAutofit/>
          </a:bodyPr>
          <a:lstStyle/>
          <a:p>
            <a:pPr>
              <a:spcBef>
                <a:spcPts val="0"/>
              </a:spcBef>
              <a:buNone/>
            </a:pPr>
            <a:endParaRPr/>
          </a:p>
        </p:txBody>
      </p:sp>
      <p:sp>
        <p:nvSpPr>
          <p:cNvPr id="139" name="Shape 139"/>
          <p:cNvSpPr txBox="1">
            <a:spLocks noGrp="1"/>
          </p:cNvSpPr>
          <p:nvPr>
            <p:ph type="sldNum" idx="12"/>
          </p:nvPr>
        </p:nvSpPr>
        <p:spPr>
          <a:xfrm>
            <a:off x="5265737" y="6657975"/>
            <a:ext cx="4029000" cy="350700"/>
          </a:xfrm>
          <a:prstGeom prst="rect">
            <a:avLst/>
          </a:prstGeom>
        </p:spPr>
        <p:txBody>
          <a:bodyPr wrap="square" lIns="93161" tIns="46568" rIns="93161" bIns="46568" anchor="b" anchorCtr="0">
            <a:noAutofit/>
          </a:bodyPr>
          <a:lstStyle/>
          <a:p>
            <a:fld id="{00000000-1234-1234-1234-123412341234}"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30275" y="3330575"/>
            <a:ext cx="7435850" cy="3154362"/>
          </a:xfrm>
          <a:prstGeom prst="rect">
            <a:avLst/>
          </a:prstGeom>
        </p:spPr>
        <p:txBody>
          <a:bodyPr wrap="square" lIns="91411" tIns="91411" rIns="91411" bIns="91411" anchor="t" anchorCtr="0">
            <a:noAutofit/>
          </a:bodyPr>
          <a:lstStyle/>
          <a:p>
            <a:pPr>
              <a:spcBef>
                <a:spcPts val="0"/>
              </a:spcBef>
              <a:buNone/>
            </a:pPr>
            <a:endParaRPr/>
          </a:p>
        </p:txBody>
      </p:sp>
      <p:sp>
        <p:nvSpPr>
          <p:cNvPr id="147" name="Shape 14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0" y="0"/>
            <a:ext cx="13004700" cy="9753600"/>
          </a:xfrm>
          <a:prstGeom prst="rect">
            <a:avLst/>
          </a:prstGeom>
          <a:noFill/>
          <a:ln>
            <a:noFill/>
          </a:ln>
        </p:spPr>
      </p:pic>
      <p:pic>
        <p:nvPicPr>
          <p:cNvPr id="23" name="Shape 23"/>
          <p:cNvPicPr preferRelativeResize="0"/>
          <p:nvPr/>
        </p:nvPicPr>
        <p:blipFill rotWithShape="1">
          <a:blip r:embed="rId3">
            <a:alphaModFix/>
          </a:blip>
          <a:srcRect/>
          <a:stretch/>
        </p:blipFill>
        <p:spPr>
          <a:xfrm>
            <a:off x="0" y="0"/>
            <a:ext cx="4489800" cy="9753600"/>
          </a:xfrm>
          <a:prstGeom prst="rect">
            <a:avLst/>
          </a:prstGeom>
          <a:noFill/>
          <a:ln>
            <a:noFill/>
          </a:ln>
        </p:spPr>
      </p:pic>
      <p:pic>
        <p:nvPicPr>
          <p:cNvPr id="24" name="Shape 24"/>
          <p:cNvPicPr preferRelativeResize="0"/>
          <p:nvPr/>
        </p:nvPicPr>
        <p:blipFill rotWithShape="1">
          <a:blip r:embed="rId4">
            <a:alphaModFix/>
          </a:blip>
          <a:srcRect/>
          <a:stretch/>
        </p:blipFill>
        <p:spPr>
          <a:xfrm>
            <a:off x="0" y="0"/>
            <a:ext cx="4449000" cy="2022300"/>
          </a:xfrm>
          <a:prstGeom prst="rect">
            <a:avLst/>
          </a:prstGeom>
          <a:noFill/>
          <a:ln>
            <a:noFill/>
          </a:ln>
        </p:spPr>
      </p:pic>
      <p:sp>
        <p:nvSpPr>
          <p:cNvPr id="25" name="Shape 25"/>
          <p:cNvSpPr txBox="1">
            <a:spLocks noGrp="1"/>
          </p:cNvSpPr>
          <p:nvPr>
            <p:ph type="ctrTitle"/>
          </p:nvPr>
        </p:nvSpPr>
        <p:spPr>
          <a:xfrm>
            <a:off x="975359" y="2022306"/>
            <a:ext cx="11054100" cy="4503900"/>
          </a:xfrm>
          <a:prstGeom prst="rect">
            <a:avLst/>
          </a:prstGeom>
          <a:noFill/>
          <a:ln>
            <a:noFill/>
          </a:ln>
        </p:spPr>
        <p:txBody>
          <a:bodyPr wrap="square" lIns="130025" tIns="130025" rIns="130025" bIns="130025" anchor="b" anchorCtr="0"/>
          <a:lstStyle>
            <a:lvl1pPr marL="0" marR="0" lvl="0" indent="0" algn="ctr" rtl="0">
              <a:lnSpc>
                <a:spcPct val="90000"/>
              </a:lnSpc>
              <a:spcBef>
                <a:spcPts val="0"/>
              </a:spcBef>
              <a:buClr>
                <a:schemeClr val="lt1"/>
              </a:buClr>
              <a:buFont typeface="Arial Black"/>
              <a:buNone/>
              <a:defRPr sz="6800" b="1" i="0" u="none" strike="noStrike" cap="none">
                <a:solidFill>
                  <a:schemeClr val="lt1"/>
                </a:solidFill>
                <a:latin typeface="Arial Black"/>
                <a:ea typeface="Arial Black"/>
                <a:cs typeface="Arial Black"/>
                <a:sym typeface="Arial Black"/>
              </a:defRPr>
            </a:lvl1pPr>
            <a:lvl2pPr lvl="1" indent="0">
              <a:spcBef>
                <a:spcPts val="0"/>
              </a:spcBef>
              <a:buNone/>
              <a:defRPr sz="2600"/>
            </a:lvl2pPr>
            <a:lvl3pPr lvl="2" indent="0">
              <a:spcBef>
                <a:spcPts val="0"/>
              </a:spcBef>
              <a:buNone/>
              <a:defRPr sz="2600"/>
            </a:lvl3pPr>
            <a:lvl4pPr lvl="3" indent="0">
              <a:spcBef>
                <a:spcPts val="0"/>
              </a:spcBef>
              <a:buNone/>
              <a:defRPr sz="2600"/>
            </a:lvl4pPr>
            <a:lvl5pPr lvl="4" indent="0">
              <a:spcBef>
                <a:spcPts val="0"/>
              </a:spcBef>
              <a:buNone/>
              <a:defRPr sz="2600"/>
            </a:lvl5pPr>
            <a:lvl6pPr lvl="5" indent="0">
              <a:spcBef>
                <a:spcPts val="0"/>
              </a:spcBef>
              <a:buNone/>
              <a:defRPr sz="2600"/>
            </a:lvl6pPr>
            <a:lvl7pPr lvl="6" indent="0">
              <a:spcBef>
                <a:spcPts val="0"/>
              </a:spcBef>
              <a:buNone/>
              <a:defRPr sz="2600"/>
            </a:lvl7pPr>
            <a:lvl8pPr lvl="7" indent="0">
              <a:spcBef>
                <a:spcPts val="0"/>
              </a:spcBef>
              <a:buNone/>
              <a:defRPr sz="2600"/>
            </a:lvl8pPr>
            <a:lvl9pPr lvl="8" indent="0">
              <a:spcBef>
                <a:spcPts val="0"/>
              </a:spcBef>
              <a:buNone/>
              <a:defRPr sz="2600"/>
            </a:lvl9pPr>
          </a:lstStyle>
          <a:p>
            <a:endParaRPr/>
          </a:p>
        </p:txBody>
      </p:sp>
      <p:sp>
        <p:nvSpPr>
          <p:cNvPr id="26" name="Shape 26"/>
          <p:cNvSpPr txBox="1">
            <a:spLocks noGrp="1"/>
          </p:cNvSpPr>
          <p:nvPr>
            <p:ph type="subTitle" idx="1"/>
          </p:nvPr>
        </p:nvSpPr>
        <p:spPr>
          <a:xfrm>
            <a:off x="1625600" y="6788504"/>
            <a:ext cx="9753600" cy="2234400"/>
          </a:xfrm>
          <a:prstGeom prst="rect">
            <a:avLst/>
          </a:prstGeom>
          <a:noFill/>
          <a:ln>
            <a:noFill/>
          </a:ln>
        </p:spPr>
        <p:txBody>
          <a:bodyPr wrap="square" lIns="130025" tIns="130025" rIns="130025" bIns="130025" anchor="t" anchorCtr="0"/>
          <a:lstStyle>
            <a:lvl1pPr marL="0" marR="0" lvl="0" indent="0" algn="ctr" rtl="0">
              <a:lnSpc>
                <a:spcPct val="90000"/>
              </a:lnSpc>
              <a:spcBef>
                <a:spcPts val="1400"/>
              </a:spcBef>
              <a:buClr>
                <a:schemeClr val="lt1"/>
              </a:buClr>
              <a:buFont typeface="Arial"/>
              <a:buNone/>
              <a:defRPr sz="2800" b="1" i="0" u="none" strike="noStrike" cap="none">
                <a:solidFill>
                  <a:schemeClr val="lt1"/>
                </a:solidFill>
                <a:latin typeface="Arial"/>
                <a:ea typeface="Arial"/>
                <a:cs typeface="Arial"/>
                <a:sym typeface="Arial"/>
              </a:defRPr>
            </a:lvl1pPr>
            <a:lvl2pPr marL="647700" marR="0" lvl="1" indent="0" algn="ctr" rtl="0">
              <a:lnSpc>
                <a:spcPct val="90000"/>
              </a:lnSpc>
              <a:spcBef>
                <a:spcPts val="700"/>
              </a:spcBef>
              <a:buClr>
                <a:srgbClr val="757070"/>
              </a:buClr>
              <a:buFont typeface="Arial"/>
              <a:buNone/>
              <a:defRPr sz="2800" b="0" i="0" u="none" strike="noStrike" cap="none">
                <a:solidFill>
                  <a:srgbClr val="757070"/>
                </a:solidFill>
                <a:latin typeface="Arial"/>
                <a:ea typeface="Arial"/>
                <a:cs typeface="Arial"/>
                <a:sym typeface="Arial"/>
              </a:defRPr>
            </a:lvl2pPr>
            <a:lvl3pPr marL="1295400" marR="0" lvl="2" indent="0" algn="ctr" rtl="0">
              <a:lnSpc>
                <a:spcPct val="90000"/>
              </a:lnSpc>
              <a:spcBef>
                <a:spcPts val="700"/>
              </a:spcBef>
              <a:buClr>
                <a:srgbClr val="757070"/>
              </a:buClr>
              <a:buFont typeface="Arial"/>
              <a:buNone/>
              <a:defRPr sz="2600" b="0" i="0" u="none" strike="noStrike" cap="none">
                <a:solidFill>
                  <a:srgbClr val="757070"/>
                </a:solidFill>
                <a:latin typeface="Arial"/>
                <a:ea typeface="Arial"/>
                <a:cs typeface="Arial"/>
                <a:sym typeface="Arial"/>
              </a:defRPr>
            </a:lvl3pPr>
            <a:lvl4pPr marL="1955800" marR="0" lvl="3" indent="0" algn="ctr" rtl="0">
              <a:lnSpc>
                <a:spcPct val="90000"/>
              </a:lnSpc>
              <a:spcBef>
                <a:spcPts val="700"/>
              </a:spcBef>
              <a:buClr>
                <a:srgbClr val="757070"/>
              </a:buClr>
              <a:buFont typeface="Arial"/>
              <a:buNone/>
              <a:defRPr sz="2300" b="0" i="0" u="none" strike="noStrike" cap="none">
                <a:solidFill>
                  <a:srgbClr val="757070"/>
                </a:solidFill>
                <a:latin typeface="Arial"/>
                <a:ea typeface="Arial"/>
                <a:cs typeface="Arial"/>
                <a:sym typeface="Arial"/>
              </a:defRPr>
            </a:lvl4pPr>
            <a:lvl5pPr marL="2603500" marR="0" lvl="4" indent="0" algn="ctr" rtl="0">
              <a:lnSpc>
                <a:spcPct val="90000"/>
              </a:lnSpc>
              <a:spcBef>
                <a:spcPts val="700"/>
              </a:spcBef>
              <a:buClr>
                <a:srgbClr val="757070"/>
              </a:buClr>
              <a:buFont typeface="Arial"/>
              <a:buNone/>
              <a:defRPr sz="2300" b="0" i="0" u="none" strike="noStrike" cap="none">
                <a:solidFill>
                  <a:srgbClr val="757070"/>
                </a:solidFill>
                <a:latin typeface="Arial"/>
                <a:ea typeface="Arial"/>
                <a:cs typeface="Arial"/>
                <a:sym typeface="Arial"/>
              </a:defRPr>
            </a:lvl5pPr>
            <a:lvl6pPr marL="3251200" marR="0" lvl="5" indent="0" algn="ctr" rtl="0">
              <a:lnSpc>
                <a:spcPct val="90000"/>
              </a:lnSpc>
              <a:spcBef>
                <a:spcPts val="700"/>
              </a:spcBef>
              <a:buClr>
                <a:schemeClr val="dk1"/>
              </a:buClr>
              <a:buFont typeface="Arial"/>
              <a:buNone/>
              <a:defRPr sz="2300" b="0" i="0" u="none" strike="noStrike" cap="none">
                <a:solidFill>
                  <a:schemeClr val="dk1"/>
                </a:solidFill>
                <a:latin typeface="Calibri"/>
                <a:ea typeface="Calibri"/>
                <a:cs typeface="Calibri"/>
                <a:sym typeface="Calibri"/>
              </a:defRPr>
            </a:lvl6pPr>
            <a:lvl7pPr marL="3898900" marR="0" lvl="6" indent="0" algn="ctr" rtl="0">
              <a:lnSpc>
                <a:spcPct val="90000"/>
              </a:lnSpc>
              <a:spcBef>
                <a:spcPts val="700"/>
              </a:spcBef>
              <a:buClr>
                <a:schemeClr val="dk1"/>
              </a:buClr>
              <a:buFont typeface="Arial"/>
              <a:buNone/>
              <a:defRPr sz="2300" b="0" i="0" u="none" strike="noStrike" cap="none">
                <a:solidFill>
                  <a:schemeClr val="dk1"/>
                </a:solidFill>
                <a:latin typeface="Calibri"/>
                <a:ea typeface="Calibri"/>
                <a:cs typeface="Calibri"/>
                <a:sym typeface="Calibri"/>
              </a:defRPr>
            </a:lvl7pPr>
            <a:lvl8pPr marL="4546600" marR="0" lvl="7" indent="0" algn="ctr" rtl="0">
              <a:lnSpc>
                <a:spcPct val="90000"/>
              </a:lnSpc>
              <a:spcBef>
                <a:spcPts val="700"/>
              </a:spcBef>
              <a:buClr>
                <a:schemeClr val="dk1"/>
              </a:buClr>
              <a:buFont typeface="Arial"/>
              <a:buNone/>
              <a:defRPr sz="2300" b="0" i="0" u="none" strike="noStrike" cap="none">
                <a:solidFill>
                  <a:schemeClr val="dk1"/>
                </a:solidFill>
                <a:latin typeface="Calibri"/>
                <a:ea typeface="Calibri"/>
                <a:cs typeface="Calibri"/>
                <a:sym typeface="Calibri"/>
              </a:defRPr>
            </a:lvl8pPr>
            <a:lvl9pPr marL="5207000" marR="0" lvl="8" indent="0" algn="ctr" rtl="0">
              <a:lnSpc>
                <a:spcPct val="90000"/>
              </a:lnSpc>
              <a:spcBef>
                <a:spcPts val="700"/>
              </a:spcBef>
              <a:buClr>
                <a:schemeClr val="dk1"/>
              </a:buClr>
              <a:buFont typeface="Arial"/>
              <a:buNone/>
              <a:defRPr sz="2300" b="0" i="0" u="none" strike="noStrike" cap="none">
                <a:solidFill>
                  <a:schemeClr val="dk1"/>
                </a:solidFill>
                <a:latin typeface="Calibri"/>
                <a:ea typeface="Calibri"/>
                <a:cs typeface="Calibri"/>
                <a:sym typeface="Calibri"/>
              </a:defRPr>
            </a:lvl9pPr>
          </a:lstStyle>
          <a:p>
            <a:endParaRPr/>
          </a:p>
        </p:txBody>
      </p:sp>
      <p:pic>
        <p:nvPicPr>
          <p:cNvPr id="27" name="Shape 27"/>
          <p:cNvPicPr preferRelativeResize="0"/>
          <p:nvPr/>
        </p:nvPicPr>
        <p:blipFill rotWithShape="1">
          <a:blip r:embed="rId5">
            <a:alphaModFix/>
          </a:blip>
          <a:srcRect/>
          <a:stretch/>
        </p:blipFill>
        <p:spPr>
          <a:xfrm>
            <a:off x="-302540" y="9048958"/>
            <a:ext cx="8625600" cy="872700"/>
          </a:xfrm>
          <a:prstGeom prst="rect">
            <a:avLst/>
          </a:prstGeom>
          <a:noFill/>
          <a:ln>
            <a:noFill/>
          </a:ln>
        </p:spPr>
      </p:pic>
      <p:pic>
        <p:nvPicPr>
          <p:cNvPr id="28" name="Shape 28"/>
          <p:cNvPicPr preferRelativeResize="0"/>
          <p:nvPr/>
        </p:nvPicPr>
        <p:blipFill rotWithShape="1">
          <a:blip r:embed="rId6">
            <a:alphaModFix/>
          </a:blip>
          <a:srcRect/>
          <a:stretch/>
        </p:blipFill>
        <p:spPr>
          <a:xfrm>
            <a:off x="10104914" y="9168901"/>
            <a:ext cx="2190000" cy="438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19505" y="0"/>
            <a:ext cx="9091200" cy="2122500"/>
          </a:xfrm>
          <a:prstGeom prst="rect">
            <a:avLst/>
          </a:prstGeom>
          <a:noFill/>
          <a:ln>
            <a:noFill/>
          </a:ln>
        </p:spPr>
        <p:txBody>
          <a:bodyPr wrap="square" lIns="130025" tIns="130025" rIns="130025" bIns="130025" anchor="ctr" anchorCtr="0"/>
          <a:lstStyle>
            <a:lvl1pPr marL="0" marR="0" lvl="0" indent="0" algn="l" rtl="0">
              <a:lnSpc>
                <a:spcPct val="90000"/>
              </a:lnSpc>
              <a:spcBef>
                <a:spcPts val="0"/>
              </a:spcBef>
              <a:buClr>
                <a:srgbClr val="002060"/>
              </a:buClr>
              <a:buFont typeface="Arial"/>
              <a:buNone/>
              <a:defRPr sz="4000" b="1" i="0" u="none" strike="noStrike" cap="none">
                <a:solidFill>
                  <a:srgbClr val="002060"/>
                </a:solidFill>
                <a:latin typeface="Arial"/>
                <a:ea typeface="Arial"/>
                <a:cs typeface="Arial"/>
                <a:sym typeface="Arial"/>
              </a:defRPr>
            </a:lvl1pPr>
            <a:lvl2pPr lvl="1" indent="0">
              <a:spcBef>
                <a:spcPts val="0"/>
              </a:spcBef>
              <a:buNone/>
              <a:defRPr sz="2600"/>
            </a:lvl2pPr>
            <a:lvl3pPr lvl="2" indent="0">
              <a:spcBef>
                <a:spcPts val="0"/>
              </a:spcBef>
              <a:buNone/>
              <a:defRPr sz="2600"/>
            </a:lvl3pPr>
            <a:lvl4pPr lvl="3" indent="0">
              <a:spcBef>
                <a:spcPts val="0"/>
              </a:spcBef>
              <a:buNone/>
              <a:defRPr sz="2600"/>
            </a:lvl4pPr>
            <a:lvl5pPr lvl="4" indent="0">
              <a:spcBef>
                <a:spcPts val="0"/>
              </a:spcBef>
              <a:buNone/>
              <a:defRPr sz="2600"/>
            </a:lvl5pPr>
            <a:lvl6pPr lvl="5" indent="0">
              <a:spcBef>
                <a:spcPts val="0"/>
              </a:spcBef>
              <a:buNone/>
              <a:defRPr sz="2600"/>
            </a:lvl6pPr>
            <a:lvl7pPr lvl="6" indent="0">
              <a:spcBef>
                <a:spcPts val="0"/>
              </a:spcBef>
              <a:buNone/>
              <a:defRPr sz="2600"/>
            </a:lvl7pPr>
            <a:lvl8pPr lvl="7" indent="0">
              <a:spcBef>
                <a:spcPts val="0"/>
              </a:spcBef>
              <a:buNone/>
              <a:defRPr sz="2600"/>
            </a:lvl8pPr>
            <a:lvl9pPr lvl="8" indent="0">
              <a:spcBef>
                <a:spcPts val="0"/>
              </a:spcBef>
              <a:buNone/>
              <a:defRPr sz="2600"/>
            </a:lvl9pPr>
          </a:lstStyle>
          <a:p>
            <a:endParaRPr/>
          </a:p>
        </p:txBody>
      </p:sp>
      <p:sp>
        <p:nvSpPr>
          <p:cNvPr id="31" name="Shape 31"/>
          <p:cNvSpPr txBox="1">
            <a:spLocks noGrp="1"/>
          </p:cNvSpPr>
          <p:nvPr>
            <p:ph type="body" idx="1"/>
          </p:nvPr>
        </p:nvSpPr>
        <p:spPr>
          <a:xfrm>
            <a:off x="894080" y="2596444"/>
            <a:ext cx="11216700" cy="5792700"/>
          </a:xfrm>
          <a:prstGeom prst="rect">
            <a:avLst/>
          </a:prstGeom>
          <a:noFill/>
          <a:ln>
            <a:noFill/>
          </a:ln>
        </p:spPr>
        <p:txBody>
          <a:bodyPr wrap="square" lIns="130025" tIns="130025" rIns="130025" bIns="130025" anchor="t" anchorCtr="0"/>
          <a:lstStyle>
            <a:lvl1pPr marL="330200" marR="0" lvl="0" indent="-114300" algn="l" rtl="0">
              <a:lnSpc>
                <a:spcPct val="90000"/>
              </a:lnSpc>
              <a:spcBef>
                <a:spcPts val="1400"/>
              </a:spcBef>
              <a:buClr>
                <a:srgbClr val="002060"/>
              </a:buClr>
              <a:buSzPct val="100000"/>
              <a:buFont typeface="Arial"/>
              <a:buChar char="•"/>
              <a:defRPr sz="3400" b="1" i="0" u="none" strike="noStrike" cap="none">
                <a:solidFill>
                  <a:srgbClr val="002060"/>
                </a:solidFill>
                <a:latin typeface="Arial"/>
                <a:ea typeface="Arial"/>
                <a:cs typeface="Arial"/>
                <a:sym typeface="Arial"/>
              </a:defRPr>
            </a:lvl1pPr>
            <a:lvl2pPr marL="977900" marR="0" lvl="1" indent="-114300" algn="l" rtl="0">
              <a:lnSpc>
                <a:spcPct val="90000"/>
              </a:lnSpc>
              <a:spcBef>
                <a:spcPts val="700"/>
              </a:spcBef>
              <a:buClr>
                <a:srgbClr val="757070"/>
              </a:buClr>
              <a:buSzPct val="100000"/>
              <a:buFont typeface="Arial"/>
              <a:buChar char="•"/>
              <a:defRPr sz="3400" b="0" i="0" u="none" strike="noStrike" cap="none">
                <a:solidFill>
                  <a:srgbClr val="757070"/>
                </a:solidFill>
                <a:latin typeface="Arial"/>
                <a:ea typeface="Arial"/>
                <a:cs typeface="Arial"/>
                <a:sym typeface="Arial"/>
              </a:defRPr>
            </a:lvl2pPr>
            <a:lvl3pPr marL="1625600" marR="0" lvl="2" indent="-139700" algn="l" rtl="0">
              <a:lnSpc>
                <a:spcPct val="90000"/>
              </a:lnSpc>
              <a:spcBef>
                <a:spcPts val="700"/>
              </a:spcBef>
              <a:buClr>
                <a:srgbClr val="757070"/>
              </a:buClr>
              <a:buSzPct val="100000"/>
              <a:buFont typeface="Arial"/>
              <a:buChar char="•"/>
              <a:defRPr sz="2800" b="0" i="0" u="none" strike="noStrike" cap="none">
                <a:solidFill>
                  <a:srgbClr val="757070"/>
                </a:solidFill>
                <a:latin typeface="Arial"/>
                <a:ea typeface="Arial"/>
                <a:cs typeface="Arial"/>
                <a:sym typeface="Arial"/>
              </a:defRPr>
            </a:lvl3pPr>
            <a:lvl4pPr marL="2273300" marR="0" lvl="3" indent="-165100" algn="l" rtl="0">
              <a:lnSpc>
                <a:spcPct val="90000"/>
              </a:lnSpc>
              <a:spcBef>
                <a:spcPts val="700"/>
              </a:spcBef>
              <a:buClr>
                <a:srgbClr val="757070"/>
              </a:buClr>
              <a:buSzPct val="100000"/>
              <a:buFont typeface="Arial"/>
              <a:buChar char="•"/>
              <a:defRPr sz="2600" b="0" i="0" u="none" strike="noStrike" cap="none">
                <a:solidFill>
                  <a:srgbClr val="757070"/>
                </a:solidFill>
                <a:latin typeface="Arial"/>
                <a:ea typeface="Arial"/>
                <a:cs typeface="Arial"/>
                <a:sym typeface="Arial"/>
              </a:defRPr>
            </a:lvl4pPr>
            <a:lvl5pPr marL="2921000" marR="0" lvl="4" indent="-152400" algn="l" rtl="0">
              <a:lnSpc>
                <a:spcPct val="90000"/>
              </a:lnSpc>
              <a:spcBef>
                <a:spcPts val="700"/>
              </a:spcBef>
              <a:buClr>
                <a:srgbClr val="757070"/>
              </a:buClr>
              <a:buSzPct val="100000"/>
              <a:buFont typeface="Arial"/>
              <a:buChar char="•"/>
              <a:defRPr sz="2600" b="0" i="0" u="none" strike="noStrike" cap="none">
                <a:solidFill>
                  <a:srgbClr val="757070"/>
                </a:solidFill>
                <a:latin typeface="Arial"/>
                <a:ea typeface="Arial"/>
                <a:cs typeface="Arial"/>
                <a:sym typeface="Arial"/>
              </a:defRPr>
            </a:lvl5pPr>
            <a:lvl6pPr marL="3581400" marR="0" lvl="5"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6pPr>
            <a:lvl7pPr marL="4229100" marR="0" lvl="6"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7pPr>
            <a:lvl8pPr marL="4876800" marR="0" lvl="7"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8pPr>
            <a:lvl9pPr marL="5524500" marR="0" lvl="8"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894079" y="9040143"/>
            <a:ext cx="2926200" cy="519300"/>
          </a:xfrm>
          <a:prstGeom prst="rect">
            <a:avLst/>
          </a:prstGeom>
          <a:noFill/>
          <a:ln>
            <a:noFill/>
          </a:ln>
        </p:spPr>
        <p:txBody>
          <a:bodyPr wrap="square" lIns="130025" tIns="130025" rIns="130025" bIns="130025" anchor="ctr" anchorCtr="0"/>
          <a:lstStyle>
            <a:lvl1pPr marL="0" marR="0" lvl="0" indent="0" algn="l"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820160" y="9040143"/>
            <a:ext cx="6942300" cy="519300"/>
          </a:xfrm>
          <a:prstGeom prst="rect">
            <a:avLst/>
          </a:prstGeom>
          <a:noFill/>
          <a:ln>
            <a:noFill/>
          </a:ln>
        </p:spPr>
        <p:txBody>
          <a:bodyPr wrap="square" lIns="130025" tIns="130025" rIns="130025" bIns="130025" anchor="ctr" anchorCtr="0"/>
          <a:lstStyle>
            <a:lvl1pPr marL="0" marR="0" lvl="0" indent="0" algn="ctr"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0" y="9040143"/>
            <a:ext cx="914700" cy="519300"/>
          </a:xfrm>
          <a:prstGeom prst="rect">
            <a:avLst/>
          </a:prstGeom>
          <a:noFill/>
          <a:ln>
            <a:noFill/>
          </a:ln>
        </p:spPr>
        <p:txBody>
          <a:bodyPr wrap="square" lIns="130025" tIns="65000" rIns="130025" bIns="65000" anchor="ctr" anchorCtr="0">
            <a:noAutofit/>
          </a:bodyPr>
          <a:lstStyle/>
          <a:p>
            <a:pPr marL="0" marR="0" lvl="0" indent="0" algn="r" rtl="0">
              <a:spcBef>
                <a:spcPts val="0"/>
              </a:spcBef>
              <a:buSzPct val="25000"/>
              <a:buNone/>
            </a:pPr>
            <a:fld id="{00000000-1234-1234-1234-123412341234}" type="slidenum">
              <a:rPr lang="en-US" sz="1700" b="1" i="0" u="none" strike="noStrike" cap="none">
                <a:solidFill>
                  <a:schemeClr val="lt1"/>
                </a:solidFill>
                <a:latin typeface="Arial"/>
                <a:ea typeface="Arial"/>
                <a:cs typeface="Arial"/>
                <a:sym typeface="Arial"/>
              </a:rPr>
              <a:t>‹#›</a:t>
            </a:fld>
            <a:endParaRPr lang="en-US" sz="17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87307" y="2431628"/>
            <a:ext cx="11216700" cy="4057200"/>
          </a:xfrm>
          <a:prstGeom prst="rect">
            <a:avLst/>
          </a:prstGeom>
          <a:noFill/>
          <a:ln>
            <a:noFill/>
          </a:ln>
        </p:spPr>
        <p:txBody>
          <a:bodyPr wrap="square" lIns="130025" tIns="130025" rIns="130025" bIns="130025" anchor="b" anchorCtr="0"/>
          <a:lstStyle>
            <a:lvl1pPr marL="0" marR="0" lvl="0" indent="0" algn="l" rtl="0">
              <a:lnSpc>
                <a:spcPct val="90000"/>
              </a:lnSpc>
              <a:spcBef>
                <a:spcPts val="0"/>
              </a:spcBef>
              <a:buClr>
                <a:srgbClr val="002060"/>
              </a:buClr>
              <a:buFont typeface="Arial"/>
              <a:buNone/>
              <a:defRPr sz="5700" b="1" i="0" u="none" strike="noStrike" cap="none">
                <a:solidFill>
                  <a:srgbClr val="002060"/>
                </a:solidFill>
                <a:latin typeface="Arial"/>
                <a:ea typeface="Arial"/>
                <a:cs typeface="Arial"/>
                <a:sym typeface="Arial"/>
              </a:defRPr>
            </a:lvl1pPr>
            <a:lvl2pPr lvl="1" indent="0">
              <a:spcBef>
                <a:spcPts val="0"/>
              </a:spcBef>
              <a:buNone/>
              <a:defRPr sz="2600"/>
            </a:lvl2pPr>
            <a:lvl3pPr lvl="2" indent="0">
              <a:spcBef>
                <a:spcPts val="0"/>
              </a:spcBef>
              <a:buNone/>
              <a:defRPr sz="2600"/>
            </a:lvl3pPr>
            <a:lvl4pPr lvl="3" indent="0">
              <a:spcBef>
                <a:spcPts val="0"/>
              </a:spcBef>
              <a:buNone/>
              <a:defRPr sz="2600"/>
            </a:lvl4pPr>
            <a:lvl5pPr lvl="4" indent="0">
              <a:spcBef>
                <a:spcPts val="0"/>
              </a:spcBef>
              <a:buNone/>
              <a:defRPr sz="2600"/>
            </a:lvl5pPr>
            <a:lvl6pPr lvl="5" indent="0">
              <a:spcBef>
                <a:spcPts val="0"/>
              </a:spcBef>
              <a:buNone/>
              <a:defRPr sz="2600"/>
            </a:lvl6pPr>
            <a:lvl7pPr lvl="6" indent="0">
              <a:spcBef>
                <a:spcPts val="0"/>
              </a:spcBef>
              <a:buNone/>
              <a:defRPr sz="2600"/>
            </a:lvl7pPr>
            <a:lvl8pPr lvl="7" indent="0">
              <a:spcBef>
                <a:spcPts val="0"/>
              </a:spcBef>
              <a:buNone/>
              <a:defRPr sz="2600"/>
            </a:lvl8pPr>
            <a:lvl9pPr lvl="8" indent="0">
              <a:spcBef>
                <a:spcPts val="0"/>
              </a:spcBef>
              <a:buNone/>
              <a:defRPr sz="2600"/>
            </a:lvl9pPr>
          </a:lstStyle>
          <a:p>
            <a:endParaRPr/>
          </a:p>
        </p:txBody>
      </p:sp>
      <p:sp>
        <p:nvSpPr>
          <p:cNvPr id="37" name="Shape 37"/>
          <p:cNvSpPr txBox="1">
            <a:spLocks noGrp="1"/>
          </p:cNvSpPr>
          <p:nvPr>
            <p:ph type="body" idx="1"/>
          </p:nvPr>
        </p:nvSpPr>
        <p:spPr>
          <a:xfrm>
            <a:off x="887307" y="6527237"/>
            <a:ext cx="11216700" cy="2133600"/>
          </a:xfrm>
          <a:prstGeom prst="rect">
            <a:avLst/>
          </a:prstGeom>
          <a:noFill/>
          <a:ln>
            <a:noFill/>
          </a:ln>
        </p:spPr>
        <p:txBody>
          <a:bodyPr wrap="square" lIns="130025" tIns="130025" rIns="130025" bIns="130025" anchor="t" anchorCtr="0"/>
          <a:lstStyle>
            <a:lvl1pPr marL="0" marR="0" lvl="0" indent="0" algn="l" rtl="0">
              <a:lnSpc>
                <a:spcPct val="90000"/>
              </a:lnSpc>
              <a:spcBef>
                <a:spcPts val="1400"/>
              </a:spcBef>
              <a:buClr>
                <a:srgbClr val="757070"/>
              </a:buClr>
              <a:buFont typeface="Arial"/>
              <a:buNone/>
              <a:defRPr sz="2800" b="1" i="0" u="none" strike="noStrike" cap="none">
                <a:solidFill>
                  <a:srgbClr val="757070"/>
                </a:solidFill>
                <a:latin typeface="Arial"/>
                <a:ea typeface="Arial"/>
                <a:cs typeface="Arial"/>
                <a:sym typeface="Arial"/>
              </a:defRPr>
            </a:lvl1pPr>
            <a:lvl2pPr marL="647700" marR="0" lvl="1" indent="0" algn="l" rtl="0">
              <a:lnSpc>
                <a:spcPct val="90000"/>
              </a:lnSpc>
              <a:spcBef>
                <a:spcPts val="700"/>
              </a:spcBef>
              <a:buClr>
                <a:srgbClr val="888888"/>
              </a:buClr>
              <a:buFont typeface="Arial"/>
              <a:buNone/>
              <a:defRPr sz="2800" b="0" i="0" u="none" strike="noStrike" cap="none">
                <a:solidFill>
                  <a:srgbClr val="888888"/>
                </a:solidFill>
                <a:latin typeface="Arial"/>
                <a:ea typeface="Arial"/>
                <a:cs typeface="Arial"/>
                <a:sym typeface="Arial"/>
              </a:defRPr>
            </a:lvl2pPr>
            <a:lvl3pPr marL="1295400" marR="0" lvl="2" indent="0" algn="l" rtl="0">
              <a:lnSpc>
                <a:spcPct val="90000"/>
              </a:lnSpc>
              <a:spcBef>
                <a:spcPts val="700"/>
              </a:spcBef>
              <a:buClr>
                <a:srgbClr val="888888"/>
              </a:buClr>
              <a:buFont typeface="Arial"/>
              <a:buNone/>
              <a:defRPr sz="2600" b="0" i="0" u="none" strike="noStrike" cap="none">
                <a:solidFill>
                  <a:srgbClr val="888888"/>
                </a:solidFill>
                <a:latin typeface="Arial"/>
                <a:ea typeface="Arial"/>
                <a:cs typeface="Arial"/>
                <a:sym typeface="Arial"/>
              </a:defRPr>
            </a:lvl3pPr>
            <a:lvl4pPr marL="1955800" marR="0" lvl="3" indent="0" algn="l" rtl="0">
              <a:lnSpc>
                <a:spcPct val="90000"/>
              </a:lnSpc>
              <a:spcBef>
                <a:spcPts val="700"/>
              </a:spcBef>
              <a:buClr>
                <a:srgbClr val="888888"/>
              </a:buClr>
              <a:buFont typeface="Arial"/>
              <a:buNone/>
              <a:defRPr sz="2300" b="0" i="0" u="none" strike="noStrike" cap="none">
                <a:solidFill>
                  <a:srgbClr val="888888"/>
                </a:solidFill>
                <a:latin typeface="Arial"/>
                <a:ea typeface="Arial"/>
                <a:cs typeface="Arial"/>
                <a:sym typeface="Arial"/>
              </a:defRPr>
            </a:lvl4pPr>
            <a:lvl5pPr marL="2603500" marR="0" lvl="4" indent="0" algn="l" rtl="0">
              <a:lnSpc>
                <a:spcPct val="90000"/>
              </a:lnSpc>
              <a:spcBef>
                <a:spcPts val="700"/>
              </a:spcBef>
              <a:buClr>
                <a:srgbClr val="888888"/>
              </a:buClr>
              <a:buFont typeface="Arial"/>
              <a:buNone/>
              <a:defRPr sz="2300" b="0" i="0" u="none" strike="noStrike" cap="none">
                <a:solidFill>
                  <a:srgbClr val="888888"/>
                </a:solidFill>
                <a:latin typeface="Arial"/>
                <a:ea typeface="Arial"/>
                <a:cs typeface="Arial"/>
                <a:sym typeface="Arial"/>
              </a:defRPr>
            </a:lvl5pPr>
            <a:lvl6pPr marL="3251200" marR="0" lvl="5" indent="0" algn="l" rtl="0">
              <a:lnSpc>
                <a:spcPct val="90000"/>
              </a:lnSpc>
              <a:spcBef>
                <a:spcPts val="700"/>
              </a:spcBef>
              <a:buClr>
                <a:srgbClr val="888888"/>
              </a:buClr>
              <a:buFont typeface="Arial"/>
              <a:buNone/>
              <a:defRPr sz="2300" b="0" i="0" u="none" strike="noStrike" cap="none">
                <a:solidFill>
                  <a:srgbClr val="888888"/>
                </a:solidFill>
                <a:latin typeface="Calibri"/>
                <a:ea typeface="Calibri"/>
                <a:cs typeface="Calibri"/>
                <a:sym typeface="Calibri"/>
              </a:defRPr>
            </a:lvl6pPr>
            <a:lvl7pPr marL="3898900" marR="0" lvl="6" indent="0" algn="l" rtl="0">
              <a:lnSpc>
                <a:spcPct val="90000"/>
              </a:lnSpc>
              <a:spcBef>
                <a:spcPts val="700"/>
              </a:spcBef>
              <a:buClr>
                <a:srgbClr val="888888"/>
              </a:buClr>
              <a:buFont typeface="Arial"/>
              <a:buNone/>
              <a:defRPr sz="2300" b="0" i="0" u="none" strike="noStrike" cap="none">
                <a:solidFill>
                  <a:srgbClr val="888888"/>
                </a:solidFill>
                <a:latin typeface="Calibri"/>
                <a:ea typeface="Calibri"/>
                <a:cs typeface="Calibri"/>
                <a:sym typeface="Calibri"/>
              </a:defRPr>
            </a:lvl7pPr>
            <a:lvl8pPr marL="4546600" marR="0" lvl="7" indent="0" algn="l" rtl="0">
              <a:lnSpc>
                <a:spcPct val="90000"/>
              </a:lnSpc>
              <a:spcBef>
                <a:spcPts val="700"/>
              </a:spcBef>
              <a:buClr>
                <a:srgbClr val="888888"/>
              </a:buClr>
              <a:buFont typeface="Arial"/>
              <a:buNone/>
              <a:defRPr sz="2300" b="0" i="0" u="none" strike="noStrike" cap="none">
                <a:solidFill>
                  <a:srgbClr val="888888"/>
                </a:solidFill>
                <a:latin typeface="Calibri"/>
                <a:ea typeface="Calibri"/>
                <a:cs typeface="Calibri"/>
                <a:sym typeface="Calibri"/>
              </a:defRPr>
            </a:lvl8pPr>
            <a:lvl9pPr marL="5207000" marR="0" lvl="8" indent="0" algn="l" rtl="0">
              <a:lnSpc>
                <a:spcPct val="90000"/>
              </a:lnSpc>
              <a:spcBef>
                <a:spcPts val="700"/>
              </a:spcBef>
              <a:buClr>
                <a:srgbClr val="888888"/>
              </a:buClr>
              <a:buFont typeface="Arial"/>
              <a:buNone/>
              <a:defRPr sz="23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894079" y="9040143"/>
            <a:ext cx="2926200" cy="519300"/>
          </a:xfrm>
          <a:prstGeom prst="rect">
            <a:avLst/>
          </a:prstGeom>
          <a:noFill/>
          <a:ln>
            <a:noFill/>
          </a:ln>
        </p:spPr>
        <p:txBody>
          <a:bodyPr wrap="square" lIns="130025" tIns="130025" rIns="130025" bIns="130025" anchor="ctr" anchorCtr="0"/>
          <a:lstStyle>
            <a:lvl1pPr marL="0" marR="0" lvl="0" indent="0" algn="l"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820160" y="9040143"/>
            <a:ext cx="6437100" cy="519300"/>
          </a:xfrm>
          <a:prstGeom prst="rect">
            <a:avLst/>
          </a:prstGeom>
          <a:noFill/>
          <a:ln>
            <a:noFill/>
          </a:ln>
        </p:spPr>
        <p:txBody>
          <a:bodyPr wrap="square" lIns="130025" tIns="130025" rIns="130025" bIns="130025" anchor="ctr" anchorCtr="0"/>
          <a:lstStyle>
            <a:lvl1pPr marL="0" marR="0" lvl="0" indent="0" algn="ctr"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0" y="9040143"/>
            <a:ext cx="914700" cy="519300"/>
          </a:xfrm>
          <a:prstGeom prst="rect">
            <a:avLst/>
          </a:prstGeom>
          <a:noFill/>
          <a:ln>
            <a:noFill/>
          </a:ln>
        </p:spPr>
        <p:txBody>
          <a:bodyPr wrap="square" lIns="130025" tIns="65000" rIns="130025" bIns="65000" anchor="ctr" anchorCtr="0">
            <a:noAutofit/>
          </a:bodyPr>
          <a:lstStyle/>
          <a:p>
            <a:pPr marL="0" marR="0" lvl="0" indent="0" algn="r" rtl="0">
              <a:spcBef>
                <a:spcPts val="0"/>
              </a:spcBef>
              <a:buSzPct val="25000"/>
              <a:buNone/>
            </a:pPr>
            <a:fld id="{00000000-1234-1234-1234-123412341234}" type="slidenum">
              <a:rPr lang="en-US" sz="1700" b="1" i="0" u="none" strike="noStrike" cap="none">
                <a:solidFill>
                  <a:schemeClr val="lt1"/>
                </a:solidFill>
                <a:latin typeface="Arial"/>
                <a:ea typeface="Arial"/>
                <a:cs typeface="Arial"/>
                <a:sym typeface="Arial"/>
              </a:rPr>
              <a:t>‹#›</a:t>
            </a:fld>
            <a:endParaRPr lang="en-US" sz="17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19505" y="0"/>
            <a:ext cx="9091200" cy="2122500"/>
          </a:xfrm>
          <a:prstGeom prst="rect">
            <a:avLst/>
          </a:prstGeom>
          <a:noFill/>
          <a:ln>
            <a:noFill/>
          </a:ln>
        </p:spPr>
        <p:txBody>
          <a:bodyPr wrap="square" lIns="130025" tIns="130025" rIns="130025" bIns="130025" anchor="ctr" anchorCtr="0"/>
          <a:lstStyle>
            <a:lvl1pPr marL="0" marR="0" lvl="0" indent="0" algn="l" rtl="0">
              <a:lnSpc>
                <a:spcPct val="90000"/>
              </a:lnSpc>
              <a:spcBef>
                <a:spcPts val="0"/>
              </a:spcBef>
              <a:buClr>
                <a:srgbClr val="002060"/>
              </a:buClr>
              <a:buFont typeface="Arial"/>
              <a:buNone/>
              <a:defRPr sz="4000" b="1" i="0" u="none" strike="noStrike" cap="none">
                <a:solidFill>
                  <a:srgbClr val="002060"/>
                </a:solidFill>
                <a:latin typeface="Arial"/>
                <a:ea typeface="Arial"/>
                <a:cs typeface="Arial"/>
                <a:sym typeface="Arial"/>
              </a:defRPr>
            </a:lvl1pPr>
            <a:lvl2pPr lvl="1" indent="0">
              <a:spcBef>
                <a:spcPts val="0"/>
              </a:spcBef>
              <a:buNone/>
              <a:defRPr sz="2600"/>
            </a:lvl2pPr>
            <a:lvl3pPr lvl="2" indent="0">
              <a:spcBef>
                <a:spcPts val="0"/>
              </a:spcBef>
              <a:buNone/>
              <a:defRPr sz="2600"/>
            </a:lvl3pPr>
            <a:lvl4pPr lvl="3" indent="0">
              <a:spcBef>
                <a:spcPts val="0"/>
              </a:spcBef>
              <a:buNone/>
              <a:defRPr sz="2600"/>
            </a:lvl4pPr>
            <a:lvl5pPr lvl="4" indent="0">
              <a:spcBef>
                <a:spcPts val="0"/>
              </a:spcBef>
              <a:buNone/>
              <a:defRPr sz="2600"/>
            </a:lvl5pPr>
            <a:lvl6pPr lvl="5" indent="0">
              <a:spcBef>
                <a:spcPts val="0"/>
              </a:spcBef>
              <a:buNone/>
              <a:defRPr sz="2600"/>
            </a:lvl6pPr>
            <a:lvl7pPr lvl="6" indent="0">
              <a:spcBef>
                <a:spcPts val="0"/>
              </a:spcBef>
              <a:buNone/>
              <a:defRPr sz="2600"/>
            </a:lvl7pPr>
            <a:lvl8pPr lvl="7" indent="0">
              <a:spcBef>
                <a:spcPts val="0"/>
              </a:spcBef>
              <a:buNone/>
              <a:defRPr sz="2600"/>
            </a:lvl8pPr>
            <a:lvl9pPr lvl="8" indent="0">
              <a:spcBef>
                <a:spcPts val="0"/>
              </a:spcBef>
              <a:buNone/>
              <a:defRPr sz="2600"/>
            </a:lvl9pPr>
          </a:lstStyle>
          <a:p>
            <a:endParaRPr/>
          </a:p>
        </p:txBody>
      </p:sp>
      <p:sp>
        <p:nvSpPr>
          <p:cNvPr id="43" name="Shape 43"/>
          <p:cNvSpPr txBox="1">
            <a:spLocks noGrp="1"/>
          </p:cNvSpPr>
          <p:nvPr>
            <p:ph type="body" idx="1"/>
          </p:nvPr>
        </p:nvSpPr>
        <p:spPr>
          <a:xfrm>
            <a:off x="894080" y="2596444"/>
            <a:ext cx="5526900" cy="6188700"/>
          </a:xfrm>
          <a:prstGeom prst="rect">
            <a:avLst/>
          </a:prstGeom>
          <a:noFill/>
          <a:ln>
            <a:noFill/>
          </a:ln>
        </p:spPr>
        <p:txBody>
          <a:bodyPr wrap="square" lIns="130025" tIns="130025" rIns="130025" bIns="130025" anchor="t" anchorCtr="0"/>
          <a:lstStyle>
            <a:lvl1pPr marL="330200" marR="0" lvl="0" indent="-114300" algn="l" rtl="0">
              <a:lnSpc>
                <a:spcPct val="90000"/>
              </a:lnSpc>
              <a:spcBef>
                <a:spcPts val="1400"/>
              </a:spcBef>
              <a:buClr>
                <a:srgbClr val="002060"/>
              </a:buClr>
              <a:buSzPct val="100000"/>
              <a:buFont typeface="Arial"/>
              <a:buChar char="•"/>
              <a:defRPr sz="3400" b="1" i="0" u="none" strike="noStrike" cap="none">
                <a:solidFill>
                  <a:srgbClr val="002060"/>
                </a:solidFill>
                <a:latin typeface="Arial"/>
                <a:ea typeface="Arial"/>
                <a:cs typeface="Arial"/>
                <a:sym typeface="Arial"/>
              </a:defRPr>
            </a:lvl1pPr>
            <a:lvl2pPr marL="977900" marR="0" lvl="1" indent="-152400" algn="l" rtl="0">
              <a:lnSpc>
                <a:spcPct val="90000"/>
              </a:lnSpc>
              <a:spcBef>
                <a:spcPts val="700"/>
              </a:spcBef>
              <a:buClr>
                <a:srgbClr val="757070"/>
              </a:buClr>
              <a:buSzPct val="100000"/>
              <a:buFont typeface="Arial"/>
              <a:buChar char="•"/>
              <a:defRPr sz="2800" b="0" i="0" u="none" strike="noStrike" cap="none">
                <a:solidFill>
                  <a:srgbClr val="757070"/>
                </a:solidFill>
                <a:latin typeface="Arial"/>
                <a:ea typeface="Arial"/>
                <a:cs typeface="Arial"/>
                <a:sym typeface="Arial"/>
              </a:defRPr>
            </a:lvl2pPr>
            <a:lvl3pPr marL="1625600" marR="0" lvl="2" indent="-165100" algn="l" rtl="0">
              <a:lnSpc>
                <a:spcPct val="90000"/>
              </a:lnSpc>
              <a:spcBef>
                <a:spcPts val="700"/>
              </a:spcBef>
              <a:buClr>
                <a:srgbClr val="757070"/>
              </a:buClr>
              <a:buSzPct val="100000"/>
              <a:buFont typeface="Arial"/>
              <a:buChar char="•"/>
              <a:defRPr sz="2600" b="0" i="0" u="none" strike="noStrike" cap="none">
                <a:solidFill>
                  <a:srgbClr val="757070"/>
                </a:solidFill>
                <a:latin typeface="Arial"/>
                <a:ea typeface="Arial"/>
                <a:cs typeface="Arial"/>
                <a:sym typeface="Arial"/>
              </a:defRPr>
            </a:lvl3pPr>
            <a:lvl4pPr marL="2273300" marR="0" lvl="3" indent="-177800" algn="l" rtl="0">
              <a:lnSpc>
                <a:spcPct val="90000"/>
              </a:lnSpc>
              <a:spcBef>
                <a:spcPts val="700"/>
              </a:spcBef>
              <a:buClr>
                <a:srgbClr val="757070"/>
              </a:buClr>
              <a:buSzPct val="100000"/>
              <a:buFont typeface="Arial"/>
              <a:buChar char="•"/>
              <a:defRPr sz="2300" b="0" i="0" u="none" strike="noStrike" cap="none">
                <a:solidFill>
                  <a:srgbClr val="757070"/>
                </a:solidFill>
                <a:latin typeface="Arial"/>
                <a:ea typeface="Arial"/>
                <a:cs typeface="Arial"/>
                <a:sym typeface="Arial"/>
              </a:defRPr>
            </a:lvl4pPr>
            <a:lvl5pPr marL="2921000" marR="0" lvl="4" indent="-177800" algn="l" rtl="0">
              <a:lnSpc>
                <a:spcPct val="90000"/>
              </a:lnSpc>
              <a:spcBef>
                <a:spcPts val="700"/>
              </a:spcBef>
              <a:buClr>
                <a:srgbClr val="757070"/>
              </a:buClr>
              <a:buSzPct val="100000"/>
              <a:buFont typeface="Arial"/>
              <a:buChar char="•"/>
              <a:defRPr sz="2300" b="0" i="0" u="none" strike="noStrike" cap="none">
                <a:solidFill>
                  <a:srgbClr val="757070"/>
                </a:solidFill>
                <a:latin typeface="Arial"/>
                <a:ea typeface="Arial"/>
                <a:cs typeface="Arial"/>
                <a:sym typeface="Arial"/>
              </a:defRPr>
            </a:lvl5pPr>
            <a:lvl6pPr marL="3581400" marR="0" lvl="5"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6pPr>
            <a:lvl7pPr marL="4229100" marR="0" lvl="6"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7pPr>
            <a:lvl8pPr marL="4876800" marR="0" lvl="7"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8pPr>
            <a:lvl9pPr marL="5524500" marR="0" lvl="8"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6583680" y="2596444"/>
            <a:ext cx="5526900" cy="6188700"/>
          </a:xfrm>
          <a:prstGeom prst="rect">
            <a:avLst/>
          </a:prstGeom>
          <a:noFill/>
          <a:ln>
            <a:noFill/>
          </a:ln>
        </p:spPr>
        <p:txBody>
          <a:bodyPr wrap="square" lIns="130025" tIns="130025" rIns="130025" bIns="130025" anchor="t" anchorCtr="0"/>
          <a:lstStyle>
            <a:lvl1pPr marL="330200" marR="0" lvl="0" indent="-114300" algn="l" rtl="0">
              <a:lnSpc>
                <a:spcPct val="90000"/>
              </a:lnSpc>
              <a:spcBef>
                <a:spcPts val="1400"/>
              </a:spcBef>
              <a:buClr>
                <a:srgbClr val="002060"/>
              </a:buClr>
              <a:buSzPct val="100000"/>
              <a:buFont typeface="Arial"/>
              <a:buChar char="•"/>
              <a:defRPr sz="3400" b="1" i="0" u="none" strike="noStrike" cap="none">
                <a:solidFill>
                  <a:srgbClr val="002060"/>
                </a:solidFill>
                <a:latin typeface="Arial"/>
                <a:ea typeface="Arial"/>
                <a:cs typeface="Arial"/>
                <a:sym typeface="Arial"/>
              </a:defRPr>
            </a:lvl1pPr>
            <a:lvl2pPr marL="977900" marR="0" lvl="1" indent="-152400" algn="l" rtl="0">
              <a:lnSpc>
                <a:spcPct val="90000"/>
              </a:lnSpc>
              <a:spcBef>
                <a:spcPts val="700"/>
              </a:spcBef>
              <a:buClr>
                <a:srgbClr val="757070"/>
              </a:buClr>
              <a:buSzPct val="100000"/>
              <a:buFont typeface="Arial"/>
              <a:buChar char="•"/>
              <a:defRPr sz="2800" b="0" i="0" u="none" strike="noStrike" cap="none">
                <a:solidFill>
                  <a:srgbClr val="757070"/>
                </a:solidFill>
                <a:latin typeface="Arial"/>
                <a:ea typeface="Arial"/>
                <a:cs typeface="Arial"/>
                <a:sym typeface="Arial"/>
              </a:defRPr>
            </a:lvl2pPr>
            <a:lvl3pPr marL="1625600" marR="0" lvl="2" indent="-165100" algn="l" rtl="0">
              <a:lnSpc>
                <a:spcPct val="90000"/>
              </a:lnSpc>
              <a:spcBef>
                <a:spcPts val="700"/>
              </a:spcBef>
              <a:buClr>
                <a:srgbClr val="757070"/>
              </a:buClr>
              <a:buSzPct val="100000"/>
              <a:buFont typeface="Arial"/>
              <a:buChar char="•"/>
              <a:defRPr sz="2600" b="0" i="0" u="none" strike="noStrike" cap="none">
                <a:solidFill>
                  <a:srgbClr val="757070"/>
                </a:solidFill>
                <a:latin typeface="Arial"/>
                <a:ea typeface="Arial"/>
                <a:cs typeface="Arial"/>
                <a:sym typeface="Arial"/>
              </a:defRPr>
            </a:lvl3pPr>
            <a:lvl4pPr marL="2273300" marR="0" lvl="3" indent="-177800" algn="l" rtl="0">
              <a:lnSpc>
                <a:spcPct val="90000"/>
              </a:lnSpc>
              <a:spcBef>
                <a:spcPts val="700"/>
              </a:spcBef>
              <a:buClr>
                <a:srgbClr val="757070"/>
              </a:buClr>
              <a:buSzPct val="100000"/>
              <a:buFont typeface="Arial"/>
              <a:buChar char="•"/>
              <a:defRPr sz="2300" b="0" i="0" u="none" strike="noStrike" cap="none">
                <a:solidFill>
                  <a:srgbClr val="757070"/>
                </a:solidFill>
                <a:latin typeface="Arial"/>
                <a:ea typeface="Arial"/>
                <a:cs typeface="Arial"/>
                <a:sym typeface="Arial"/>
              </a:defRPr>
            </a:lvl4pPr>
            <a:lvl5pPr marL="2921000" marR="0" lvl="4" indent="-177800" algn="l" rtl="0">
              <a:lnSpc>
                <a:spcPct val="90000"/>
              </a:lnSpc>
              <a:spcBef>
                <a:spcPts val="700"/>
              </a:spcBef>
              <a:buClr>
                <a:srgbClr val="757070"/>
              </a:buClr>
              <a:buSzPct val="100000"/>
              <a:buFont typeface="Arial"/>
              <a:buChar char="•"/>
              <a:defRPr sz="2300" b="0" i="0" u="none" strike="noStrike" cap="none">
                <a:solidFill>
                  <a:srgbClr val="757070"/>
                </a:solidFill>
                <a:latin typeface="Arial"/>
                <a:ea typeface="Arial"/>
                <a:cs typeface="Arial"/>
                <a:sym typeface="Arial"/>
              </a:defRPr>
            </a:lvl5pPr>
            <a:lvl6pPr marL="3581400" marR="0" lvl="5"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6pPr>
            <a:lvl7pPr marL="4229100" marR="0" lvl="6"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7pPr>
            <a:lvl8pPr marL="4876800" marR="0" lvl="7"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8pPr>
            <a:lvl9pPr marL="5524500" marR="0" lvl="8"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894079" y="9040143"/>
            <a:ext cx="2926200" cy="519300"/>
          </a:xfrm>
          <a:prstGeom prst="rect">
            <a:avLst/>
          </a:prstGeom>
          <a:noFill/>
          <a:ln>
            <a:noFill/>
          </a:ln>
        </p:spPr>
        <p:txBody>
          <a:bodyPr wrap="square" lIns="130025" tIns="130025" rIns="130025" bIns="130025" anchor="ctr" anchorCtr="0"/>
          <a:lstStyle>
            <a:lvl1pPr marL="0" marR="0" lvl="0" indent="0" algn="l"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820160" y="9040143"/>
            <a:ext cx="6437100" cy="519300"/>
          </a:xfrm>
          <a:prstGeom prst="rect">
            <a:avLst/>
          </a:prstGeom>
          <a:noFill/>
          <a:ln>
            <a:noFill/>
          </a:ln>
        </p:spPr>
        <p:txBody>
          <a:bodyPr wrap="square" lIns="130025" tIns="130025" rIns="130025" bIns="130025" anchor="ctr" anchorCtr="0"/>
          <a:lstStyle>
            <a:lvl1pPr marL="0" marR="0" lvl="0" indent="0" algn="ctr"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0" y="9040143"/>
            <a:ext cx="914700" cy="519300"/>
          </a:xfrm>
          <a:prstGeom prst="rect">
            <a:avLst/>
          </a:prstGeom>
          <a:noFill/>
          <a:ln>
            <a:noFill/>
          </a:ln>
        </p:spPr>
        <p:txBody>
          <a:bodyPr wrap="square" lIns="130025" tIns="65000" rIns="130025" bIns="65000" anchor="ctr" anchorCtr="0">
            <a:noAutofit/>
          </a:bodyPr>
          <a:lstStyle/>
          <a:p>
            <a:pPr marL="0" marR="0" lvl="0" indent="0" algn="r" rtl="0">
              <a:spcBef>
                <a:spcPts val="0"/>
              </a:spcBef>
              <a:buSzPct val="25000"/>
              <a:buNone/>
            </a:pPr>
            <a:fld id="{00000000-1234-1234-1234-123412341234}" type="slidenum">
              <a:rPr lang="en-US" sz="1700" b="1" i="0" u="none" strike="noStrike" cap="none">
                <a:solidFill>
                  <a:schemeClr val="lt1"/>
                </a:solidFill>
                <a:latin typeface="Arial"/>
                <a:ea typeface="Arial"/>
                <a:cs typeface="Arial"/>
                <a:sym typeface="Arial"/>
              </a:rPr>
              <a:t>‹#›</a:t>
            </a:fld>
            <a:endParaRPr lang="en-US" sz="17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019505" y="0"/>
            <a:ext cx="9091200" cy="2122500"/>
          </a:xfrm>
          <a:prstGeom prst="rect">
            <a:avLst/>
          </a:prstGeom>
          <a:noFill/>
          <a:ln>
            <a:noFill/>
          </a:ln>
        </p:spPr>
        <p:txBody>
          <a:bodyPr wrap="square" lIns="130025" tIns="130025" rIns="130025" bIns="130025" anchor="ctr" anchorCtr="0"/>
          <a:lstStyle>
            <a:lvl1pPr marL="0" marR="0" lvl="0" indent="0" algn="l" rtl="0">
              <a:lnSpc>
                <a:spcPct val="90000"/>
              </a:lnSpc>
              <a:spcBef>
                <a:spcPts val="0"/>
              </a:spcBef>
              <a:buClr>
                <a:srgbClr val="002060"/>
              </a:buClr>
              <a:buFont typeface="Arial"/>
              <a:buNone/>
              <a:defRPr sz="4000" b="1" i="0" u="none" strike="noStrike" cap="none">
                <a:solidFill>
                  <a:srgbClr val="002060"/>
                </a:solidFill>
                <a:latin typeface="Arial"/>
                <a:ea typeface="Arial"/>
                <a:cs typeface="Arial"/>
                <a:sym typeface="Arial"/>
              </a:defRPr>
            </a:lvl1pPr>
            <a:lvl2pPr lvl="1" indent="0">
              <a:spcBef>
                <a:spcPts val="0"/>
              </a:spcBef>
              <a:buNone/>
              <a:defRPr sz="2600"/>
            </a:lvl2pPr>
            <a:lvl3pPr lvl="2" indent="0">
              <a:spcBef>
                <a:spcPts val="0"/>
              </a:spcBef>
              <a:buNone/>
              <a:defRPr sz="2600"/>
            </a:lvl3pPr>
            <a:lvl4pPr lvl="3" indent="0">
              <a:spcBef>
                <a:spcPts val="0"/>
              </a:spcBef>
              <a:buNone/>
              <a:defRPr sz="2600"/>
            </a:lvl4pPr>
            <a:lvl5pPr lvl="4" indent="0">
              <a:spcBef>
                <a:spcPts val="0"/>
              </a:spcBef>
              <a:buNone/>
              <a:defRPr sz="2600"/>
            </a:lvl5pPr>
            <a:lvl6pPr lvl="5" indent="0">
              <a:spcBef>
                <a:spcPts val="0"/>
              </a:spcBef>
              <a:buNone/>
              <a:defRPr sz="2600"/>
            </a:lvl6pPr>
            <a:lvl7pPr lvl="6" indent="0">
              <a:spcBef>
                <a:spcPts val="0"/>
              </a:spcBef>
              <a:buNone/>
              <a:defRPr sz="2600"/>
            </a:lvl7pPr>
            <a:lvl8pPr lvl="7" indent="0">
              <a:spcBef>
                <a:spcPts val="0"/>
              </a:spcBef>
              <a:buNone/>
              <a:defRPr sz="2600"/>
            </a:lvl8pPr>
            <a:lvl9pPr lvl="8" indent="0">
              <a:spcBef>
                <a:spcPts val="0"/>
              </a:spcBef>
              <a:buNone/>
              <a:defRPr sz="2600"/>
            </a:lvl9pPr>
          </a:lstStyle>
          <a:p>
            <a:endParaRPr/>
          </a:p>
        </p:txBody>
      </p:sp>
      <p:sp>
        <p:nvSpPr>
          <p:cNvPr id="50" name="Shape 50"/>
          <p:cNvSpPr txBox="1">
            <a:spLocks noGrp="1"/>
          </p:cNvSpPr>
          <p:nvPr>
            <p:ph type="dt" idx="10"/>
          </p:nvPr>
        </p:nvSpPr>
        <p:spPr>
          <a:xfrm>
            <a:off x="894079" y="9040143"/>
            <a:ext cx="2926200" cy="519300"/>
          </a:xfrm>
          <a:prstGeom prst="rect">
            <a:avLst/>
          </a:prstGeom>
          <a:noFill/>
          <a:ln>
            <a:noFill/>
          </a:ln>
        </p:spPr>
        <p:txBody>
          <a:bodyPr wrap="square" lIns="130025" tIns="130025" rIns="130025" bIns="130025" anchor="ctr" anchorCtr="0"/>
          <a:lstStyle>
            <a:lvl1pPr marL="0" marR="0" lvl="0" indent="0" algn="l"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820160" y="9040143"/>
            <a:ext cx="6437100" cy="519300"/>
          </a:xfrm>
          <a:prstGeom prst="rect">
            <a:avLst/>
          </a:prstGeom>
          <a:noFill/>
          <a:ln>
            <a:noFill/>
          </a:ln>
        </p:spPr>
        <p:txBody>
          <a:bodyPr wrap="square" lIns="130025" tIns="130025" rIns="130025" bIns="130025" anchor="ctr" anchorCtr="0"/>
          <a:lstStyle>
            <a:lvl1pPr marL="0" marR="0" lvl="0" indent="0" algn="ctr"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0" y="9040143"/>
            <a:ext cx="914700" cy="519300"/>
          </a:xfrm>
          <a:prstGeom prst="rect">
            <a:avLst/>
          </a:prstGeom>
          <a:noFill/>
          <a:ln>
            <a:noFill/>
          </a:ln>
        </p:spPr>
        <p:txBody>
          <a:bodyPr wrap="square" lIns="130025" tIns="65000" rIns="130025" bIns="65000" anchor="ctr" anchorCtr="0">
            <a:noAutofit/>
          </a:bodyPr>
          <a:lstStyle/>
          <a:p>
            <a:pPr marL="0" marR="0" lvl="0" indent="0" algn="r" rtl="0">
              <a:spcBef>
                <a:spcPts val="0"/>
              </a:spcBef>
              <a:buSzPct val="25000"/>
              <a:buNone/>
            </a:pPr>
            <a:fld id="{00000000-1234-1234-1234-123412341234}" type="slidenum">
              <a:rPr lang="en-US" sz="1700" b="1" i="0" u="none" strike="noStrike" cap="none">
                <a:solidFill>
                  <a:schemeClr val="lt1"/>
                </a:solidFill>
                <a:latin typeface="Arial"/>
                <a:ea typeface="Arial"/>
                <a:cs typeface="Arial"/>
                <a:sym typeface="Arial"/>
              </a:rPr>
              <a:t>‹#›</a:t>
            </a:fld>
            <a:endParaRPr lang="en-US" sz="17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894079" y="9040143"/>
            <a:ext cx="2926200" cy="519300"/>
          </a:xfrm>
          <a:prstGeom prst="rect">
            <a:avLst/>
          </a:prstGeom>
          <a:noFill/>
          <a:ln>
            <a:noFill/>
          </a:ln>
        </p:spPr>
        <p:txBody>
          <a:bodyPr wrap="square" lIns="130025" tIns="130025" rIns="130025" bIns="130025" anchor="ctr" anchorCtr="0"/>
          <a:lstStyle>
            <a:lvl1pPr marL="0" marR="0" lvl="0" indent="0" algn="l"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820160" y="9040143"/>
            <a:ext cx="6437100" cy="519300"/>
          </a:xfrm>
          <a:prstGeom prst="rect">
            <a:avLst/>
          </a:prstGeom>
          <a:noFill/>
          <a:ln>
            <a:noFill/>
          </a:ln>
        </p:spPr>
        <p:txBody>
          <a:bodyPr wrap="square" lIns="130025" tIns="130025" rIns="130025" bIns="130025" anchor="ctr" anchorCtr="0"/>
          <a:lstStyle>
            <a:lvl1pPr marL="0" marR="0" lvl="0" indent="0" algn="ctr" rtl="0">
              <a:spcBef>
                <a:spcPts val="0"/>
              </a:spcBef>
              <a:buNone/>
              <a:defRPr sz="1700" b="1" i="0" u="none" strike="noStrike" cap="none">
                <a:solidFill>
                  <a:schemeClr val="lt1"/>
                </a:solidFill>
                <a:latin typeface="Arial"/>
                <a:ea typeface="Arial"/>
                <a:cs typeface="Arial"/>
                <a:sym typeface="Arial"/>
              </a:defRPr>
            </a:lvl1pPr>
            <a:lvl2pPr marL="647700" marR="0" lvl="1" indent="0" algn="l" rtl="0">
              <a:spcBef>
                <a:spcPts val="0"/>
              </a:spcBef>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None/>
              <a:defRPr sz="2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0" y="9040143"/>
            <a:ext cx="914700" cy="519300"/>
          </a:xfrm>
          <a:prstGeom prst="rect">
            <a:avLst/>
          </a:prstGeom>
          <a:noFill/>
          <a:ln>
            <a:noFill/>
          </a:ln>
        </p:spPr>
        <p:txBody>
          <a:bodyPr wrap="square" lIns="130025" tIns="65000" rIns="130025" bIns="65000" anchor="ctr" anchorCtr="0">
            <a:noAutofit/>
          </a:bodyPr>
          <a:lstStyle/>
          <a:p>
            <a:pPr marL="0" marR="0" lvl="0" indent="0" algn="r" rtl="0">
              <a:spcBef>
                <a:spcPts val="0"/>
              </a:spcBef>
              <a:buSzPct val="25000"/>
              <a:buNone/>
            </a:pPr>
            <a:fld id="{00000000-1234-1234-1234-123412341234}" type="slidenum">
              <a:rPr lang="en-US" sz="1700" b="1" i="0" u="none" strike="noStrike" cap="none">
                <a:solidFill>
                  <a:schemeClr val="lt1"/>
                </a:solidFill>
                <a:latin typeface="Arial"/>
                <a:ea typeface="Arial"/>
                <a:cs typeface="Arial"/>
                <a:sym typeface="Arial"/>
              </a:rPr>
              <a:t>‹#›</a:t>
            </a:fld>
            <a:endParaRPr lang="en-US" sz="1700" b="1"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8">
            <a:alphaModFix/>
          </a:blip>
          <a:srcRect/>
          <a:stretch/>
        </p:blipFill>
        <p:spPr>
          <a:xfrm>
            <a:off x="0" y="9040145"/>
            <a:ext cx="13004700" cy="738900"/>
          </a:xfrm>
          <a:prstGeom prst="rect">
            <a:avLst/>
          </a:prstGeom>
          <a:noFill/>
          <a:ln>
            <a:noFill/>
          </a:ln>
        </p:spPr>
      </p:pic>
      <p:pic>
        <p:nvPicPr>
          <p:cNvPr id="11" name="Shape 11"/>
          <p:cNvPicPr preferRelativeResize="0"/>
          <p:nvPr/>
        </p:nvPicPr>
        <p:blipFill rotWithShape="1">
          <a:blip r:embed="rId9">
            <a:alphaModFix/>
          </a:blip>
          <a:srcRect/>
          <a:stretch/>
        </p:blipFill>
        <p:spPr>
          <a:xfrm>
            <a:off x="-198500" y="9246666"/>
            <a:ext cx="5710800" cy="622800"/>
          </a:xfrm>
          <a:prstGeom prst="rect">
            <a:avLst/>
          </a:prstGeom>
          <a:noFill/>
          <a:ln>
            <a:noFill/>
          </a:ln>
        </p:spPr>
      </p:pic>
      <p:pic>
        <p:nvPicPr>
          <p:cNvPr id="12" name="Shape 12"/>
          <p:cNvPicPr preferRelativeResize="0"/>
          <p:nvPr/>
        </p:nvPicPr>
        <p:blipFill rotWithShape="1">
          <a:blip r:embed="rId10">
            <a:alphaModFix/>
          </a:blip>
          <a:srcRect/>
          <a:stretch/>
        </p:blipFill>
        <p:spPr>
          <a:xfrm>
            <a:off x="0" y="0"/>
            <a:ext cx="4489800" cy="9753600"/>
          </a:xfrm>
          <a:prstGeom prst="rect">
            <a:avLst/>
          </a:prstGeom>
          <a:noFill/>
          <a:ln>
            <a:noFill/>
          </a:ln>
        </p:spPr>
      </p:pic>
      <p:sp>
        <p:nvSpPr>
          <p:cNvPr id="13" name="Shape 13"/>
          <p:cNvSpPr txBox="1">
            <a:spLocks noGrp="1"/>
          </p:cNvSpPr>
          <p:nvPr>
            <p:ph type="title"/>
          </p:nvPr>
        </p:nvSpPr>
        <p:spPr>
          <a:xfrm>
            <a:off x="3019505" y="0"/>
            <a:ext cx="9091200" cy="2122500"/>
          </a:xfrm>
          <a:prstGeom prst="rect">
            <a:avLst/>
          </a:prstGeom>
          <a:noFill/>
          <a:ln>
            <a:noFill/>
          </a:ln>
        </p:spPr>
        <p:txBody>
          <a:bodyPr wrap="square" lIns="130025" tIns="130025" rIns="130025" bIns="130025" anchor="ctr" anchorCtr="0"/>
          <a:lstStyle>
            <a:lvl1pPr marL="0" marR="0" lvl="0" indent="0" algn="l" rtl="0">
              <a:lnSpc>
                <a:spcPct val="90000"/>
              </a:lnSpc>
              <a:spcBef>
                <a:spcPts val="0"/>
              </a:spcBef>
              <a:buClr>
                <a:srgbClr val="002060"/>
              </a:buClr>
              <a:buSzPct val="50000"/>
              <a:buFont typeface="Arial"/>
              <a:buNone/>
              <a:defRPr sz="4000" b="1" i="0" u="none" strike="noStrike" cap="none">
                <a:solidFill>
                  <a:srgbClr val="002060"/>
                </a:solidFill>
                <a:latin typeface="Arial"/>
                <a:ea typeface="Arial"/>
                <a:cs typeface="Arial"/>
                <a:sym typeface="Arial"/>
              </a:defRPr>
            </a:lvl1pPr>
            <a:lvl2pPr lvl="1" indent="0">
              <a:spcBef>
                <a:spcPts val="0"/>
              </a:spcBef>
              <a:buSzPct val="76923"/>
              <a:buNone/>
              <a:defRPr sz="2600"/>
            </a:lvl2pPr>
            <a:lvl3pPr lvl="2" indent="0">
              <a:spcBef>
                <a:spcPts val="0"/>
              </a:spcBef>
              <a:buSzPct val="76923"/>
              <a:buNone/>
              <a:defRPr sz="2600"/>
            </a:lvl3pPr>
            <a:lvl4pPr lvl="3" indent="0">
              <a:spcBef>
                <a:spcPts val="0"/>
              </a:spcBef>
              <a:buSzPct val="76923"/>
              <a:buNone/>
              <a:defRPr sz="2600"/>
            </a:lvl4pPr>
            <a:lvl5pPr lvl="4" indent="0">
              <a:spcBef>
                <a:spcPts val="0"/>
              </a:spcBef>
              <a:buSzPct val="76923"/>
              <a:buNone/>
              <a:defRPr sz="2600"/>
            </a:lvl5pPr>
            <a:lvl6pPr lvl="5" indent="0">
              <a:spcBef>
                <a:spcPts val="0"/>
              </a:spcBef>
              <a:buSzPct val="76923"/>
              <a:buNone/>
              <a:defRPr sz="2600"/>
            </a:lvl6pPr>
            <a:lvl7pPr lvl="6" indent="0">
              <a:spcBef>
                <a:spcPts val="0"/>
              </a:spcBef>
              <a:buSzPct val="76923"/>
              <a:buNone/>
              <a:defRPr sz="2600"/>
            </a:lvl7pPr>
            <a:lvl8pPr lvl="7" indent="0">
              <a:spcBef>
                <a:spcPts val="0"/>
              </a:spcBef>
              <a:buSzPct val="76923"/>
              <a:buNone/>
              <a:defRPr sz="2600"/>
            </a:lvl8pPr>
            <a:lvl9pPr lvl="8" indent="0">
              <a:spcBef>
                <a:spcPts val="0"/>
              </a:spcBef>
              <a:buSzPct val="76923"/>
              <a:buNone/>
              <a:defRPr sz="2600"/>
            </a:lvl9pPr>
          </a:lstStyle>
          <a:p>
            <a:endParaRPr/>
          </a:p>
        </p:txBody>
      </p:sp>
      <p:sp>
        <p:nvSpPr>
          <p:cNvPr id="14" name="Shape 14"/>
          <p:cNvSpPr txBox="1">
            <a:spLocks noGrp="1"/>
          </p:cNvSpPr>
          <p:nvPr>
            <p:ph type="body" idx="1"/>
          </p:nvPr>
        </p:nvSpPr>
        <p:spPr>
          <a:xfrm>
            <a:off x="894080" y="2596444"/>
            <a:ext cx="11216700" cy="5792700"/>
          </a:xfrm>
          <a:prstGeom prst="rect">
            <a:avLst/>
          </a:prstGeom>
          <a:noFill/>
          <a:ln>
            <a:noFill/>
          </a:ln>
        </p:spPr>
        <p:txBody>
          <a:bodyPr wrap="square" lIns="130025" tIns="130025" rIns="130025" bIns="130025" anchor="t" anchorCtr="0"/>
          <a:lstStyle>
            <a:lvl1pPr marL="330200" marR="0" lvl="0" indent="-76200" algn="l" rtl="0">
              <a:lnSpc>
                <a:spcPct val="90000"/>
              </a:lnSpc>
              <a:spcBef>
                <a:spcPts val="1400"/>
              </a:spcBef>
              <a:buClr>
                <a:srgbClr val="002060"/>
              </a:buClr>
              <a:buSzPct val="100000"/>
              <a:buFont typeface="Arial"/>
              <a:buChar char="•"/>
              <a:defRPr sz="4000" b="1" i="0" u="none" strike="noStrike" cap="none">
                <a:solidFill>
                  <a:srgbClr val="002060"/>
                </a:solidFill>
                <a:latin typeface="Arial"/>
                <a:ea typeface="Arial"/>
                <a:cs typeface="Arial"/>
                <a:sym typeface="Arial"/>
              </a:defRPr>
            </a:lvl1pPr>
            <a:lvl2pPr marL="977900" marR="0" lvl="1" indent="-114300" algn="l" rtl="0">
              <a:lnSpc>
                <a:spcPct val="90000"/>
              </a:lnSpc>
              <a:spcBef>
                <a:spcPts val="700"/>
              </a:spcBef>
              <a:buClr>
                <a:srgbClr val="757070"/>
              </a:buClr>
              <a:buSzPct val="100000"/>
              <a:buFont typeface="Arial"/>
              <a:buChar char="•"/>
              <a:defRPr sz="3400" b="0" i="0" u="none" strike="noStrike" cap="none">
                <a:solidFill>
                  <a:srgbClr val="757070"/>
                </a:solidFill>
                <a:latin typeface="Arial"/>
                <a:ea typeface="Arial"/>
                <a:cs typeface="Arial"/>
                <a:sym typeface="Arial"/>
              </a:defRPr>
            </a:lvl2pPr>
            <a:lvl3pPr marL="1625600" marR="0" lvl="2" indent="-139700" algn="l" rtl="0">
              <a:lnSpc>
                <a:spcPct val="90000"/>
              </a:lnSpc>
              <a:spcBef>
                <a:spcPts val="700"/>
              </a:spcBef>
              <a:buClr>
                <a:srgbClr val="757070"/>
              </a:buClr>
              <a:buSzPct val="100000"/>
              <a:buFont typeface="Arial"/>
              <a:buChar char="•"/>
              <a:defRPr sz="2800" b="0" i="0" u="none" strike="noStrike" cap="none">
                <a:solidFill>
                  <a:srgbClr val="757070"/>
                </a:solidFill>
                <a:latin typeface="Arial"/>
                <a:ea typeface="Arial"/>
                <a:cs typeface="Arial"/>
                <a:sym typeface="Arial"/>
              </a:defRPr>
            </a:lvl3pPr>
            <a:lvl4pPr marL="2273300" marR="0" lvl="3" indent="-165100" algn="l" rtl="0">
              <a:lnSpc>
                <a:spcPct val="90000"/>
              </a:lnSpc>
              <a:spcBef>
                <a:spcPts val="700"/>
              </a:spcBef>
              <a:buClr>
                <a:srgbClr val="757070"/>
              </a:buClr>
              <a:buSzPct val="100000"/>
              <a:buFont typeface="Arial"/>
              <a:buChar char="•"/>
              <a:defRPr sz="2600" b="0" i="0" u="none" strike="noStrike" cap="none">
                <a:solidFill>
                  <a:srgbClr val="757070"/>
                </a:solidFill>
                <a:latin typeface="Arial"/>
                <a:ea typeface="Arial"/>
                <a:cs typeface="Arial"/>
                <a:sym typeface="Arial"/>
              </a:defRPr>
            </a:lvl4pPr>
            <a:lvl5pPr marL="2921000" marR="0" lvl="4" indent="-152400" algn="l" rtl="0">
              <a:lnSpc>
                <a:spcPct val="90000"/>
              </a:lnSpc>
              <a:spcBef>
                <a:spcPts val="700"/>
              </a:spcBef>
              <a:buClr>
                <a:srgbClr val="757070"/>
              </a:buClr>
              <a:buSzPct val="100000"/>
              <a:buFont typeface="Arial"/>
              <a:buChar char="•"/>
              <a:defRPr sz="2600" b="0" i="0" u="none" strike="noStrike" cap="none">
                <a:solidFill>
                  <a:srgbClr val="757070"/>
                </a:solidFill>
                <a:latin typeface="Arial"/>
                <a:ea typeface="Arial"/>
                <a:cs typeface="Arial"/>
                <a:sym typeface="Arial"/>
              </a:defRPr>
            </a:lvl5pPr>
            <a:lvl6pPr marL="3581400" marR="0" lvl="5"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6pPr>
            <a:lvl7pPr marL="4229100" marR="0" lvl="6"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7pPr>
            <a:lvl8pPr marL="4876800" marR="0" lvl="7"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8pPr>
            <a:lvl9pPr marL="5524500" marR="0" lvl="8" indent="-165100" algn="l" rtl="0">
              <a:lnSpc>
                <a:spcPct val="90000"/>
              </a:lnSpc>
              <a:spcBef>
                <a:spcPts val="70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dt" idx="10"/>
          </p:nvPr>
        </p:nvSpPr>
        <p:spPr>
          <a:xfrm>
            <a:off x="894079" y="9040143"/>
            <a:ext cx="2926200" cy="519300"/>
          </a:xfrm>
          <a:prstGeom prst="rect">
            <a:avLst/>
          </a:prstGeom>
          <a:noFill/>
          <a:ln>
            <a:noFill/>
          </a:ln>
        </p:spPr>
        <p:txBody>
          <a:bodyPr wrap="square" lIns="130025" tIns="130025" rIns="130025" bIns="130025" anchor="ctr" anchorCtr="0"/>
          <a:lstStyle>
            <a:lvl1pPr marL="0" marR="0" lvl="0" indent="0" algn="l" rtl="0">
              <a:spcBef>
                <a:spcPts val="0"/>
              </a:spcBef>
              <a:buSzPct val="117647"/>
              <a:buNone/>
              <a:defRPr sz="1700" b="1" i="0" u="none" strike="noStrike" cap="none">
                <a:solidFill>
                  <a:schemeClr val="lt1"/>
                </a:solidFill>
                <a:latin typeface="Arial"/>
                <a:ea typeface="Arial"/>
                <a:cs typeface="Arial"/>
                <a:sym typeface="Arial"/>
              </a:defRPr>
            </a:lvl1pPr>
            <a:lvl2pPr marL="647700" marR="0" lvl="1" indent="0" algn="l" rtl="0">
              <a:spcBef>
                <a:spcPts val="0"/>
              </a:spcBef>
              <a:buSzPct val="76923"/>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SzPct val="76923"/>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SzPct val="76923"/>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SzPct val="76923"/>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SzPct val="76923"/>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SzPct val="76923"/>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SzPct val="76923"/>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SzPct val="76923"/>
              <a:buNone/>
              <a:defRPr sz="2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0" y="9040143"/>
            <a:ext cx="914700" cy="519300"/>
          </a:xfrm>
          <a:prstGeom prst="rect">
            <a:avLst/>
          </a:prstGeom>
          <a:noFill/>
          <a:ln>
            <a:noFill/>
          </a:ln>
        </p:spPr>
        <p:txBody>
          <a:bodyPr wrap="square" lIns="130025" tIns="65000" rIns="130025" bIns="65000" anchor="ctr" anchorCtr="0">
            <a:noAutofit/>
          </a:bodyPr>
          <a:lstStyle/>
          <a:p>
            <a:pPr marL="0" marR="0" lvl="0" indent="0" algn="r" rtl="0">
              <a:spcBef>
                <a:spcPts val="0"/>
              </a:spcBef>
              <a:buSzPct val="25000"/>
              <a:buNone/>
            </a:pPr>
            <a:fld id="{00000000-1234-1234-1234-123412341234}" type="slidenum">
              <a:rPr lang="en-US" sz="1700" b="1" i="0" u="none" strike="noStrike" cap="none">
                <a:solidFill>
                  <a:schemeClr val="lt1"/>
                </a:solidFill>
                <a:latin typeface="Arial"/>
                <a:ea typeface="Arial"/>
                <a:cs typeface="Arial"/>
                <a:sym typeface="Arial"/>
              </a:rPr>
              <a:t>‹#›</a:t>
            </a:fld>
            <a:endParaRPr lang="en-US" sz="1700" b="1" i="0" u="none" strike="noStrike" cap="none">
              <a:solidFill>
                <a:schemeClr val="lt1"/>
              </a:solidFill>
              <a:latin typeface="Arial"/>
              <a:ea typeface="Arial"/>
              <a:cs typeface="Arial"/>
              <a:sym typeface="Arial"/>
            </a:endParaRPr>
          </a:p>
        </p:txBody>
      </p:sp>
      <p:pic>
        <p:nvPicPr>
          <p:cNvPr id="17" name="Shape 17"/>
          <p:cNvPicPr preferRelativeResize="0"/>
          <p:nvPr/>
        </p:nvPicPr>
        <p:blipFill rotWithShape="1">
          <a:blip r:embed="rId11">
            <a:alphaModFix/>
          </a:blip>
          <a:srcRect/>
          <a:stretch/>
        </p:blipFill>
        <p:spPr>
          <a:xfrm>
            <a:off x="-13548" y="-13548"/>
            <a:ext cx="3380100" cy="1536300"/>
          </a:xfrm>
          <a:prstGeom prst="rect">
            <a:avLst/>
          </a:prstGeom>
          <a:noFill/>
          <a:ln>
            <a:noFill/>
          </a:ln>
        </p:spPr>
      </p:pic>
      <p:sp>
        <p:nvSpPr>
          <p:cNvPr id="18" name="Shape 18"/>
          <p:cNvSpPr txBox="1">
            <a:spLocks noGrp="1"/>
          </p:cNvSpPr>
          <p:nvPr>
            <p:ph type="ftr" idx="11"/>
          </p:nvPr>
        </p:nvSpPr>
        <p:spPr>
          <a:xfrm>
            <a:off x="3820160" y="9040143"/>
            <a:ext cx="6437100" cy="519300"/>
          </a:xfrm>
          <a:prstGeom prst="rect">
            <a:avLst/>
          </a:prstGeom>
          <a:noFill/>
          <a:ln>
            <a:noFill/>
          </a:ln>
        </p:spPr>
        <p:txBody>
          <a:bodyPr wrap="square" lIns="130025" tIns="130025" rIns="130025" bIns="130025" anchor="ctr" anchorCtr="0"/>
          <a:lstStyle>
            <a:lvl1pPr marL="0" marR="0" lvl="0" indent="0" algn="ctr" rtl="0">
              <a:spcBef>
                <a:spcPts val="0"/>
              </a:spcBef>
              <a:buSzPct val="117647"/>
              <a:buNone/>
              <a:defRPr sz="1700" b="1" i="0" u="none" strike="noStrike" cap="none">
                <a:solidFill>
                  <a:schemeClr val="lt1"/>
                </a:solidFill>
                <a:latin typeface="Arial"/>
                <a:ea typeface="Arial"/>
                <a:cs typeface="Arial"/>
                <a:sym typeface="Arial"/>
              </a:defRPr>
            </a:lvl1pPr>
            <a:lvl2pPr marL="647700" marR="0" lvl="1" indent="0" algn="l" rtl="0">
              <a:spcBef>
                <a:spcPts val="0"/>
              </a:spcBef>
              <a:buSzPct val="76923"/>
              <a:buNone/>
              <a:defRPr sz="2600" b="0" i="0" u="none" strike="noStrike" cap="none">
                <a:solidFill>
                  <a:schemeClr val="dk1"/>
                </a:solidFill>
                <a:latin typeface="Calibri"/>
                <a:ea typeface="Calibri"/>
                <a:cs typeface="Calibri"/>
                <a:sym typeface="Calibri"/>
              </a:defRPr>
            </a:lvl2pPr>
            <a:lvl3pPr marL="1295400" marR="0" lvl="2" indent="0" algn="l" rtl="0">
              <a:spcBef>
                <a:spcPts val="0"/>
              </a:spcBef>
              <a:buSzPct val="76923"/>
              <a:buNone/>
              <a:defRPr sz="2600" b="0" i="0" u="none" strike="noStrike" cap="none">
                <a:solidFill>
                  <a:schemeClr val="dk1"/>
                </a:solidFill>
                <a:latin typeface="Calibri"/>
                <a:ea typeface="Calibri"/>
                <a:cs typeface="Calibri"/>
                <a:sym typeface="Calibri"/>
              </a:defRPr>
            </a:lvl3pPr>
            <a:lvl4pPr marL="1955800" marR="0" lvl="3" indent="0" algn="l" rtl="0">
              <a:spcBef>
                <a:spcPts val="0"/>
              </a:spcBef>
              <a:buSzPct val="76923"/>
              <a:buNone/>
              <a:defRPr sz="2600" b="0" i="0" u="none" strike="noStrike" cap="none">
                <a:solidFill>
                  <a:schemeClr val="dk1"/>
                </a:solidFill>
                <a:latin typeface="Calibri"/>
                <a:ea typeface="Calibri"/>
                <a:cs typeface="Calibri"/>
                <a:sym typeface="Calibri"/>
              </a:defRPr>
            </a:lvl4pPr>
            <a:lvl5pPr marL="2603500" marR="0" lvl="4" indent="0" algn="l" rtl="0">
              <a:spcBef>
                <a:spcPts val="0"/>
              </a:spcBef>
              <a:buSzPct val="76923"/>
              <a:buNone/>
              <a:defRPr sz="2600" b="0" i="0" u="none" strike="noStrike" cap="none">
                <a:solidFill>
                  <a:schemeClr val="dk1"/>
                </a:solidFill>
                <a:latin typeface="Calibri"/>
                <a:ea typeface="Calibri"/>
                <a:cs typeface="Calibri"/>
                <a:sym typeface="Calibri"/>
              </a:defRPr>
            </a:lvl5pPr>
            <a:lvl6pPr marL="3251200" marR="0" lvl="5" indent="0" algn="l" rtl="0">
              <a:spcBef>
                <a:spcPts val="0"/>
              </a:spcBef>
              <a:buSzPct val="76923"/>
              <a:buNone/>
              <a:defRPr sz="2600" b="0" i="0" u="none" strike="noStrike" cap="none">
                <a:solidFill>
                  <a:schemeClr val="dk1"/>
                </a:solidFill>
                <a:latin typeface="Calibri"/>
                <a:ea typeface="Calibri"/>
                <a:cs typeface="Calibri"/>
                <a:sym typeface="Calibri"/>
              </a:defRPr>
            </a:lvl6pPr>
            <a:lvl7pPr marL="3898900" marR="0" lvl="6" indent="0" algn="l" rtl="0">
              <a:spcBef>
                <a:spcPts val="0"/>
              </a:spcBef>
              <a:buSzPct val="76923"/>
              <a:buNone/>
              <a:defRPr sz="2600" b="0" i="0" u="none" strike="noStrike" cap="none">
                <a:solidFill>
                  <a:schemeClr val="dk1"/>
                </a:solidFill>
                <a:latin typeface="Calibri"/>
                <a:ea typeface="Calibri"/>
                <a:cs typeface="Calibri"/>
                <a:sym typeface="Calibri"/>
              </a:defRPr>
            </a:lvl7pPr>
            <a:lvl8pPr marL="4546600" marR="0" lvl="7" indent="0" algn="l" rtl="0">
              <a:spcBef>
                <a:spcPts val="0"/>
              </a:spcBef>
              <a:buSzPct val="76923"/>
              <a:buNone/>
              <a:defRPr sz="2600" b="0" i="0" u="none" strike="noStrike" cap="none">
                <a:solidFill>
                  <a:schemeClr val="dk1"/>
                </a:solidFill>
                <a:latin typeface="Calibri"/>
                <a:ea typeface="Calibri"/>
                <a:cs typeface="Calibri"/>
                <a:sym typeface="Calibri"/>
              </a:defRPr>
            </a:lvl8pPr>
            <a:lvl9pPr marL="5207000" marR="0" lvl="8" indent="0" algn="l" rtl="0">
              <a:spcBef>
                <a:spcPts val="0"/>
              </a:spcBef>
              <a:buSzPct val="76923"/>
              <a:buNone/>
              <a:defRPr sz="2600" b="0" i="0" u="none" strike="noStrike" cap="none">
                <a:solidFill>
                  <a:schemeClr val="dk1"/>
                </a:solidFill>
                <a:latin typeface="Calibri"/>
                <a:ea typeface="Calibri"/>
                <a:cs typeface="Calibri"/>
                <a:sym typeface="Calibri"/>
              </a:defRPr>
            </a:lvl9pPr>
          </a:lstStyle>
          <a:p>
            <a:endParaRPr/>
          </a:p>
        </p:txBody>
      </p:sp>
      <p:pic>
        <p:nvPicPr>
          <p:cNvPr id="19" name="Shape 19"/>
          <p:cNvPicPr preferRelativeResize="0"/>
          <p:nvPr/>
        </p:nvPicPr>
        <p:blipFill rotWithShape="1">
          <a:blip r:embed="rId12">
            <a:alphaModFix/>
          </a:blip>
          <a:srcRect/>
          <a:stretch/>
        </p:blipFill>
        <p:spPr>
          <a:xfrm>
            <a:off x="12052911" y="8641071"/>
            <a:ext cx="744900" cy="631500"/>
          </a:xfrm>
          <a:prstGeom prst="rect">
            <a:avLst/>
          </a:prstGeom>
          <a:noFill/>
          <a:ln>
            <a:noFill/>
          </a:ln>
        </p:spPr>
      </p:pic>
      <p:pic>
        <p:nvPicPr>
          <p:cNvPr id="20" name="Shape 20"/>
          <p:cNvPicPr preferRelativeResize="0"/>
          <p:nvPr/>
        </p:nvPicPr>
        <p:blipFill rotWithShape="1">
          <a:blip r:embed="rId13">
            <a:alphaModFix/>
          </a:blip>
          <a:srcRect/>
          <a:stretch/>
        </p:blipFill>
        <p:spPr>
          <a:xfrm>
            <a:off x="10104914" y="9168901"/>
            <a:ext cx="2190000" cy="43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t.ly/2eUKxQ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it.ly/2wNC6f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kent.edu/node/271551" TargetMode="External"/><Relationship Id="rId4" Type="http://schemas.openxmlformats.org/officeDocument/2006/relationships/hyperlink" Target="https://www.kent.edu/node/10135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support.siteimprove.com/hc/en-g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kent.edu/node/65891" TargetMode="External"/><Relationship Id="rId3" Type="http://schemas.openxmlformats.org/officeDocument/2006/relationships/hyperlink" Target="https://www.kent.edu/node/271551" TargetMode="External"/><Relationship Id="rId7" Type="http://schemas.openxmlformats.org/officeDocument/2006/relationships/hyperlink" Target="https://www.kent.edu/node/9146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kent.edu/node/448696" TargetMode="External"/><Relationship Id="rId5" Type="http://schemas.openxmlformats.org/officeDocument/2006/relationships/hyperlink" Target="https://www.kent.edu/sites/default/files/file/Color-Palette-Mockups_1.pdf" TargetMode="External"/><Relationship Id="rId4" Type="http://schemas.openxmlformats.org/officeDocument/2006/relationships/hyperlink" Target="https://www.kent.edu/node/455376#templat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ent.edu/node/618426"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kent.edu/node/18687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kent.edu/node/61036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kent.edu/webtea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upport.kent.edu" TargetMode="External"/><Relationship Id="rId5" Type="http://schemas.openxmlformats.org/officeDocument/2006/relationships/hyperlink" Target="mailto:apalmie1@kent.edu" TargetMode="External"/><Relationship Id="rId4" Type="http://schemas.openxmlformats.org/officeDocument/2006/relationships/hyperlink" Target="mailto:ldanes@kent.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atastudio.googl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61300" y="2827725"/>
            <a:ext cx="8513700" cy="54846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400" b="0">
                <a:solidFill>
                  <a:srgbClr val="FFFFFF"/>
                </a:solidFill>
                <a:latin typeface="Helvetica Neue Light"/>
                <a:ea typeface="Helvetica Neue Light"/>
                <a:cs typeface="Helvetica Neue Light"/>
                <a:sym typeface="Helvetica Neue Light"/>
              </a:rPr>
              <a:t>Web Best Practices</a:t>
            </a:r>
          </a:p>
          <a:p>
            <a:pPr marL="0" marR="0" lvl="0" indent="0" algn="l" rtl="0">
              <a:spcBef>
                <a:spcPts val="0"/>
              </a:spcBef>
              <a:spcAft>
                <a:spcPts val="0"/>
              </a:spcAft>
              <a:buSzPct val="25000"/>
              <a:buNone/>
            </a:pPr>
            <a:endParaRPr sz="4800" b="0">
              <a:solidFill>
                <a:srgbClr val="FFFFFF"/>
              </a:solidFill>
              <a:latin typeface="Helvetica Neue Light"/>
              <a:ea typeface="Helvetica Neue Light"/>
              <a:cs typeface="Helvetica Neue Light"/>
              <a:sym typeface="Helvetica Neue Light"/>
            </a:endParaRPr>
          </a:p>
          <a:p>
            <a:pPr marL="0" marR="0" lvl="0" indent="0" algn="l" rtl="0">
              <a:spcBef>
                <a:spcPts val="0"/>
              </a:spcBef>
              <a:spcAft>
                <a:spcPts val="0"/>
              </a:spcAft>
              <a:buSzPct val="25000"/>
              <a:buNone/>
            </a:pPr>
            <a:r>
              <a:rPr lang="en-US" sz="4800" b="0" i="0" u="none" strike="noStrike" cap="none">
                <a:solidFill>
                  <a:srgbClr val="FFFFFF"/>
                </a:solidFill>
                <a:latin typeface="Helvetica Neue Light"/>
                <a:ea typeface="Helvetica Neue Light"/>
                <a:cs typeface="Helvetica Neue Light"/>
                <a:sym typeface="Helvetica Neue Light"/>
              </a:rPr>
              <a:t>Leveraging the Power of </a:t>
            </a:r>
            <a:br>
              <a:rPr lang="en-US" sz="4800" b="0" i="0" u="none" strike="noStrike" cap="none">
                <a:solidFill>
                  <a:srgbClr val="FFFFFF"/>
                </a:solidFill>
                <a:latin typeface="Helvetica Neue Light"/>
                <a:ea typeface="Helvetica Neue Light"/>
                <a:cs typeface="Helvetica Neue Light"/>
                <a:sym typeface="Helvetica Neue Light"/>
              </a:rPr>
            </a:br>
            <a:r>
              <a:rPr lang="en-US" sz="4800" b="0" i="0" u="none" strike="noStrike" cap="none">
                <a:solidFill>
                  <a:srgbClr val="FFFFFF"/>
                </a:solidFill>
                <a:latin typeface="Helvetica Neue Light"/>
                <a:ea typeface="Helvetica Neue Light"/>
                <a:cs typeface="Helvetica Neue Light"/>
                <a:sym typeface="Helvetica Neue Light"/>
              </a:rPr>
              <a:t>Web Analytics, </a:t>
            </a:r>
            <a:br>
              <a:rPr lang="en-US" sz="4800" b="0" i="0" u="none" strike="noStrike" cap="none">
                <a:solidFill>
                  <a:srgbClr val="FFFFFF"/>
                </a:solidFill>
                <a:latin typeface="Helvetica Neue Light"/>
                <a:ea typeface="Helvetica Neue Light"/>
                <a:cs typeface="Helvetica Neue Light"/>
                <a:sym typeface="Helvetica Neue Light"/>
              </a:rPr>
            </a:br>
            <a:r>
              <a:rPr lang="en-US" sz="4800" b="0" i="0" u="none" strike="noStrike" cap="none">
                <a:solidFill>
                  <a:srgbClr val="FFFFFF"/>
                </a:solidFill>
                <a:latin typeface="Helvetica Neue Light"/>
                <a:ea typeface="Helvetica Neue Light"/>
                <a:cs typeface="Helvetica Neue Light"/>
                <a:sym typeface="Helvetica Neue Light"/>
              </a:rPr>
              <a:t>Web Monitoring </a:t>
            </a:r>
            <a:br>
              <a:rPr lang="en-US" sz="4800" b="0" i="0" u="none" strike="noStrike" cap="none">
                <a:solidFill>
                  <a:srgbClr val="FFFFFF"/>
                </a:solidFill>
                <a:latin typeface="Helvetica Neue Light"/>
                <a:ea typeface="Helvetica Neue Light"/>
                <a:cs typeface="Helvetica Neue Light"/>
                <a:sym typeface="Helvetica Neue Light"/>
              </a:rPr>
            </a:br>
            <a:r>
              <a:rPr lang="en-US" sz="4800" b="0" i="0" u="none" strike="noStrike" cap="none">
                <a:solidFill>
                  <a:srgbClr val="FFFFFF"/>
                </a:solidFill>
                <a:latin typeface="Helvetica Neue Light"/>
                <a:ea typeface="Helvetica Neue Light"/>
                <a:cs typeface="Helvetica Neue Light"/>
                <a:sym typeface="Helvetica Neue Light"/>
              </a:rPr>
              <a:t>and </a:t>
            </a:r>
            <a:br>
              <a:rPr lang="en-US" sz="4800" b="0" i="0" u="none" strike="noStrike" cap="none">
                <a:solidFill>
                  <a:srgbClr val="FFFFFF"/>
                </a:solidFill>
                <a:latin typeface="Helvetica Neue Light"/>
                <a:ea typeface="Helvetica Neue Light"/>
                <a:cs typeface="Helvetica Neue Light"/>
                <a:sym typeface="Helvetica Neue Light"/>
              </a:rPr>
            </a:br>
            <a:r>
              <a:rPr lang="en-US" sz="4800" b="0" i="0" u="none" strike="noStrike" cap="none">
                <a:solidFill>
                  <a:srgbClr val="FFFFFF"/>
                </a:solidFill>
                <a:latin typeface="Helvetica Neue Light"/>
                <a:ea typeface="Helvetica Neue Light"/>
                <a:cs typeface="Helvetica Neue Light"/>
                <a:sym typeface="Helvetica Neue Light"/>
              </a:rPr>
              <a:t>Content Strategy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202725" y="264525"/>
            <a:ext cx="95634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What to Look For</a:t>
            </a:r>
          </a:p>
        </p:txBody>
      </p:sp>
      <p:sp>
        <p:nvSpPr>
          <p:cNvPr id="158" name="Shape 158"/>
          <p:cNvSpPr txBox="1">
            <a:spLocks noGrp="1"/>
          </p:cNvSpPr>
          <p:nvPr>
            <p:ph type="body" idx="1"/>
          </p:nvPr>
        </p:nvSpPr>
        <p:spPr>
          <a:xfrm>
            <a:off x="650900" y="1989000"/>
            <a:ext cx="11703000" cy="2737500"/>
          </a:xfrm>
          <a:prstGeom prst="rect">
            <a:avLst/>
          </a:prstGeom>
          <a:noFill/>
          <a:ln>
            <a:noFill/>
          </a:ln>
        </p:spPr>
        <p:txBody>
          <a:bodyPr wrap="square" lIns="130025" tIns="65000" rIns="130025" bIns="65000" anchor="ctr" anchorCtr="0">
            <a:noAutofit/>
          </a:bodyPr>
          <a:lstStyle/>
          <a:p>
            <a:pPr marL="487363" marR="0" lvl="0" indent="-423863" algn="l" rtl="0">
              <a:spcBef>
                <a:spcPts val="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Web analytics tools report differently</a:t>
            </a:r>
          </a:p>
          <a:p>
            <a:pPr marL="487363" marR="0" lvl="0" indent="-423863"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Trends, not numbers, are important</a:t>
            </a:r>
          </a:p>
        </p:txBody>
      </p:sp>
      <p:pic>
        <p:nvPicPr>
          <p:cNvPr id="159" name="Shape 159" descr="Free illustration: Statistics, Arrows, Trend, Economy - Free Image ..."/>
          <p:cNvPicPr preferRelativeResize="0"/>
          <p:nvPr/>
        </p:nvPicPr>
        <p:blipFill>
          <a:blip r:embed="rId3">
            <a:alphaModFix/>
          </a:blip>
          <a:stretch>
            <a:fillRect/>
          </a:stretch>
        </p:blipFill>
        <p:spPr>
          <a:xfrm>
            <a:off x="3434550" y="4726575"/>
            <a:ext cx="5390124" cy="3806775"/>
          </a:xfrm>
          <a:prstGeom prst="rect">
            <a:avLst/>
          </a:prstGeom>
          <a:noFill/>
          <a:ln>
            <a:noFill/>
          </a:ln>
        </p:spPr>
      </p:pic>
      <p:sp>
        <p:nvSpPr>
          <p:cNvPr id="160" name="Shape 16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69550" y="307525"/>
            <a:ext cx="91521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Google Analytics</a:t>
            </a:r>
          </a:p>
        </p:txBody>
      </p:sp>
      <p:sp>
        <p:nvSpPr>
          <p:cNvPr id="166" name="Shape 166"/>
          <p:cNvSpPr txBox="1"/>
          <p:nvPr/>
        </p:nvSpPr>
        <p:spPr>
          <a:xfrm>
            <a:off x="867000" y="8296725"/>
            <a:ext cx="10930200" cy="558900"/>
          </a:xfrm>
          <a:prstGeom prst="rect">
            <a:avLst/>
          </a:prstGeom>
          <a:noFill/>
          <a:ln>
            <a:noFill/>
          </a:ln>
        </p:spPr>
        <p:txBody>
          <a:bodyPr wrap="square" lIns="91425" tIns="91425" rIns="91425" bIns="91425" anchor="ctr" anchorCtr="0">
            <a:noAutofit/>
          </a:bodyPr>
          <a:lstStyle/>
          <a:p>
            <a:pPr lvl="0" algn="ctr" rtl="0">
              <a:spcBef>
                <a:spcPts val="0"/>
              </a:spcBef>
              <a:buNone/>
            </a:pPr>
            <a:r>
              <a:rPr lang="en-US" sz="1800" b="1">
                <a:solidFill>
                  <a:srgbClr val="E1143C"/>
                </a:solidFill>
              </a:rPr>
              <a:t>TIP!</a:t>
            </a:r>
            <a:r>
              <a:rPr lang="en-US" sz="1800"/>
              <a:t>  Google Analytics Solutions, </a:t>
            </a:r>
            <a:r>
              <a:rPr lang="en-US" sz="1800" u="sng">
                <a:solidFill>
                  <a:schemeClr val="hlink"/>
                </a:solidFill>
                <a:hlinkClick r:id="rId3"/>
              </a:rPr>
              <a:t>http://bit.ly/2eUKxQX</a:t>
            </a:r>
            <a:r>
              <a:rPr lang="en-US" sz="1800">
                <a:solidFill>
                  <a:srgbClr val="A3AAAE"/>
                </a:solidFill>
              </a:rPr>
              <a:t>,</a:t>
            </a:r>
            <a:r>
              <a:rPr lang="en-US" sz="1800"/>
              <a:t>is a great resource.</a:t>
            </a:r>
          </a:p>
        </p:txBody>
      </p:sp>
      <p:pic>
        <p:nvPicPr>
          <p:cNvPr id="167" name="Shape 167"/>
          <p:cNvPicPr preferRelativeResize="0"/>
          <p:nvPr/>
        </p:nvPicPr>
        <p:blipFill>
          <a:blip r:embed="rId4">
            <a:alphaModFix/>
          </a:blip>
          <a:stretch>
            <a:fillRect/>
          </a:stretch>
        </p:blipFill>
        <p:spPr>
          <a:xfrm>
            <a:off x="1424100" y="3224862"/>
            <a:ext cx="9968400" cy="4847024"/>
          </a:xfrm>
          <a:prstGeom prst="rect">
            <a:avLst/>
          </a:prstGeom>
          <a:noFill/>
          <a:ln>
            <a:noFill/>
          </a:ln>
        </p:spPr>
      </p:pic>
      <p:sp>
        <p:nvSpPr>
          <p:cNvPr id="168" name="Shape 168"/>
          <p:cNvSpPr txBox="1">
            <a:spLocks noGrp="1"/>
          </p:cNvSpPr>
          <p:nvPr>
            <p:ph type="title"/>
          </p:nvPr>
        </p:nvSpPr>
        <p:spPr>
          <a:xfrm>
            <a:off x="1202125" y="1830500"/>
            <a:ext cx="11119800" cy="10383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3600" b="0">
                <a:solidFill>
                  <a:schemeClr val="dk2"/>
                </a:solidFill>
                <a:latin typeface="Helvetica Neue Light"/>
                <a:ea typeface="Helvetica Neue Light"/>
                <a:cs typeface="Helvetica Neue Light"/>
                <a:sym typeface="Helvetica Neue Light"/>
              </a:rPr>
              <a:t>Home - a dashboard overview of common metrics</a:t>
            </a:r>
          </a:p>
        </p:txBody>
      </p:sp>
      <p:sp>
        <p:nvSpPr>
          <p:cNvPr id="169" name="Shape 169"/>
          <p:cNvSpPr/>
          <p:nvPr/>
        </p:nvSpPr>
        <p:spPr>
          <a:xfrm>
            <a:off x="601050" y="4213200"/>
            <a:ext cx="792300" cy="273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0" name="Shape 17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073400" y="304800"/>
            <a:ext cx="9544500" cy="1790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rgbClr val="000000"/>
                </a:solidFill>
                <a:latin typeface="Helvetica Neue Light"/>
                <a:ea typeface="Helvetica Neue Light"/>
                <a:cs typeface="Helvetica Neue Light"/>
                <a:sym typeface="Helvetica Neue Light"/>
              </a:rPr>
              <a:t>Real-Time</a:t>
            </a:r>
          </a:p>
        </p:txBody>
      </p:sp>
      <p:sp>
        <p:nvSpPr>
          <p:cNvPr id="176" name="Shape 176"/>
          <p:cNvSpPr txBox="1">
            <a:spLocks noGrp="1"/>
          </p:cNvSpPr>
          <p:nvPr>
            <p:ph type="title"/>
          </p:nvPr>
        </p:nvSpPr>
        <p:spPr>
          <a:xfrm>
            <a:off x="1202125" y="1830500"/>
            <a:ext cx="11119800" cy="21231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3600" b="0">
                <a:solidFill>
                  <a:schemeClr val="dk2"/>
                </a:solidFill>
                <a:latin typeface="Helvetica Neue Light"/>
                <a:ea typeface="Helvetica Neue Light"/>
                <a:cs typeface="Helvetica Neue Light"/>
                <a:sym typeface="Helvetica Neue Light"/>
              </a:rPr>
              <a:t>See who is viewing your site in real-time.</a:t>
            </a:r>
          </a:p>
        </p:txBody>
      </p:sp>
      <p:pic>
        <p:nvPicPr>
          <p:cNvPr id="177" name="Shape 177"/>
          <p:cNvPicPr preferRelativeResize="0"/>
          <p:nvPr/>
        </p:nvPicPr>
        <p:blipFill>
          <a:blip r:embed="rId3">
            <a:alphaModFix/>
          </a:blip>
          <a:stretch>
            <a:fillRect/>
          </a:stretch>
        </p:blipFill>
        <p:spPr>
          <a:xfrm>
            <a:off x="1876851" y="2622825"/>
            <a:ext cx="9403500" cy="6322674"/>
          </a:xfrm>
          <a:prstGeom prst="rect">
            <a:avLst/>
          </a:prstGeom>
          <a:noFill/>
          <a:ln>
            <a:noFill/>
          </a:ln>
        </p:spPr>
      </p:pic>
      <p:sp>
        <p:nvSpPr>
          <p:cNvPr id="178" name="Shape 178"/>
          <p:cNvSpPr/>
          <p:nvPr/>
        </p:nvSpPr>
        <p:spPr>
          <a:xfrm>
            <a:off x="982050" y="44418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9" name="Shape 179"/>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073400" y="304800"/>
            <a:ext cx="9544500" cy="1790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rgbClr val="000000"/>
                </a:solidFill>
                <a:latin typeface="Helvetica Neue Light"/>
                <a:ea typeface="Helvetica Neue Light"/>
                <a:cs typeface="Helvetica Neue Light"/>
                <a:sym typeface="Helvetica Neue Light"/>
              </a:rPr>
              <a:t>Audience</a:t>
            </a:r>
          </a:p>
        </p:txBody>
      </p:sp>
      <p:pic>
        <p:nvPicPr>
          <p:cNvPr id="185" name="Shape 185"/>
          <p:cNvPicPr preferRelativeResize="0"/>
          <p:nvPr/>
        </p:nvPicPr>
        <p:blipFill>
          <a:blip r:embed="rId3">
            <a:alphaModFix/>
          </a:blip>
          <a:stretch>
            <a:fillRect/>
          </a:stretch>
        </p:blipFill>
        <p:spPr>
          <a:xfrm>
            <a:off x="868500" y="2019300"/>
            <a:ext cx="6897026" cy="4680124"/>
          </a:xfrm>
          <a:prstGeom prst="rect">
            <a:avLst/>
          </a:prstGeom>
          <a:noFill/>
          <a:ln>
            <a:noFill/>
          </a:ln>
        </p:spPr>
      </p:pic>
      <p:pic>
        <p:nvPicPr>
          <p:cNvPr id="186" name="Shape 186"/>
          <p:cNvPicPr preferRelativeResize="0"/>
          <p:nvPr/>
        </p:nvPicPr>
        <p:blipFill>
          <a:blip r:embed="rId4">
            <a:alphaModFix/>
          </a:blip>
          <a:stretch>
            <a:fillRect/>
          </a:stretch>
        </p:blipFill>
        <p:spPr>
          <a:xfrm>
            <a:off x="7152274" y="4337959"/>
            <a:ext cx="5547724" cy="4096791"/>
          </a:xfrm>
          <a:prstGeom prst="rect">
            <a:avLst/>
          </a:prstGeom>
          <a:noFill/>
          <a:ln>
            <a:noFill/>
          </a:ln>
        </p:spPr>
      </p:pic>
      <p:sp>
        <p:nvSpPr>
          <p:cNvPr id="187" name="Shape 187"/>
          <p:cNvSpPr txBox="1">
            <a:spLocks noGrp="1"/>
          </p:cNvSpPr>
          <p:nvPr>
            <p:ph type="title"/>
          </p:nvPr>
        </p:nvSpPr>
        <p:spPr>
          <a:xfrm>
            <a:off x="8324800" y="2019300"/>
            <a:ext cx="4375200" cy="21039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3600" b="0">
                <a:solidFill>
                  <a:schemeClr val="dk2"/>
                </a:solidFill>
                <a:latin typeface="Helvetica Neue Light"/>
                <a:ea typeface="Helvetica Neue Light"/>
                <a:cs typeface="Helvetica Neue Light"/>
                <a:sym typeface="Helvetica Neue Light"/>
              </a:rPr>
              <a:t>You can select additional filters below the results.</a:t>
            </a:r>
          </a:p>
        </p:txBody>
      </p:sp>
      <p:sp>
        <p:nvSpPr>
          <p:cNvPr id="188" name="Shape 188"/>
          <p:cNvSpPr/>
          <p:nvPr/>
        </p:nvSpPr>
        <p:spPr>
          <a:xfrm>
            <a:off x="76200" y="36040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189" name="Shape 189"/>
          <p:cNvCxnSpPr>
            <a:stCxn id="185" idx="2"/>
          </p:cNvCxnSpPr>
          <p:nvPr/>
        </p:nvCxnSpPr>
        <p:spPr>
          <a:xfrm rot="-5400000" flipH="1">
            <a:off x="5248663" y="5767774"/>
            <a:ext cx="977700" cy="2841000"/>
          </a:xfrm>
          <a:prstGeom prst="bentConnector2">
            <a:avLst/>
          </a:prstGeom>
          <a:noFill/>
          <a:ln w="9525" cap="flat" cmpd="sng">
            <a:solidFill>
              <a:schemeClr val="dk2"/>
            </a:solidFill>
            <a:prstDash val="solid"/>
            <a:round/>
            <a:headEnd type="none" w="lg" len="lg"/>
            <a:tailEnd type="none" w="lg" len="lg"/>
          </a:ln>
        </p:spPr>
      </p:cxnSp>
      <p:sp>
        <p:nvSpPr>
          <p:cNvPr id="190" name="Shape 19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0300" y="361137"/>
            <a:ext cx="11703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Audience </a:t>
            </a:r>
            <a:r>
              <a:rPr lang="en-US" sz="6300" b="0" i="0" u="none" strike="noStrike" cap="none">
                <a:solidFill>
                  <a:schemeClr val="dk2"/>
                </a:solidFill>
                <a:latin typeface="Helvetica Neue Light"/>
                <a:ea typeface="Helvetica Neue Light"/>
                <a:cs typeface="Helvetica Neue Light"/>
                <a:sym typeface="Helvetica Neue Light"/>
              </a:rPr>
              <a:t>Segments</a:t>
            </a:r>
          </a:p>
        </p:txBody>
      </p:sp>
      <p:pic>
        <p:nvPicPr>
          <p:cNvPr id="196" name="Shape 196"/>
          <p:cNvPicPr preferRelativeResize="0"/>
          <p:nvPr/>
        </p:nvPicPr>
        <p:blipFill>
          <a:blip r:embed="rId3">
            <a:alphaModFix/>
          </a:blip>
          <a:stretch>
            <a:fillRect/>
          </a:stretch>
        </p:blipFill>
        <p:spPr>
          <a:xfrm>
            <a:off x="2514025" y="3497102"/>
            <a:ext cx="7976749" cy="5187774"/>
          </a:xfrm>
          <a:prstGeom prst="rect">
            <a:avLst/>
          </a:prstGeom>
          <a:noFill/>
          <a:ln>
            <a:noFill/>
          </a:ln>
        </p:spPr>
      </p:pic>
      <p:sp>
        <p:nvSpPr>
          <p:cNvPr id="197" name="Shape 197"/>
          <p:cNvSpPr txBox="1">
            <a:spLocks noGrp="1"/>
          </p:cNvSpPr>
          <p:nvPr>
            <p:ph type="title"/>
          </p:nvPr>
        </p:nvSpPr>
        <p:spPr>
          <a:xfrm>
            <a:off x="1202125" y="2363900"/>
            <a:ext cx="111198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3600" b="0">
                <a:solidFill>
                  <a:schemeClr val="dk2"/>
                </a:solidFill>
                <a:latin typeface="Helvetica Neue Light"/>
                <a:ea typeface="Helvetica Neue Light"/>
                <a:cs typeface="Helvetica Neue Light"/>
                <a:sym typeface="Helvetica Neue Light"/>
              </a:rPr>
              <a:t>Select what segments you want included in the report.</a:t>
            </a:r>
          </a:p>
        </p:txBody>
      </p:sp>
      <p:sp>
        <p:nvSpPr>
          <p:cNvPr id="198" name="Shape 198"/>
          <p:cNvSpPr/>
          <p:nvPr/>
        </p:nvSpPr>
        <p:spPr>
          <a:xfrm>
            <a:off x="1591650" y="42894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9" name="Shape 199"/>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65475" y="277825"/>
            <a:ext cx="91884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Acquisition</a:t>
            </a:r>
          </a:p>
        </p:txBody>
      </p:sp>
      <p:sp>
        <p:nvSpPr>
          <p:cNvPr id="205" name="Shape 205"/>
          <p:cNvSpPr txBox="1">
            <a:spLocks noGrp="1"/>
          </p:cNvSpPr>
          <p:nvPr>
            <p:ph type="body" idx="1"/>
          </p:nvPr>
        </p:nvSpPr>
        <p:spPr>
          <a:xfrm>
            <a:off x="650900" y="1614525"/>
            <a:ext cx="11703000" cy="2219999"/>
          </a:xfrm>
          <a:prstGeom prst="rect">
            <a:avLst/>
          </a:prstGeom>
          <a:noFill/>
          <a:ln>
            <a:noFill/>
          </a:ln>
        </p:spPr>
        <p:txBody>
          <a:bodyPr wrap="square" lIns="130025" tIns="65000" rIns="130025" bIns="65000" anchor="ctr" anchorCtr="0">
            <a:noAutofit/>
          </a:bodyPr>
          <a:lstStyle/>
          <a:p>
            <a:pPr marL="889000" marR="0" lvl="0" indent="-431800" algn="l" rtl="0">
              <a:spcBef>
                <a:spcPts val="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Identify best referral sources</a:t>
            </a:r>
          </a:p>
          <a:p>
            <a:pPr marL="889000" marR="0" lvl="0" indent="-431800"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Measure return on effort</a:t>
            </a:r>
          </a:p>
        </p:txBody>
      </p:sp>
      <p:pic>
        <p:nvPicPr>
          <p:cNvPr id="206" name="Shape 206"/>
          <p:cNvPicPr preferRelativeResize="0"/>
          <p:nvPr/>
        </p:nvPicPr>
        <p:blipFill>
          <a:blip r:embed="rId3">
            <a:alphaModFix/>
          </a:blip>
          <a:stretch>
            <a:fillRect/>
          </a:stretch>
        </p:blipFill>
        <p:spPr>
          <a:xfrm>
            <a:off x="2437325" y="3624500"/>
            <a:ext cx="8139668" cy="5325274"/>
          </a:xfrm>
          <a:prstGeom prst="rect">
            <a:avLst/>
          </a:prstGeom>
          <a:noFill/>
          <a:ln>
            <a:noFill/>
          </a:ln>
        </p:spPr>
      </p:pic>
      <p:sp>
        <p:nvSpPr>
          <p:cNvPr id="207" name="Shape 207"/>
          <p:cNvSpPr/>
          <p:nvPr/>
        </p:nvSpPr>
        <p:spPr>
          <a:xfrm>
            <a:off x="1591650" y="57372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8" name="Shape 208"/>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2750" y="289350"/>
            <a:ext cx="97029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Behavior: </a:t>
            </a:r>
            <a:r>
              <a:rPr lang="en-US" sz="6300" b="0" i="0" u="none" strike="noStrike" cap="none">
                <a:solidFill>
                  <a:schemeClr val="dk2"/>
                </a:solidFill>
                <a:latin typeface="Helvetica Neue Light"/>
                <a:ea typeface="Helvetica Neue Light"/>
                <a:cs typeface="Helvetica Neue Light"/>
                <a:sym typeface="Helvetica Neue Light"/>
              </a:rPr>
              <a:t>Content</a:t>
            </a:r>
          </a:p>
        </p:txBody>
      </p:sp>
      <p:sp>
        <p:nvSpPr>
          <p:cNvPr id="214" name="Shape 214"/>
          <p:cNvSpPr txBox="1">
            <a:spLocks noGrp="1"/>
          </p:cNvSpPr>
          <p:nvPr>
            <p:ph type="body" idx="1"/>
          </p:nvPr>
        </p:nvSpPr>
        <p:spPr>
          <a:xfrm>
            <a:off x="1067650" y="1610249"/>
            <a:ext cx="10464900" cy="1763700"/>
          </a:xfrm>
          <a:prstGeom prst="rect">
            <a:avLst/>
          </a:prstGeom>
          <a:noFill/>
          <a:ln>
            <a:noFill/>
          </a:ln>
        </p:spPr>
        <p:txBody>
          <a:bodyPr wrap="square" lIns="130025" tIns="65000" rIns="130025" bIns="65000" anchor="ctr" anchorCtr="0">
            <a:noAutofit/>
          </a:bodyPr>
          <a:lstStyle/>
          <a:p>
            <a:pPr marL="889000" marR="0" lvl="0" indent="-431800" algn="l" rtl="0">
              <a:spcBef>
                <a:spcPts val="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Track top pages (any missing?)</a:t>
            </a:r>
          </a:p>
          <a:p>
            <a:pPr marL="889000" marR="0" lvl="0" indent="-431800"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Watch for high bounces</a:t>
            </a:r>
          </a:p>
        </p:txBody>
      </p:sp>
      <p:pic>
        <p:nvPicPr>
          <p:cNvPr id="215" name="Shape 215"/>
          <p:cNvPicPr preferRelativeResize="0"/>
          <p:nvPr/>
        </p:nvPicPr>
        <p:blipFill>
          <a:blip r:embed="rId3">
            <a:alphaModFix/>
          </a:blip>
          <a:stretch>
            <a:fillRect/>
          </a:stretch>
        </p:blipFill>
        <p:spPr>
          <a:xfrm>
            <a:off x="2118625" y="3373949"/>
            <a:ext cx="8362950" cy="5372100"/>
          </a:xfrm>
          <a:prstGeom prst="rect">
            <a:avLst/>
          </a:prstGeom>
          <a:noFill/>
          <a:ln>
            <a:noFill/>
          </a:ln>
        </p:spPr>
      </p:pic>
      <p:sp>
        <p:nvSpPr>
          <p:cNvPr id="216" name="Shape 216"/>
          <p:cNvSpPr/>
          <p:nvPr/>
        </p:nvSpPr>
        <p:spPr>
          <a:xfrm>
            <a:off x="1134450" y="58896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7" name="Shape 217"/>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089275" y="354025"/>
            <a:ext cx="95781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dirty="0" smtClean="0">
                <a:solidFill>
                  <a:schemeClr val="dk2"/>
                </a:solidFill>
                <a:latin typeface="Helvetica Neue Light"/>
                <a:ea typeface="Helvetica Neue Light"/>
                <a:cs typeface="Helvetica Neue Light"/>
                <a:sym typeface="Helvetica Neue Light"/>
              </a:rPr>
              <a:t>Sessions vs. Users</a:t>
            </a:r>
            <a:endParaRPr lang="en-US" sz="6300" b="0" i="0" u="none" strike="noStrike" cap="none" dirty="0">
              <a:solidFill>
                <a:schemeClr val="dk2"/>
              </a:solidFill>
              <a:latin typeface="Helvetica Neue Light"/>
              <a:ea typeface="Helvetica Neue Light"/>
              <a:cs typeface="Helvetica Neue Light"/>
              <a:sym typeface="Helvetica Neue Light"/>
            </a:endParaRPr>
          </a:p>
        </p:txBody>
      </p:sp>
      <p:sp>
        <p:nvSpPr>
          <p:cNvPr id="224" name="Shape 224"/>
          <p:cNvSpPr txBox="1">
            <a:spLocks noGrp="1"/>
          </p:cNvSpPr>
          <p:nvPr>
            <p:ph type="body" idx="1"/>
          </p:nvPr>
        </p:nvSpPr>
        <p:spPr>
          <a:xfrm>
            <a:off x="650875" y="1827249"/>
            <a:ext cx="11703000" cy="6963300"/>
          </a:xfrm>
          <a:prstGeom prst="rect">
            <a:avLst/>
          </a:prstGeom>
          <a:noFill/>
          <a:ln>
            <a:noFill/>
          </a:ln>
        </p:spPr>
        <p:txBody>
          <a:bodyPr wrap="square" lIns="130025" tIns="65000" rIns="130025" bIns="65000" anchor="ctr" anchorCtr="0">
            <a:noAutofit/>
          </a:bodyPr>
          <a:lstStyle/>
          <a:p>
            <a:pPr marL="0" lvl="0" indent="0">
              <a:spcBef>
                <a:spcPts val="0"/>
              </a:spcBef>
              <a:buClr>
                <a:schemeClr val="dk1"/>
              </a:buClr>
              <a:buSzPct val="25000"/>
              <a:buNone/>
            </a:pPr>
            <a:r>
              <a:rPr lang="en-US" sz="3600" b="0" dirty="0" smtClean="0">
                <a:solidFill>
                  <a:schemeClr val="dk1"/>
                </a:solidFill>
                <a:latin typeface="Helvetica Neue Light"/>
                <a:ea typeface="Helvetica Neue Light"/>
                <a:cs typeface="Helvetica Neue Light"/>
                <a:sym typeface="Helvetica Neue Light"/>
              </a:rPr>
              <a:t>Analytics measures both sessions and users in your account. Sessions represent the number of individual sessions initiated by all the users to your site. If a user is inactive on your site for 30 minutes or more, any future activity is attributed to a new session. Users that leave your site and return within 30 minutes are counted as part of the original session.</a:t>
            </a:r>
          </a:p>
          <a:p>
            <a:pPr marL="0" lvl="0" indent="0">
              <a:spcBef>
                <a:spcPts val="0"/>
              </a:spcBef>
              <a:buClr>
                <a:schemeClr val="dk1"/>
              </a:buClr>
              <a:buSzPct val="25000"/>
              <a:buNone/>
            </a:pPr>
            <a:endParaRPr lang="en-US" sz="3600" b="0" dirty="0" smtClean="0">
              <a:solidFill>
                <a:schemeClr val="dk1"/>
              </a:solidFill>
              <a:latin typeface="Helvetica Neue Light"/>
              <a:ea typeface="Helvetica Neue Light"/>
              <a:cs typeface="Helvetica Neue Light"/>
              <a:sym typeface="Helvetica Neue Light"/>
            </a:endParaRPr>
          </a:p>
          <a:p>
            <a:pPr marL="0" lvl="0" indent="0">
              <a:spcBef>
                <a:spcPts val="0"/>
              </a:spcBef>
              <a:buClr>
                <a:schemeClr val="dk1"/>
              </a:buClr>
              <a:buSzPct val="25000"/>
              <a:buNone/>
            </a:pPr>
            <a:r>
              <a:rPr lang="en-US" sz="3600" b="0" dirty="0" smtClean="0">
                <a:solidFill>
                  <a:schemeClr val="dk1"/>
                </a:solidFill>
                <a:latin typeface="Helvetica Neue Light"/>
                <a:ea typeface="Helvetica Neue Light"/>
                <a:cs typeface="Helvetica Neue Light"/>
                <a:sym typeface="Helvetica Neue Light"/>
              </a:rPr>
              <a:t>The initial session by a user during any given date range is considered to be an additional session and an additional user. Any future sessions from the same user during the selected time period are counted as additional sessions, but not as additional users.</a:t>
            </a:r>
            <a:endParaRPr lang="en-US" sz="3600" b="0" i="0" u="none" strike="noStrike" cap="none" dirty="0">
              <a:solidFill>
                <a:schemeClr val="dk1"/>
              </a:solidFill>
              <a:latin typeface="Helvetica Neue Light"/>
              <a:ea typeface="Helvetica Neue Light"/>
              <a:cs typeface="Helvetica Neue Light"/>
              <a:sym typeface="Helvetica Neue Light"/>
            </a:endParaRPr>
          </a:p>
        </p:txBody>
      </p:sp>
      <p:sp>
        <p:nvSpPr>
          <p:cNvPr id="225" name="Shape 225"/>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78000" y="264500"/>
            <a:ext cx="95634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dirty="0" err="1" smtClean="0">
                <a:solidFill>
                  <a:schemeClr val="dk2"/>
                </a:solidFill>
                <a:latin typeface="Helvetica Neue Light"/>
                <a:ea typeface="Helvetica Neue Light"/>
                <a:cs typeface="Helvetica Neue Light"/>
                <a:sym typeface="Helvetica Neue Light"/>
              </a:rPr>
              <a:t>Pageviews</a:t>
            </a:r>
            <a:endParaRPr lang="en-US" sz="6300" b="0" i="0" u="none" strike="noStrike" cap="none" dirty="0">
              <a:solidFill>
                <a:schemeClr val="dk2"/>
              </a:solidFill>
              <a:latin typeface="Helvetica Neue Light"/>
              <a:ea typeface="Helvetica Neue Light"/>
              <a:cs typeface="Helvetica Neue Light"/>
              <a:sym typeface="Helvetica Neue Light"/>
            </a:endParaRPr>
          </a:p>
        </p:txBody>
      </p:sp>
      <p:sp>
        <p:nvSpPr>
          <p:cNvPr id="231" name="Shape 231"/>
          <p:cNvSpPr txBox="1">
            <a:spLocks noGrp="1"/>
          </p:cNvSpPr>
          <p:nvPr>
            <p:ph type="body" idx="1"/>
          </p:nvPr>
        </p:nvSpPr>
        <p:spPr>
          <a:xfrm>
            <a:off x="650875" y="1890199"/>
            <a:ext cx="11703000" cy="6826200"/>
          </a:xfrm>
          <a:prstGeom prst="rect">
            <a:avLst/>
          </a:prstGeom>
          <a:noFill/>
          <a:ln>
            <a:noFill/>
          </a:ln>
        </p:spPr>
        <p:txBody>
          <a:bodyPr wrap="square" lIns="130025" tIns="65000" rIns="130025" bIns="65000" anchor="ctr" anchorCtr="0">
            <a:noAutofit/>
          </a:bodyPr>
          <a:lstStyle/>
          <a:p>
            <a:pPr marL="215900" indent="0">
              <a:buNone/>
            </a:pPr>
            <a:r>
              <a:rPr lang="en-US" sz="4200" b="0" dirty="0">
                <a:solidFill>
                  <a:schemeClr val="tx1"/>
                </a:solidFill>
                <a:latin typeface="Helvetica Neue Light" panose="020B0604020202020204" charset="0"/>
              </a:rPr>
              <a:t>A </a:t>
            </a:r>
            <a:r>
              <a:rPr lang="en-US" sz="4200" b="0" i="1" dirty="0" err="1">
                <a:solidFill>
                  <a:schemeClr val="tx1"/>
                </a:solidFill>
                <a:latin typeface="Helvetica Neue Light" panose="020B0604020202020204" charset="0"/>
              </a:rPr>
              <a:t>pageview</a:t>
            </a:r>
            <a:r>
              <a:rPr lang="en-US" sz="4200" b="0" dirty="0">
                <a:solidFill>
                  <a:schemeClr val="tx1"/>
                </a:solidFill>
                <a:latin typeface="Helvetica Neue Light" panose="020B0604020202020204" charset="0"/>
              </a:rPr>
              <a:t> is defined as a view of a page on your site that is being tracked by the Analytics tracking code. If a user clicks reload after reaching the page, this is counted as an additional </a:t>
            </a:r>
            <a:r>
              <a:rPr lang="en-US" sz="4200" b="0" dirty="0" err="1">
                <a:solidFill>
                  <a:schemeClr val="tx1"/>
                </a:solidFill>
                <a:latin typeface="Helvetica Neue Light" panose="020B0604020202020204" charset="0"/>
              </a:rPr>
              <a:t>pageview</a:t>
            </a:r>
            <a:r>
              <a:rPr lang="en-US" sz="4200" b="0" dirty="0">
                <a:solidFill>
                  <a:schemeClr val="tx1"/>
                </a:solidFill>
                <a:latin typeface="Helvetica Neue Light" panose="020B0604020202020204" charset="0"/>
              </a:rPr>
              <a:t>. If a user navigates to a different page and then returns to the original page, a second </a:t>
            </a:r>
            <a:r>
              <a:rPr lang="en-US" sz="4200" b="0" dirty="0" err="1">
                <a:solidFill>
                  <a:schemeClr val="tx1"/>
                </a:solidFill>
                <a:latin typeface="Helvetica Neue Light" panose="020B0604020202020204" charset="0"/>
              </a:rPr>
              <a:t>pageview</a:t>
            </a:r>
            <a:r>
              <a:rPr lang="en-US" sz="4200" b="0" dirty="0">
                <a:solidFill>
                  <a:schemeClr val="tx1"/>
                </a:solidFill>
                <a:latin typeface="Helvetica Neue Light" panose="020B0604020202020204" charset="0"/>
              </a:rPr>
              <a:t> is recorded as well.</a:t>
            </a:r>
            <a:endParaRPr lang="en-US" sz="4200" b="0" i="0" u="none" strike="noStrike" cap="none" dirty="0">
              <a:solidFill>
                <a:schemeClr val="tx1"/>
              </a:solidFill>
              <a:latin typeface="Helvetica Neue Light" panose="020B0604020202020204" charset="0"/>
              <a:ea typeface="Helvetica Neue Light"/>
              <a:cs typeface="Helvetica Neue Light"/>
              <a:sym typeface="Helvetica Neue Light"/>
            </a:endParaRPr>
          </a:p>
        </p:txBody>
      </p:sp>
      <p:sp>
        <p:nvSpPr>
          <p:cNvPr id="232" name="Shape 232"/>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073400" y="381000"/>
            <a:ext cx="95445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Unique Page</a:t>
            </a:r>
            <a:r>
              <a:rPr lang="en-US" sz="6300" b="0">
                <a:solidFill>
                  <a:schemeClr val="dk2"/>
                </a:solidFill>
                <a:latin typeface="Helvetica Neue Light"/>
                <a:ea typeface="Helvetica Neue Light"/>
                <a:cs typeface="Helvetica Neue Light"/>
                <a:sym typeface="Helvetica Neue Light"/>
              </a:rPr>
              <a:t>v</a:t>
            </a:r>
            <a:r>
              <a:rPr lang="en-US" sz="6300" b="0" i="0" u="none" strike="noStrike" cap="none">
                <a:solidFill>
                  <a:schemeClr val="dk2"/>
                </a:solidFill>
                <a:latin typeface="Helvetica Neue Light"/>
                <a:ea typeface="Helvetica Neue Light"/>
                <a:cs typeface="Helvetica Neue Light"/>
                <a:sym typeface="Helvetica Neue Light"/>
              </a:rPr>
              <a:t>iews</a:t>
            </a:r>
          </a:p>
        </p:txBody>
      </p:sp>
      <p:sp>
        <p:nvSpPr>
          <p:cNvPr id="238" name="Shape 238"/>
          <p:cNvSpPr txBox="1">
            <a:spLocks noGrp="1"/>
          </p:cNvSpPr>
          <p:nvPr>
            <p:ph type="body" idx="1"/>
          </p:nvPr>
        </p:nvSpPr>
        <p:spPr>
          <a:xfrm>
            <a:off x="635000" y="1777875"/>
            <a:ext cx="11704500" cy="7037400"/>
          </a:xfrm>
          <a:prstGeom prst="rect">
            <a:avLst/>
          </a:prstGeom>
          <a:noFill/>
          <a:ln>
            <a:noFill/>
          </a:ln>
        </p:spPr>
        <p:txBody>
          <a:bodyPr wrap="square" lIns="130025" tIns="65000" rIns="130025" bIns="65000" anchor="ctr" anchorCtr="0">
            <a:noAutofit/>
          </a:bodyPr>
          <a:lstStyle/>
          <a:p>
            <a:pPr marL="0" lvl="0" indent="0">
              <a:spcBef>
                <a:spcPts val="0"/>
              </a:spcBef>
              <a:buClr>
                <a:schemeClr val="dk1"/>
              </a:buClr>
              <a:buSzPct val="25000"/>
              <a:buNone/>
            </a:pPr>
            <a:r>
              <a:rPr lang="en-US" sz="4255" b="0" dirty="0" smtClean="0">
                <a:solidFill>
                  <a:schemeClr val="dk1"/>
                </a:solidFill>
                <a:latin typeface="Helvetica Neue Light"/>
                <a:ea typeface="Helvetica Neue Light"/>
                <a:cs typeface="Helvetica Neue Light"/>
                <a:sym typeface="Helvetica Neue Light"/>
              </a:rPr>
              <a:t>A </a:t>
            </a:r>
            <a:r>
              <a:rPr lang="en-US" sz="4255" b="0" dirty="0">
                <a:solidFill>
                  <a:schemeClr val="dk1"/>
                </a:solidFill>
                <a:latin typeface="Helvetica Neue Light"/>
                <a:ea typeface="Helvetica Neue Light"/>
                <a:cs typeface="Helvetica Neue Light"/>
                <a:sym typeface="Helvetica Neue Light"/>
              </a:rPr>
              <a:t>unique </a:t>
            </a:r>
            <a:r>
              <a:rPr lang="en-US" sz="4255" b="0" dirty="0" err="1">
                <a:solidFill>
                  <a:schemeClr val="dk1"/>
                </a:solidFill>
                <a:latin typeface="Helvetica Neue Light"/>
                <a:ea typeface="Helvetica Neue Light"/>
                <a:cs typeface="Helvetica Neue Light"/>
                <a:sym typeface="Helvetica Neue Light"/>
              </a:rPr>
              <a:t>pageview</a:t>
            </a:r>
            <a:r>
              <a:rPr lang="en-US" sz="4255" b="0" dirty="0">
                <a:solidFill>
                  <a:schemeClr val="dk1"/>
                </a:solidFill>
                <a:latin typeface="Helvetica Neue Light"/>
                <a:ea typeface="Helvetica Neue Light"/>
                <a:cs typeface="Helvetica Neue Light"/>
                <a:sym typeface="Helvetica Neue Light"/>
              </a:rPr>
              <a:t>, as seen in the Content Overview report, aggregates </a:t>
            </a:r>
            <a:r>
              <a:rPr lang="en-US" sz="4255" b="0" dirty="0" err="1">
                <a:solidFill>
                  <a:schemeClr val="dk1"/>
                </a:solidFill>
                <a:latin typeface="Helvetica Neue Light"/>
                <a:ea typeface="Helvetica Neue Light"/>
                <a:cs typeface="Helvetica Neue Light"/>
                <a:sym typeface="Helvetica Neue Light"/>
              </a:rPr>
              <a:t>pageviews</a:t>
            </a:r>
            <a:r>
              <a:rPr lang="en-US" sz="4255" b="0" dirty="0">
                <a:solidFill>
                  <a:schemeClr val="dk1"/>
                </a:solidFill>
                <a:latin typeface="Helvetica Neue Light"/>
                <a:ea typeface="Helvetica Neue Light"/>
                <a:cs typeface="Helvetica Neue Light"/>
                <a:sym typeface="Helvetica Neue Light"/>
              </a:rPr>
              <a:t> that are generated by the same user during the same session. A unique </a:t>
            </a:r>
            <a:r>
              <a:rPr lang="en-US" sz="4255" b="0" dirty="0" err="1">
                <a:solidFill>
                  <a:schemeClr val="dk1"/>
                </a:solidFill>
                <a:latin typeface="Helvetica Neue Light"/>
                <a:ea typeface="Helvetica Neue Light"/>
                <a:cs typeface="Helvetica Neue Light"/>
                <a:sym typeface="Helvetica Neue Light"/>
              </a:rPr>
              <a:t>pageview</a:t>
            </a:r>
            <a:r>
              <a:rPr lang="en-US" sz="4255" b="0" dirty="0">
                <a:solidFill>
                  <a:schemeClr val="dk1"/>
                </a:solidFill>
                <a:latin typeface="Helvetica Neue Light"/>
                <a:ea typeface="Helvetica Neue Light"/>
                <a:cs typeface="Helvetica Neue Light"/>
                <a:sym typeface="Helvetica Neue Light"/>
              </a:rPr>
              <a:t> represents the number of sessions during which that page was viewed one or more times</a:t>
            </a:r>
            <a:r>
              <a:rPr lang="en-US" sz="4255" b="0" dirty="0" smtClean="0">
                <a:solidFill>
                  <a:schemeClr val="dk1"/>
                </a:solidFill>
                <a:latin typeface="Helvetica Neue Light"/>
                <a:ea typeface="Helvetica Neue Light"/>
                <a:cs typeface="Helvetica Neue Light"/>
                <a:sym typeface="Helvetica Neue Light"/>
              </a:rPr>
              <a:t>.</a:t>
            </a:r>
            <a:endParaRPr lang="en-US" sz="4255" b="0" i="0" u="none" strike="noStrike" cap="none" dirty="0">
              <a:solidFill>
                <a:schemeClr val="dk1"/>
              </a:solidFill>
              <a:latin typeface="Helvetica Neue Light"/>
              <a:ea typeface="Helvetica Neue Light"/>
              <a:cs typeface="Helvetica Neue Light"/>
              <a:sym typeface="Helvetica Neue Light"/>
            </a:endParaRPr>
          </a:p>
          <a:p>
            <a:pPr marL="487363" marR="0" lvl="0" indent="-445770" algn="l" rtl="0">
              <a:lnSpc>
                <a:spcPct val="90000"/>
              </a:lnSpc>
              <a:spcBef>
                <a:spcPts val="851"/>
              </a:spcBef>
              <a:spcAft>
                <a:spcPts val="0"/>
              </a:spcAft>
              <a:buClr>
                <a:schemeClr val="dk1"/>
              </a:buClr>
              <a:buSzPct val="100000"/>
              <a:buFont typeface="Helvetica Neue Light"/>
              <a:buChar char="•"/>
            </a:pPr>
            <a:r>
              <a:rPr lang="en-US" sz="3600" b="0" i="0" u="none" strike="noStrike" cap="none" dirty="0">
                <a:solidFill>
                  <a:schemeClr val="dk1"/>
                </a:solidFill>
                <a:latin typeface="Helvetica Neue Light"/>
                <a:ea typeface="Helvetica Neue Light"/>
                <a:cs typeface="Helvetica Neue Light"/>
                <a:sym typeface="Helvetica Neue Light"/>
              </a:rPr>
              <a:t>If a </a:t>
            </a:r>
            <a:r>
              <a:rPr lang="en-US" sz="3600" b="0" i="0" u="none" strike="noStrike" cap="none" dirty="0" smtClean="0">
                <a:solidFill>
                  <a:schemeClr val="dk1"/>
                </a:solidFill>
                <a:latin typeface="Helvetica Neue Light"/>
                <a:ea typeface="Helvetica Neue Light"/>
                <a:cs typeface="Helvetica Neue Light"/>
                <a:sym typeface="Helvetica Neue Light"/>
              </a:rPr>
              <a:t>user </a:t>
            </a:r>
            <a:r>
              <a:rPr lang="en-US" sz="3600" b="0" i="0" u="none" strike="noStrike" cap="none" dirty="0">
                <a:solidFill>
                  <a:schemeClr val="dk1"/>
                </a:solidFill>
                <a:latin typeface="Helvetica Neue Light"/>
                <a:ea typeface="Helvetica Neue Light"/>
                <a:cs typeface="Helvetica Neue Light"/>
                <a:sym typeface="Helvetica Neue Light"/>
              </a:rPr>
              <a:t>views the same </a:t>
            </a:r>
            <a:r>
              <a:rPr lang="en-US" sz="3600" b="0" i="0" u="none" strike="noStrike" cap="none" dirty="0" smtClean="0">
                <a:solidFill>
                  <a:schemeClr val="dk1"/>
                </a:solidFill>
                <a:latin typeface="Helvetica Neue Light"/>
                <a:ea typeface="Helvetica Neue Light"/>
                <a:cs typeface="Helvetica Neue Light"/>
                <a:sym typeface="Helvetica Neue Light"/>
              </a:rPr>
              <a:t>page </a:t>
            </a:r>
            <a:r>
              <a:rPr lang="en-US" sz="3600" b="0" i="0" u="none" strike="noStrike" cap="none" dirty="0">
                <a:solidFill>
                  <a:schemeClr val="dk1"/>
                </a:solidFill>
                <a:latin typeface="Helvetica Neue Light"/>
                <a:ea typeface="Helvetica Neue Light"/>
                <a:cs typeface="Helvetica Neue Light"/>
                <a:sym typeface="Helvetica Neue Light"/>
              </a:rPr>
              <a:t>3 times during the same visit, then it will count as 3 page views and 1 unique </a:t>
            </a:r>
            <a:r>
              <a:rPr lang="en-US" sz="3600" b="0" i="0" u="none" strike="noStrike" cap="none" dirty="0" err="1" smtClean="0">
                <a:solidFill>
                  <a:schemeClr val="dk1"/>
                </a:solidFill>
                <a:latin typeface="Helvetica Neue Light"/>
                <a:ea typeface="Helvetica Neue Light"/>
                <a:cs typeface="Helvetica Neue Light"/>
                <a:sym typeface="Helvetica Neue Light"/>
              </a:rPr>
              <a:t>pageview</a:t>
            </a:r>
            <a:r>
              <a:rPr lang="en-US" sz="3600" b="0" i="0" u="none" strike="noStrike" cap="none" dirty="0">
                <a:solidFill>
                  <a:schemeClr val="dk1"/>
                </a:solidFill>
                <a:latin typeface="Helvetica Neue Light"/>
                <a:ea typeface="Helvetica Neue Light"/>
                <a:cs typeface="Helvetica Neue Light"/>
                <a:sym typeface="Helvetica Neue Light"/>
              </a:rPr>
              <a:t>.</a:t>
            </a:r>
          </a:p>
          <a:p>
            <a:pPr marL="487363" marR="0" lvl="0" indent="-445770" algn="l" rtl="0">
              <a:lnSpc>
                <a:spcPct val="90000"/>
              </a:lnSpc>
              <a:spcBef>
                <a:spcPts val="851"/>
              </a:spcBef>
              <a:spcAft>
                <a:spcPts val="0"/>
              </a:spcAft>
              <a:buClr>
                <a:schemeClr val="dk1"/>
              </a:buClr>
              <a:buSzPct val="100000"/>
              <a:buFont typeface="Helvetica Neue Light"/>
              <a:buChar char="•"/>
            </a:pPr>
            <a:r>
              <a:rPr lang="en-US" sz="3600" b="0" i="0" u="none" strike="noStrike" cap="none" dirty="0">
                <a:solidFill>
                  <a:schemeClr val="dk1"/>
                </a:solidFill>
                <a:latin typeface="Helvetica Neue Light"/>
                <a:ea typeface="Helvetica Neue Light"/>
                <a:cs typeface="Helvetica Neue Light"/>
                <a:sym typeface="Helvetica Neue Light"/>
              </a:rPr>
              <a:t>If the same </a:t>
            </a:r>
            <a:r>
              <a:rPr lang="en-US" sz="3600" b="0" i="0" u="none" strike="noStrike" cap="none" dirty="0" smtClean="0">
                <a:solidFill>
                  <a:schemeClr val="dk1"/>
                </a:solidFill>
                <a:latin typeface="Helvetica Neue Light"/>
                <a:ea typeface="Helvetica Neue Light"/>
                <a:cs typeface="Helvetica Neue Light"/>
                <a:sym typeface="Helvetica Neue Light"/>
              </a:rPr>
              <a:t>user </a:t>
            </a:r>
            <a:r>
              <a:rPr lang="en-US" sz="3600" b="0" i="0" u="none" strike="noStrike" cap="none" dirty="0">
                <a:solidFill>
                  <a:schemeClr val="dk1"/>
                </a:solidFill>
                <a:latin typeface="Helvetica Neue Light"/>
                <a:ea typeface="Helvetica Neue Light"/>
                <a:cs typeface="Helvetica Neue Light"/>
                <a:sym typeface="Helvetica Neue Light"/>
              </a:rPr>
              <a:t>exits your site, comes back after 30 minutes (session expires) and views the same </a:t>
            </a:r>
            <a:r>
              <a:rPr lang="en-US" sz="3600" b="0" i="0" u="none" strike="noStrike" cap="none" dirty="0" smtClean="0">
                <a:solidFill>
                  <a:schemeClr val="dk1"/>
                </a:solidFill>
                <a:latin typeface="Helvetica Neue Light"/>
                <a:ea typeface="Helvetica Neue Light"/>
                <a:cs typeface="Helvetica Neue Light"/>
                <a:sym typeface="Helvetica Neue Light"/>
              </a:rPr>
              <a:t>page </a:t>
            </a:r>
            <a:r>
              <a:rPr lang="en-US" sz="3600" b="0" i="0" u="none" strike="noStrike" cap="none" dirty="0">
                <a:solidFill>
                  <a:schemeClr val="dk1"/>
                </a:solidFill>
                <a:latin typeface="Helvetica Neue Light"/>
                <a:ea typeface="Helvetica Neue Light"/>
                <a:cs typeface="Helvetica Neue Light"/>
                <a:sym typeface="Helvetica Neue Light"/>
              </a:rPr>
              <a:t>again, it will count as </a:t>
            </a:r>
            <a:r>
              <a:rPr lang="en-US" sz="3600" b="0" i="0" u="none" strike="noStrike" cap="none" dirty="0" smtClean="0">
                <a:solidFill>
                  <a:schemeClr val="dk1"/>
                </a:solidFill>
                <a:latin typeface="Helvetica Neue Light"/>
                <a:ea typeface="Helvetica Neue Light"/>
                <a:cs typeface="Helvetica Neue Light"/>
                <a:sym typeface="Helvetica Neue Light"/>
              </a:rPr>
              <a:t>4 </a:t>
            </a:r>
            <a:r>
              <a:rPr lang="en-US" sz="3600" b="0" i="0" u="none" strike="noStrike" cap="none" dirty="0">
                <a:solidFill>
                  <a:schemeClr val="dk1"/>
                </a:solidFill>
                <a:latin typeface="Helvetica Neue Light"/>
                <a:ea typeface="Helvetica Neue Light"/>
                <a:cs typeface="Helvetica Neue Light"/>
                <a:sym typeface="Helvetica Neue Light"/>
              </a:rPr>
              <a:t>page views and 2 unique page views.</a:t>
            </a:r>
          </a:p>
        </p:txBody>
      </p:sp>
      <p:sp>
        <p:nvSpPr>
          <p:cNvPr id="239" name="Shape 239"/>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59850" y="3072500"/>
            <a:ext cx="11054100" cy="4885200"/>
          </a:xfrm>
          <a:prstGeom prst="rect">
            <a:avLst/>
          </a:prstGeom>
        </p:spPr>
        <p:txBody>
          <a:bodyPr wrap="square" lIns="130025" tIns="130025" rIns="130025" bIns="130025" anchor="t" anchorCtr="0">
            <a:noAutofit/>
          </a:bodyPr>
          <a:lstStyle/>
          <a:p>
            <a:pPr lvl="0">
              <a:spcBef>
                <a:spcPts val="0"/>
              </a:spcBef>
              <a:buNone/>
            </a:pPr>
            <a:r>
              <a:rPr lang="en-US" sz="6000" b="0">
                <a:latin typeface="Helvetica Neue"/>
                <a:ea typeface="Helvetica Neue"/>
                <a:cs typeface="Helvetica Neue"/>
                <a:sym typeface="Helvetica Neue"/>
              </a:rPr>
              <a:t>Anne Palmieri</a:t>
            </a:r>
          </a:p>
          <a:p>
            <a:pPr lvl="0" rtl="0">
              <a:spcBef>
                <a:spcPts val="1400"/>
              </a:spcBef>
              <a:buNone/>
            </a:pPr>
            <a:r>
              <a:rPr lang="en-US" sz="2800" b="0">
                <a:latin typeface="Helvetica Neue Light"/>
                <a:ea typeface="Helvetica Neue Light"/>
                <a:cs typeface="Helvetica Neue Light"/>
                <a:sym typeface="Helvetica Neue Light"/>
              </a:rPr>
              <a:t>Web, Training Coordinator</a:t>
            </a:r>
          </a:p>
          <a:p>
            <a:pPr lvl="0" rtl="0">
              <a:spcBef>
                <a:spcPts val="1400"/>
              </a:spcBef>
              <a:buNone/>
            </a:pPr>
            <a:endParaRPr sz="2800" b="0">
              <a:latin typeface="Helvetica Neue Light"/>
              <a:ea typeface="Helvetica Neue Light"/>
              <a:cs typeface="Helvetica Neue Light"/>
              <a:sym typeface="Helvetica Neue Light"/>
            </a:endParaRPr>
          </a:p>
          <a:p>
            <a:pPr lvl="0" rtl="0">
              <a:spcBef>
                <a:spcPts val="1400"/>
              </a:spcBef>
              <a:buNone/>
            </a:pPr>
            <a:r>
              <a:rPr lang="en-US" sz="2800" b="0">
                <a:latin typeface="Helvetica Neue Light"/>
                <a:ea typeface="Helvetica Neue Light"/>
                <a:cs typeface="Helvetica Neue Light"/>
                <a:sym typeface="Helvetica Neue Light"/>
              </a:rPr>
              <a:t>University Communications and Marketing</a:t>
            </a:r>
          </a:p>
          <a:p>
            <a:pPr lvl="0" rtl="0">
              <a:spcBef>
                <a:spcPts val="1400"/>
              </a:spcBef>
              <a:buNone/>
            </a:pPr>
            <a:r>
              <a:rPr lang="en-US" sz="2800" b="0">
                <a:latin typeface="Helvetica Neue Light"/>
                <a:ea typeface="Helvetica Neue Light"/>
                <a:cs typeface="Helvetica Neue Light"/>
                <a:sym typeface="Helvetica Neue Light"/>
              </a:rPr>
              <a:t>Web Team:  Lin Danes, Rob DiVincenzo,</a:t>
            </a:r>
          </a:p>
          <a:p>
            <a:pPr lvl="0" rtl="0">
              <a:spcBef>
                <a:spcPts val="1400"/>
              </a:spcBef>
              <a:buClr>
                <a:schemeClr val="dk1"/>
              </a:buClr>
              <a:buSzPct val="39285"/>
              <a:buFont typeface="Arial"/>
              <a:buNone/>
            </a:pPr>
            <a:r>
              <a:rPr lang="en-US" sz="2800" b="0">
                <a:latin typeface="Helvetica Neue Light"/>
                <a:ea typeface="Helvetica Neue Light"/>
                <a:cs typeface="Helvetica Neue Light"/>
                <a:sym typeface="Helvetica Neue Light"/>
              </a:rPr>
              <a:t>Ian McCoullough, Tim Priester and Sara Smith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3975100" y="787400"/>
            <a:ext cx="5041800" cy="1384200"/>
          </a:xfrm>
          <a:prstGeom prst="roundRect">
            <a:avLst>
              <a:gd name="adj" fmla="val 13759"/>
            </a:avLst>
          </a:prstGeom>
          <a:solidFill>
            <a:srgbClr val="E5E854"/>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1" i="0" u="none" strike="noStrike" cap="none">
                <a:latin typeface="Gill Sans"/>
                <a:ea typeface="Gill Sans"/>
                <a:cs typeface="Gill Sans"/>
                <a:sym typeface="Gill Sans"/>
              </a:rPr>
              <a:t>Control Quality</a:t>
            </a:r>
          </a:p>
        </p:txBody>
      </p:sp>
      <p:sp>
        <p:nvSpPr>
          <p:cNvPr id="245" name="Shape 245"/>
          <p:cNvSpPr/>
          <p:nvPr/>
        </p:nvSpPr>
        <p:spPr>
          <a:xfrm>
            <a:off x="6019800" y="20701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Monthly</a:t>
            </a:r>
          </a:p>
        </p:txBody>
      </p:sp>
      <p:sp>
        <p:nvSpPr>
          <p:cNvPr id="246" name="Shape 246"/>
          <p:cNvSpPr/>
          <p:nvPr/>
        </p:nvSpPr>
        <p:spPr>
          <a:xfrm>
            <a:off x="914700" y="3438325"/>
            <a:ext cx="11014200" cy="4867500"/>
          </a:xfrm>
          <a:prstGeom prst="rect">
            <a:avLst/>
          </a:prstGeom>
          <a:noFill/>
          <a:ln>
            <a:noFill/>
          </a:ln>
        </p:spPr>
        <p:txBody>
          <a:bodyPr wrap="square" lIns="0" tIns="0" rIns="0" bIns="0" anchor="ctr" anchorCtr="0">
            <a:noAutofit/>
          </a:bodyPr>
          <a:lstStyle/>
          <a:p>
            <a:pPr marR="0" lvl="0" algn="l" rtl="0">
              <a:spcBef>
                <a:spcPts val="0"/>
              </a:spcBef>
              <a:spcAft>
                <a:spcPts val="0"/>
              </a:spcAft>
              <a:buNone/>
            </a:pPr>
            <a:r>
              <a:rPr lang="en-US" sz="4800" i="0" u="none" strike="noStrike" cap="none">
                <a:solidFill>
                  <a:schemeClr val="dk1"/>
                </a:solidFill>
                <a:latin typeface="Helvetica Neue Light"/>
                <a:ea typeface="Helvetica Neue Light"/>
                <a:cs typeface="Helvetica Neue Light"/>
                <a:sym typeface="Helvetica Neue Light"/>
              </a:rPr>
              <a:t>SiteImprove reports pinpoint web pages with b</a:t>
            </a:r>
            <a:r>
              <a:rPr lang="en-US" sz="4800">
                <a:solidFill>
                  <a:schemeClr val="dk1"/>
                </a:solidFill>
                <a:latin typeface="Helvetica Neue Light"/>
                <a:ea typeface="Helvetica Neue Light"/>
                <a:cs typeface="Helvetica Neue Light"/>
                <a:sym typeface="Helvetica Neue Light"/>
              </a:rPr>
              <a:t>roken</a:t>
            </a:r>
            <a:r>
              <a:rPr lang="en-US" sz="4800" i="0" u="none" strike="noStrike" cap="none">
                <a:solidFill>
                  <a:schemeClr val="dk1"/>
                </a:solidFill>
                <a:latin typeface="Helvetica Neue Light"/>
                <a:ea typeface="Helvetica Neue Light"/>
                <a:cs typeface="Helvetica Neue Light"/>
                <a:sym typeface="Helvetica Neue Light"/>
              </a:rPr>
              <a:t> links </a:t>
            </a:r>
            <a:r>
              <a:rPr lang="en-US" sz="4800">
                <a:solidFill>
                  <a:schemeClr val="dk1"/>
                </a:solidFill>
                <a:latin typeface="Helvetica Neue Light"/>
                <a:ea typeface="Helvetica Neue Light"/>
                <a:cs typeface="Helvetica Neue Light"/>
                <a:sym typeface="Helvetica Neue Light"/>
              </a:rPr>
              <a:t>and</a:t>
            </a:r>
            <a:r>
              <a:rPr lang="en-US" sz="4800" i="0" u="none" strike="noStrike" cap="none">
                <a:solidFill>
                  <a:schemeClr val="dk1"/>
                </a:solidFill>
                <a:latin typeface="Helvetica Neue Light"/>
                <a:ea typeface="Helvetica Neue Light"/>
                <a:cs typeface="Helvetica Neue Light"/>
                <a:sym typeface="Helvetica Neue Light"/>
              </a:rPr>
              <a:t> misspellings.  Pages with the most issues go to the top of the Priority Pages list for handling. </a:t>
            </a:r>
            <a:r>
              <a:rPr lang="en-US" sz="4800">
                <a:latin typeface="Helvetica Neue Light"/>
                <a:ea typeface="Helvetica Neue Light"/>
                <a:cs typeface="Helvetica Neue Light"/>
                <a:sym typeface="Helvetica Neue Light"/>
              </a:rPr>
              <a:t> </a:t>
            </a:r>
            <a:r>
              <a:rPr lang="en-US" sz="4800" i="0" u="none" strike="noStrike" cap="none">
                <a:solidFill>
                  <a:schemeClr val="dk1"/>
                </a:solidFill>
                <a:latin typeface="Helvetica Neue Light"/>
                <a:ea typeface="Helvetica Neue Light"/>
                <a:cs typeface="Helvetica Neue Light"/>
                <a:sym typeface="Helvetica Neue Light"/>
              </a:rPr>
              <a:t>Pages are also </a:t>
            </a:r>
            <a:r>
              <a:rPr lang="en-US" sz="4800">
                <a:solidFill>
                  <a:schemeClr val="dk1"/>
                </a:solidFill>
                <a:latin typeface="Helvetica Neue Light"/>
                <a:ea typeface="Helvetica Neue Light"/>
                <a:cs typeface="Helvetica Neue Light"/>
                <a:sym typeface="Helvetica Neue Light"/>
              </a:rPr>
              <a:t>checked for</a:t>
            </a:r>
            <a:r>
              <a:rPr lang="en-US" sz="4800" i="0" u="none" strike="noStrike" cap="none">
                <a:solidFill>
                  <a:schemeClr val="dk1"/>
                </a:solidFill>
                <a:latin typeface="Helvetica Neue Light"/>
                <a:ea typeface="Helvetica Neue Light"/>
                <a:cs typeface="Helvetica Neue Light"/>
                <a:sym typeface="Helvetica Neue Light"/>
              </a:rPr>
              <a:t> accessibility compliance.</a:t>
            </a:r>
          </a:p>
        </p:txBody>
      </p:sp>
      <p:sp>
        <p:nvSpPr>
          <p:cNvPr id="247" name="Shape 247"/>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08200" y="338600"/>
            <a:ext cx="94851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Common Errors</a:t>
            </a:r>
          </a:p>
        </p:txBody>
      </p:sp>
      <p:sp>
        <p:nvSpPr>
          <p:cNvPr id="253" name="Shape 253"/>
          <p:cNvSpPr txBox="1">
            <a:spLocks noGrp="1"/>
          </p:cNvSpPr>
          <p:nvPr>
            <p:ph type="body" idx="1"/>
          </p:nvPr>
        </p:nvSpPr>
        <p:spPr>
          <a:xfrm>
            <a:off x="1184275" y="1777875"/>
            <a:ext cx="10769400" cy="7136100"/>
          </a:xfrm>
          <a:prstGeom prst="rect">
            <a:avLst/>
          </a:prstGeom>
          <a:noFill/>
          <a:ln>
            <a:noFill/>
          </a:ln>
        </p:spPr>
        <p:txBody>
          <a:bodyPr wrap="square" lIns="130025" tIns="65000" rIns="130025" bIns="65000" anchor="ctr" anchorCtr="0">
            <a:noAutofit/>
          </a:bodyPr>
          <a:lstStyle/>
          <a:p>
            <a:pPr marL="487363" marR="0" lvl="0" indent="-487363" algn="l" rtl="0">
              <a:spcBef>
                <a:spcPts val="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Time treatment</a:t>
            </a:r>
            <a:br>
              <a:rPr lang="en-US" sz="4600" b="0" i="0" u="none" strike="noStrike" cap="none">
                <a:solidFill>
                  <a:schemeClr val="dk1"/>
                </a:solidFill>
                <a:latin typeface="Helvetica Neue Light"/>
                <a:ea typeface="Helvetica Neue Light"/>
                <a:cs typeface="Helvetica Neue Light"/>
                <a:sym typeface="Helvetica Neue Light"/>
              </a:rPr>
            </a:br>
            <a:r>
              <a:rPr lang="en-US" sz="3600" b="0" i="0" u="none" strike="noStrike" cap="none">
                <a:solidFill>
                  <a:schemeClr val="dk1"/>
                </a:solidFill>
                <a:latin typeface="Helvetica Neue Light"/>
                <a:ea typeface="Helvetica Neue Light"/>
                <a:cs typeface="Helvetica Neue Light"/>
                <a:sym typeface="Helvetica Neue Light"/>
              </a:rPr>
              <a:t>9 a.m. – 5:30 p.m.</a:t>
            </a:r>
            <a:br>
              <a:rPr lang="en-US" sz="3600" b="0" i="0" u="none" strike="noStrike" cap="none">
                <a:solidFill>
                  <a:schemeClr val="dk1"/>
                </a:solidFill>
                <a:latin typeface="Helvetica Neue Light"/>
                <a:ea typeface="Helvetica Neue Light"/>
                <a:cs typeface="Helvetica Neue Light"/>
                <a:sym typeface="Helvetica Neue Light"/>
              </a:rPr>
            </a:br>
            <a:r>
              <a:rPr lang="en-US" sz="3600" b="0" i="0" u="none" strike="noStrike" cap="none">
                <a:solidFill>
                  <a:schemeClr val="dk1"/>
                </a:solidFill>
                <a:latin typeface="Helvetica Neue Light"/>
                <a:ea typeface="Helvetica Neue Light"/>
                <a:cs typeface="Helvetica Neue Light"/>
                <a:sym typeface="Helvetica Neue Light"/>
              </a:rPr>
              <a:t>8:15 a.m. – noon</a:t>
            </a:r>
          </a:p>
          <a:p>
            <a:pPr marL="487363" marR="0" lvl="0" indent="-487363"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Date/month format</a:t>
            </a:r>
            <a:br>
              <a:rPr lang="en-US" sz="4600" b="0" i="0" u="none" strike="noStrike" cap="none">
                <a:solidFill>
                  <a:schemeClr val="dk1"/>
                </a:solidFill>
                <a:latin typeface="Helvetica Neue Light"/>
                <a:ea typeface="Helvetica Neue Light"/>
                <a:cs typeface="Helvetica Neue Light"/>
                <a:sym typeface="Helvetica Neue Light"/>
              </a:rPr>
            </a:br>
            <a:r>
              <a:rPr lang="en-US" sz="3600" b="0" i="0" u="none" strike="noStrike" cap="none">
                <a:solidFill>
                  <a:schemeClr val="dk1"/>
                </a:solidFill>
                <a:latin typeface="Helvetica Neue Light"/>
                <a:ea typeface="Helvetica Neue Light"/>
                <a:cs typeface="Helvetica Neue Light"/>
                <a:sym typeface="Helvetica Neue Light"/>
              </a:rPr>
              <a:t>January 20</a:t>
            </a:r>
            <a:r>
              <a:rPr lang="en-US" sz="3600" b="0">
                <a:solidFill>
                  <a:schemeClr val="dk1"/>
                </a:solidFill>
                <a:latin typeface="Helvetica Neue Light"/>
                <a:ea typeface="Helvetica Neue Light"/>
                <a:cs typeface="Helvetica Neue Light"/>
                <a:sym typeface="Helvetica Neue Light"/>
              </a:rPr>
              <a:t>19</a:t>
            </a:r>
            <a:r>
              <a:rPr lang="en-US" sz="3600" b="0" i="0" u="none" strike="noStrike" cap="none">
                <a:solidFill>
                  <a:schemeClr val="dk1"/>
                </a:solidFill>
                <a:latin typeface="Helvetica Neue Light"/>
                <a:ea typeface="Helvetica Neue Light"/>
                <a:cs typeface="Helvetica Neue Light"/>
                <a:sym typeface="Helvetica Neue Light"/>
              </a:rPr>
              <a:t> (not abbrev. w/o date)</a:t>
            </a:r>
            <a:br>
              <a:rPr lang="en-US" sz="3600" b="0" i="0" u="none" strike="noStrike" cap="none">
                <a:solidFill>
                  <a:schemeClr val="dk1"/>
                </a:solidFill>
                <a:latin typeface="Helvetica Neue Light"/>
                <a:ea typeface="Helvetica Neue Light"/>
                <a:cs typeface="Helvetica Neue Light"/>
                <a:sym typeface="Helvetica Neue Light"/>
              </a:rPr>
            </a:br>
            <a:r>
              <a:rPr lang="en-US" sz="3600" b="0" i="0" u="none" strike="noStrike" cap="none">
                <a:solidFill>
                  <a:schemeClr val="dk1"/>
                </a:solidFill>
                <a:latin typeface="Helvetica Neue Light"/>
                <a:ea typeface="Helvetica Neue Light"/>
                <a:cs typeface="Helvetica Neue Light"/>
                <a:sym typeface="Helvetica Neue Light"/>
              </a:rPr>
              <a:t>Jan. 15 (abbrev. w/ date)</a:t>
            </a:r>
          </a:p>
          <a:p>
            <a:pPr marL="487362" marR="0" lvl="0" indent="-487362"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Kent State terms</a:t>
            </a:r>
            <a:br>
              <a:rPr lang="en-US" sz="4600" b="0" i="0" u="none" strike="noStrike" cap="none">
                <a:solidFill>
                  <a:schemeClr val="dk1"/>
                </a:solidFill>
                <a:latin typeface="Helvetica Neue Light"/>
                <a:ea typeface="Helvetica Neue Light"/>
                <a:cs typeface="Helvetica Neue Light"/>
                <a:sym typeface="Helvetica Neue Light"/>
              </a:rPr>
            </a:br>
            <a:r>
              <a:rPr lang="en-US" sz="3600" b="0" i="0" u="none" strike="noStrike" cap="none">
                <a:solidFill>
                  <a:schemeClr val="dk1"/>
                </a:solidFill>
                <a:latin typeface="Helvetica Neue Light"/>
                <a:ea typeface="Helvetica Neue Light"/>
                <a:cs typeface="Helvetica Neue Light"/>
                <a:sym typeface="Helvetica Neue Light"/>
              </a:rPr>
              <a:t>FlashLine, FLASHcard, Kiva, MAC Center, Student Recreation &amp; Wellness Center (SRWC), University Auditorium in Cartwright Hall</a:t>
            </a:r>
          </a:p>
        </p:txBody>
      </p:sp>
      <p:sp>
        <p:nvSpPr>
          <p:cNvPr id="254" name="Shape 254"/>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49100" y="264525"/>
            <a:ext cx="94194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Reference Tools</a:t>
            </a:r>
          </a:p>
        </p:txBody>
      </p:sp>
      <p:sp>
        <p:nvSpPr>
          <p:cNvPr id="260" name="Shape 260"/>
          <p:cNvSpPr txBox="1">
            <a:spLocks noGrp="1"/>
          </p:cNvSpPr>
          <p:nvPr>
            <p:ph type="body" idx="1"/>
          </p:nvPr>
        </p:nvSpPr>
        <p:spPr>
          <a:xfrm>
            <a:off x="1480457" y="1890225"/>
            <a:ext cx="10873368" cy="6900300"/>
          </a:xfrm>
          <a:prstGeom prst="rect">
            <a:avLst/>
          </a:prstGeom>
          <a:noFill/>
          <a:ln>
            <a:noFill/>
          </a:ln>
        </p:spPr>
        <p:txBody>
          <a:bodyPr wrap="square" lIns="130025" tIns="65000" rIns="130025" bIns="65000" anchor="ctr" anchorCtr="0">
            <a:noAutofit/>
          </a:bodyPr>
          <a:lstStyle/>
          <a:p>
            <a:pPr marL="457200" marR="0" lvl="0" indent="-457200" algn="l" rtl="0">
              <a:spcBef>
                <a:spcPts val="640"/>
              </a:spcBef>
              <a:spcAft>
                <a:spcPts val="0"/>
              </a:spcAft>
              <a:buSzPct val="78260"/>
              <a:buFont typeface="Helvetica Neue Light"/>
            </a:pPr>
            <a:r>
              <a:rPr lang="en-US" sz="4600" b="0" dirty="0">
                <a:solidFill>
                  <a:schemeClr val="dk1"/>
                </a:solidFill>
                <a:latin typeface="Helvetica Neue Light"/>
                <a:ea typeface="Helvetica Neue Light"/>
                <a:cs typeface="Helvetica Neue Light"/>
                <a:sym typeface="Helvetica Neue Light"/>
              </a:rPr>
              <a:t>Web Editor </a:t>
            </a:r>
            <a:r>
              <a:rPr lang="en-US" sz="4600" b="0" dirty="0" smtClean="0">
                <a:solidFill>
                  <a:schemeClr val="dk1"/>
                </a:solidFill>
                <a:latin typeface="Helvetica Neue Light"/>
                <a:ea typeface="Helvetica Neue Light"/>
                <a:cs typeface="Helvetica Neue Light"/>
                <a:sym typeface="Helvetica Neue Light"/>
              </a:rPr>
              <a:t>Quick Reference Guide</a:t>
            </a:r>
            <a:r>
              <a:rPr lang="en-US" sz="3600" b="0" dirty="0">
                <a:solidFill>
                  <a:schemeClr val="dk1"/>
                </a:solidFill>
                <a:latin typeface="Helvetica Neue Light"/>
                <a:ea typeface="Helvetica Neue Light"/>
                <a:cs typeface="Helvetica Neue Light"/>
                <a:sym typeface="Helvetica Neue Light"/>
              </a:rPr>
              <a:t/>
            </a:r>
            <a:br>
              <a:rPr lang="en-US" sz="3600" b="0" dirty="0">
                <a:solidFill>
                  <a:schemeClr val="dk1"/>
                </a:solidFill>
                <a:latin typeface="Helvetica Neue Light"/>
                <a:ea typeface="Helvetica Neue Light"/>
                <a:cs typeface="Helvetica Neue Light"/>
                <a:sym typeface="Helvetica Neue Light"/>
              </a:rPr>
            </a:br>
            <a:r>
              <a:rPr lang="en-US" sz="3600" b="0" u="sng" dirty="0">
                <a:solidFill>
                  <a:schemeClr val="hlink"/>
                </a:solidFill>
                <a:latin typeface="Helvetica Neue Light"/>
                <a:ea typeface="Helvetica Neue Light"/>
                <a:cs typeface="Helvetica Neue Light"/>
                <a:sym typeface="Helvetica Neue Light"/>
                <a:hlinkClick r:id="rId3"/>
              </a:rPr>
              <a:t>http://bit.ly/2wNC6fs</a:t>
            </a:r>
          </a:p>
          <a:p>
            <a:pPr marL="457200" lvl="0" indent="-457200" rtl="0">
              <a:spcBef>
                <a:spcPts val="640"/>
              </a:spcBef>
              <a:buSzPct val="78260"/>
              <a:buFont typeface="Helvetica Neue Light"/>
            </a:pPr>
            <a:r>
              <a:rPr lang="en-US" sz="4600" b="0" dirty="0" err="1">
                <a:solidFill>
                  <a:schemeClr val="dk1"/>
                </a:solidFill>
                <a:latin typeface="Helvetica Neue Light"/>
                <a:ea typeface="Helvetica Neue Light"/>
                <a:cs typeface="Helvetica Neue Light"/>
                <a:sym typeface="Helvetica Neue Light"/>
              </a:rPr>
              <a:t>Webteam</a:t>
            </a:r>
            <a:r>
              <a:rPr lang="en-US" sz="4600" b="0" dirty="0">
                <a:solidFill>
                  <a:schemeClr val="dk1"/>
                </a:solidFill>
                <a:latin typeface="Helvetica Neue Light"/>
                <a:ea typeface="Helvetica Neue Light"/>
                <a:cs typeface="Helvetica Neue Light"/>
                <a:sym typeface="Helvetica Neue Light"/>
              </a:rPr>
              <a:t> Website</a:t>
            </a:r>
            <a:r>
              <a:rPr lang="en-US" sz="3600" b="0" dirty="0">
                <a:solidFill>
                  <a:schemeClr val="dk1"/>
                </a:solidFill>
                <a:latin typeface="Helvetica Neue Light"/>
                <a:ea typeface="Helvetica Neue Light"/>
                <a:cs typeface="Helvetica Neue Light"/>
                <a:sym typeface="Helvetica Neue Light"/>
              </a:rPr>
              <a:t/>
            </a:r>
            <a:br>
              <a:rPr lang="en-US" sz="3600" b="0" dirty="0">
                <a:solidFill>
                  <a:schemeClr val="dk1"/>
                </a:solidFill>
                <a:latin typeface="Helvetica Neue Light"/>
                <a:ea typeface="Helvetica Neue Light"/>
                <a:cs typeface="Helvetica Neue Light"/>
                <a:sym typeface="Helvetica Neue Light"/>
              </a:rPr>
            </a:br>
            <a:r>
              <a:rPr lang="en-US" sz="3600" b="0" u="sng" dirty="0">
                <a:solidFill>
                  <a:schemeClr val="hlink"/>
                </a:solidFill>
                <a:latin typeface="Helvetica Neue Light"/>
                <a:ea typeface="Helvetica Neue Light"/>
                <a:cs typeface="Helvetica Neue Light"/>
                <a:sym typeface="Helvetica Neue Light"/>
                <a:hlinkClick r:id="rId4"/>
              </a:rPr>
              <a:t>https://www.kent.edu/node/101351</a:t>
            </a:r>
          </a:p>
          <a:p>
            <a:pPr marL="457200" marR="0" lvl="0" indent="-457200" algn="l" rtl="0">
              <a:spcBef>
                <a:spcPts val="640"/>
              </a:spcBef>
              <a:spcAft>
                <a:spcPts val="0"/>
              </a:spcAft>
              <a:buSzPct val="78260"/>
              <a:buFont typeface="Helvetica Neue Light"/>
            </a:pPr>
            <a:r>
              <a:rPr lang="en-US" sz="4600" b="0" dirty="0">
                <a:solidFill>
                  <a:schemeClr val="dk1"/>
                </a:solidFill>
                <a:latin typeface="Helvetica Neue Light"/>
                <a:ea typeface="Helvetica Neue Light"/>
                <a:cs typeface="Helvetica Neue Light"/>
                <a:sym typeface="Helvetica Neue Light"/>
              </a:rPr>
              <a:t>Guide to Marketing</a:t>
            </a:r>
            <a:r>
              <a:rPr lang="en-US" sz="3600" b="0" dirty="0">
                <a:solidFill>
                  <a:schemeClr val="dk1"/>
                </a:solidFill>
                <a:latin typeface="Helvetica Neue Light"/>
                <a:ea typeface="Helvetica Neue Light"/>
                <a:cs typeface="Helvetica Neue Light"/>
                <a:sym typeface="Helvetica Neue Light"/>
              </a:rPr>
              <a:t/>
            </a:r>
            <a:br>
              <a:rPr lang="en-US" sz="3600" b="0" dirty="0">
                <a:solidFill>
                  <a:schemeClr val="dk1"/>
                </a:solidFill>
                <a:latin typeface="Helvetica Neue Light"/>
                <a:ea typeface="Helvetica Neue Light"/>
                <a:cs typeface="Helvetica Neue Light"/>
                <a:sym typeface="Helvetica Neue Light"/>
              </a:rPr>
            </a:br>
            <a:r>
              <a:rPr lang="en-US" sz="3600" b="0" u="sng" dirty="0">
                <a:solidFill>
                  <a:schemeClr val="hlink"/>
                </a:solidFill>
                <a:latin typeface="Helvetica Neue Light"/>
                <a:ea typeface="Helvetica Neue Light"/>
                <a:cs typeface="Helvetica Neue Light"/>
                <a:sym typeface="Helvetica Neue Light"/>
                <a:hlinkClick r:id="rId5"/>
              </a:rPr>
              <a:t>https://www.kent.edu/node/271551</a:t>
            </a:r>
            <a:r>
              <a:rPr lang="en-US" sz="3600" b="0" dirty="0">
                <a:solidFill>
                  <a:schemeClr val="dk1"/>
                </a:solidFill>
                <a:latin typeface="Helvetica Neue Light"/>
                <a:ea typeface="Helvetica Neue Light"/>
                <a:cs typeface="Helvetica Neue Light"/>
                <a:sym typeface="Helvetica Neue Light"/>
              </a:rPr>
              <a:t> </a:t>
            </a:r>
          </a:p>
          <a:p>
            <a:pPr marL="914400" marR="0" lvl="1" indent="-457200" algn="l" rtl="0">
              <a:spcBef>
                <a:spcPts val="640"/>
              </a:spcBef>
              <a:spcAft>
                <a:spcPts val="0"/>
              </a:spcAft>
              <a:buSzPct val="100000"/>
              <a:buFont typeface="Helvetica Neue Light"/>
            </a:pPr>
            <a:r>
              <a:rPr lang="en-US" sz="3600" dirty="0">
                <a:solidFill>
                  <a:schemeClr val="dk1"/>
                </a:solidFill>
                <a:latin typeface="Helvetica Neue Light"/>
                <a:ea typeface="Helvetica Neue Light"/>
                <a:cs typeface="Helvetica Neue Light"/>
                <a:sym typeface="Helvetica Neue Light"/>
              </a:rPr>
              <a:t>Kent State Guide to Brand</a:t>
            </a:r>
          </a:p>
          <a:p>
            <a:pPr marL="914400" marR="0" lvl="1" indent="-457200" algn="l" rtl="0">
              <a:spcBef>
                <a:spcPts val="640"/>
              </a:spcBef>
              <a:spcAft>
                <a:spcPts val="0"/>
              </a:spcAft>
              <a:buClr>
                <a:schemeClr val="dk1"/>
              </a:buClr>
              <a:buSzPct val="100000"/>
              <a:buFont typeface="Helvetica Neue Light"/>
            </a:pPr>
            <a:r>
              <a:rPr lang="en-US" sz="3600" dirty="0">
                <a:solidFill>
                  <a:schemeClr val="dk1"/>
                </a:solidFill>
                <a:latin typeface="Helvetica Neue Light"/>
                <a:ea typeface="Helvetica Neue Light"/>
                <a:cs typeface="Helvetica Neue Light"/>
                <a:sym typeface="Helvetica Neue Light"/>
              </a:rPr>
              <a:t>Guide to Social Media</a:t>
            </a:r>
          </a:p>
          <a:p>
            <a:pPr marL="914400" marR="0" lvl="1" indent="-457200" algn="l" rtl="0">
              <a:spcBef>
                <a:spcPts val="640"/>
              </a:spcBef>
              <a:spcAft>
                <a:spcPts val="0"/>
              </a:spcAft>
              <a:buClr>
                <a:schemeClr val="dk1"/>
              </a:buClr>
              <a:buSzPct val="100000"/>
              <a:buFont typeface="Helvetica Neue Light"/>
            </a:pPr>
            <a:r>
              <a:rPr lang="en-US" sz="3600" dirty="0">
                <a:solidFill>
                  <a:schemeClr val="dk1"/>
                </a:solidFill>
                <a:latin typeface="Helvetica Neue Light"/>
                <a:ea typeface="Helvetica Neue Light"/>
                <a:cs typeface="Helvetica Neue Light"/>
                <a:sym typeface="Helvetica Neue Light"/>
              </a:rPr>
              <a:t>Guide to University </a:t>
            </a:r>
            <a:r>
              <a:rPr lang="en-US" sz="3600" dirty="0" smtClean="0">
                <a:solidFill>
                  <a:schemeClr val="dk1"/>
                </a:solidFill>
                <a:latin typeface="Helvetica Neue Light"/>
                <a:ea typeface="Helvetica Neue Light"/>
                <a:cs typeface="Helvetica Neue Light"/>
                <a:sym typeface="Helvetica Neue Light"/>
              </a:rPr>
              <a:t>Style</a:t>
            </a:r>
          </a:p>
          <a:p>
            <a:pPr marL="914400" marR="0" lvl="1" indent="-457200" algn="l" rtl="0">
              <a:spcBef>
                <a:spcPts val="640"/>
              </a:spcBef>
              <a:spcAft>
                <a:spcPts val="0"/>
              </a:spcAft>
              <a:buSzPct val="100000"/>
              <a:buFont typeface="Helvetica Neue Light"/>
            </a:pPr>
            <a:r>
              <a:rPr lang="en-US" sz="3600" b="0" dirty="0" smtClean="0">
                <a:solidFill>
                  <a:schemeClr val="dk1"/>
                </a:solidFill>
                <a:latin typeface="Helvetica Neue Light"/>
                <a:ea typeface="Helvetica Neue Light"/>
                <a:cs typeface="Helvetica Neue Light"/>
                <a:sym typeface="Helvetica Neue Light"/>
              </a:rPr>
              <a:t>Guide </a:t>
            </a:r>
            <a:r>
              <a:rPr lang="en-US" sz="3600" b="0" dirty="0">
                <a:solidFill>
                  <a:schemeClr val="dk1"/>
                </a:solidFill>
                <a:latin typeface="Helvetica Neue Light"/>
                <a:ea typeface="Helvetica Neue Light"/>
                <a:cs typeface="Helvetica Neue Light"/>
                <a:sym typeface="Helvetica Neue Light"/>
              </a:rPr>
              <a:t>to Web Standards</a:t>
            </a:r>
          </a:p>
        </p:txBody>
      </p:sp>
      <p:sp>
        <p:nvSpPr>
          <p:cNvPr id="261" name="Shape 261"/>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49100" y="264525"/>
            <a:ext cx="94194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dirty="0" smtClean="0">
                <a:solidFill>
                  <a:schemeClr val="dk2"/>
                </a:solidFill>
                <a:latin typeface="Helvetica Neue Light"/>
                <a:ea typeface="Helvetica Neue Light"/>
                <a:cs typeface="Helvetica Neue Light"/>
                <a:sym typeface="Helvetica Neue Light"/>
              </a:rPr>
              <a:t>Most Common Errors</a:t>
            </a:r>
            <a:endParaRPr lang="en-US" sz="6300" b="0" dirty="0">
              <a:solidFill>
                <a:schemeClr val="dk2"/>
              </a:solidFill>
              <a:latin typeface="Helvetica Neue Light"/>
              <a:ea typeface="Helvetica Neue Light"/>
              <a:cs typeface="Helvetica Neue Light"/>
              <a:sym typeface="Helvetica Neue Light"/>
            </a:endParaRPr>
          </a:p>
        </p:txBody>
      </p:sp>
      <p:sp>
        <p:nvSpPr>
          <p:cNvPr id="260" name="Shape 260"/>
          <p:cNvSpPr txBox="1">
            <a:spLocks noGrp="1"/>
          </p:cNvSpPr>
          <p:nvPr>
            <p:ph type="body" idx="1"/>
          </p:nvPr>
        </p:nvSpPr>
        <p:spPr>
          <a:xfrm>
            <a:off x="1415143" y="1890225"/>
            <a:ext cx="10938682" cy="6900300"/>
          </a:xfrm>
          <a:prstGeom prst="rect">
            <a:avLst/>
          </a:prstGeom>
          <a:noFill/>
          <a:ln>
            <a:noFill/>
          </a:ln>
        </p:spPr>
        <p:txBody>
          <a:bodyPr wrap="square" lIns="130025" tIns="65000" rIns="130025" bIns="65000" anchor="ctr" anchorCtr="0">
            <a:noAutofit/>
          </a:bodyPr>
          <a:lstStyle/>
          <a:p>
            <a:pPr marL="457200" lvl="0" indent="-457200">
              <a:spcBef>
                <a:spcPts val="640"/>
              </a:spcBef>
              <a:buSzPct val="78260"/>
              <a:buFont typeface="Helvetica Neue Light"/>
            </a:pPr>
            <a:endParaRPr lang="en-US" sz="4600" b="0" dirty="0">
              <a:solidFill>
                <a:schemeClr val="dk1"/>
              </a:solidFill>
              <a:latin typeface="Helvetica Neue Light"/>
              <a:ea typeface="Helvetica Neue Light"/>
              <a:cs typeface="Helvetica Neue Light"/>
              <a:sym typeface="Helvetica Neue Light"/>
            </a:endParaRPr>
          </a:p>
          <a:p>
            <a:pPr marL="457200" lvl="0" indent="-457200">
              <a:spcBef>
                <a:spcPts val="640"/>
              </a:spcBef>
              <a:buSzPct val="78260"/>
              <a:buFont typeface="Helvetica Neue Light"/>
            </a:pPr>
            <a:r>
              <a:rPr lang="en-US" sz="3600" b="0" dirty="0" smtClean="0">
                <a:solidFill>
                  <a:schemeClr val="dk1"/>
                </a:solidFill>
                <a:latin typeface="Helvetica Neue Light"/>
                <a:ea typeface="Helvetica Neue Light"/>
                <a:cs typeface="Helvetica Neue Light"/>
                <a:sym typeface="Helvetica Neue Light"/>
              </a:rPr>
              <a:t>Phone </a:t>
            </a:r>
            <a:r>
              <a:rPr lang="en-US" sz="3600" b="0" dirty="0">
                <a:solidFill>
                  <a:schemeClr val="dk1"/>
                </a:solidFill>
                <a:latin typeface="Helvetica Neue Light"/>
                <a:ea typeface="Helvetica Neue Light"/>
                <a:cs typeface="Helvetica Neue Light"/>
                <a:sym typeface="Helvetica Neue Light"/>
              </a:rPr>
              <a:t>number </a:t>
            </a:r>
            <a:r>
              <a:rPr lang="en-US" sz="3600" b="0" dirty="0" smtClean="0">
                <a:solidFill>
                  <a:schemeClr val="dk1"/>
                </a:solidFill>
                <a:latin typeface="Helvetica Neue Light"/>
                <a:ea typeface="Helvetica Neue Light"/>
                <a:cs typeface="Helvetica Neue Light"/>
                <a:sym typeface="Helvetica Neue Light"/>
              </a:rPr>
              <a:t>treatment</a:t>
            </a:r>
          </a:p>
          <a:p>
            <a:pPr marL="1104900" lvl="1" indent="-457200">
              <a:spcBef>
                <a:spcPts val="640"/>
              </a:spcBef>
              <a:buSzPct val="78260"/>
              <a:buFont typeface="Helvetica Neue Light"/>
            </a:pPr>
            <a:r>
              <a:rPr lang="en-US" sz="2800" b="0" dirty="0" smtClean="0">
                <a:solidFill>
                  <a:schemeClr val="dk1"/>
                </a:solidFill>
                <a:latin typeface="Helvetica Neue Light"/>
                <a:ea typeface="Helvetica Neue Light"/>
                <a:cs typeface="Helvetica Neue Light"/>
                <a:sym typeface="Helvetica Neue Light"/>
              </a:rPr>
              <a:t>xxx-xxx-</a:t>
            </a:r>
            <a:r>
              <a:rPr lang="en-US" sz="2800" b="0" dirty="0" err="1" smtClean="0">
                <a:solidFill>
                  <a:schemeClr val="dk1"/>
                </a:solidFill>
                <a:latin typeface="Helvetica Neue Light"/>
                <a:ea typeface="Helvetica Neue Light"/>
                <a:cs typeface="Helvetica Neue Light"/>
                <a:sym typeface="Helvetica Neue Light"/>
              </a:rPr>
              <a:t>xxxx</a:t>
            </a:r>
            <a:r>
              <a:rPr lang="en-US" sz="2800" b="0" dirty="0" smtClean="0">
                <a:solidFill>
                  <a:schemeClr val="dk1"/>
                </a:solidFill>
                <a:latin typeface="Helvetica Neue Light"/>
                <a:ea typeface="Helvetica Neue Light"/>
                <a:cs typeface="Helvetica Neue Light"/>
                <a:sym typeface="Helvetica Neue Light"/>
              </a:rPr>
              <a:t> </a:t>
            </a:r>
            <a:r>
              <a:rPr lang="en-US" sz="2800" b="0" dirty="0">
                <a:solidFill>
                  <a:schemeClr val="dk1"/>
                </a:solidFill>
                <a:latin typeface="Helvetica Neue Light"/>
                <a:ea typeface="Helvetica Neue Light"/>
                <a:cs typeface="Helvetica Neue Light"/>
                <a:sym typeface="Helvetica Neue Light"/>
              </a:rPr>
              <a:t>(use hyphens, not parentheses)</a:t>
            </a:r>
          </a:p>
          <a:p>
            <a:pPr marL="457200" lvl="0" indent="-457200">
              <a:spcBef>
                <a:spcPts val="640"/>
              </a:spcBef>
              <a:buSzPct val="78260"/>
              <a:buFont typeface="Helvetica Neue Light"/>
            </a:pPr>
            <a:r>
              <a:rPr lang="en-US" sz="3600" b="0" dirty="0">
                <a:solidFill>
                  <a:schemeClr val="dk1"/>
                </a:solidFill>
                <a:latin typeface="Helvetica Neue Light"/>
                <a:ea typeface="Helvetica Neue Light"/>
                <a:cs typeface="Helvetica Neue Light"/>
                <a:sym typeface="Helvetica Neue Light"/>
              </a:rPr>
              <a:t>Time treatment </a:t>
            </a:r>
          </a:p>
          <a:p>
            <a:pPr marL="1104900" lvl="1" indent="-457200">
              <a:spcBef>
                <a:spcPts val="640"/>
              </a:spcBef>
              <a:buSzPct val="78260"/>
              <a:buFont typeface="Helvetica Neue Light"/>
            </a:pPr>
            <a:r>
              <a:rPr lang="en-US" sz="2800" b="0" dirty="0">
                <a:solidFill>
                  <a:schemeClr val="dk1"/>
                </a:solidFill>
                <a:latin typeface="Helvetica Neue Light"/>
                <a:ea typeface="Helvetica Neue Light"/>
                <a:cs typeface="Helvetica Neue Light"/>
                <a:sym typeface="Helvetica Neue Light"/>
              </a:rPr>
              <a:t>9 a.m. – 5:30 p.m.</a:t>
            </a:r>
          </a:p>
          <a:p>
            <a:pPr marL="1104900" lvl="1" indent="-457200">
              <a:spcBef>
                <a:spcPts val="640"/>
              </a:spcBef>
              <a:buSzPct val="78260"/>
              <a:buFont typeface="Helvetica Neue Light"/>
            </a:pPr>
            <a:r>
              <a:rPr lang="en-US" sz="2800" b="0" dirty="0">
                <a:solidFill>
                  <a:schemeClr val="dk1"/>
                </a:solidFill>
                <a:latin typeface="Helvetica Neue Light"/>
                <a:ea typeface="Helvetica Neue Light"/>
                <a:cs typeface="Helvetica Neue Light"/>
                <a:sym typeface="Helvetica Neue Light"/>
              </a:rPr>
              <a:t>8:15 a.m. – noon</a:t>
            </a:r>
          </a:p>
          <a:p>
            <a:pPr marL="1104900" lvl="1" indent="-457200">
              <a:spcBef>
                <a:spcPts val="640"/>
              </a:spcBef>
              <a:buSzPct val="78260"/>
              <a:buFont typeface="Helvetica Neue Light"/>
            </a:pPr>
            <a:r>
              <a:rPr lang="en-US" sz="2800" b="0" dirty="0">
                <a:solidFill>
                  <a:schemeClr val="dk1"/>
                </a:solidFill>
                <a:latin typeface="Helvetica Neue Light"/>
                <a:ea typeface="Helvetica Neue Light"/>
                <a:cs typeface="Helvetica Neue Light"/>
                <a:sym typeface="Helvetica Neue Light"/>
              </a:rPr>
              <a:t>noon is not capitalized</a:t>
            </a:r>
          </a:p>
          <a:p>
            <a:pPr marL="457200" lvl="0" indent="-457200">
              <a:spcBef>
                <a:spcPts val="640"/>
              </a:spcBef>
              <a:buSzPct val="78260"/>
              <a:buFont typeface="Helvetica Neue Light"/>
            </a:pPr>
            <a:r>
              <a:rPr lang="en-US" sz="3600" b="0" dirty="0">
                <a:solidFill>
                  <a:schemeClr val="dk1"/>
                </a:solidFill>
                <a:latin typeface="Helvetica Neue Light"/>
                <a:ea typeface="Helvetica Neue Light"/>
                <a:cs typeface="Helvetica Neue Light"/>
                <a:sym typeface="Helvetica Neue Light"/>
              </a:rPr>
              <a:t>Date/month </a:t>
            </a:r>
            <a:r>
              <a:rPr lang="en-US" sz="3600" b="0" dirty="0" smtClean="0">
                <a:solidFill>
                  <a:schemeClr val="dk1"/>
                </a:solidFill>
                <a:latin typeface="Helvetica Neue Light"/>
                <a:ea typeface="Helvetica Neue Light"/>
                <a:cs typeface="Helvetica Neue Light"/>
                <a:sym typeface="Helvetica Neue Light"/>
              </a:rPr>
              <a:t>treatment</a:t>
            </a:r>
          </a:p>
          <a:p>
            <a:pPr marL="1104900" lvl="1" indent="-457200">
              <a:spcBef>
                <a:spcPts val="640"/>
              </a:spcBef>
              <a:buSzPct val="78260"/>
              <a:buFont typeface="Helvetica Neue Light"/>
            </a:pPr>
            <a:r>
              <a:rPr lang="en-US" sz="2800" b="0" dirty="0" smtClean="0">
                <a:solidFill>
                  <a:schemeClr val="dk1"/>
                </a:solidFill>
                <a:latin typeface="Helvetica Neue Light"/>
                <a:ea typeface="Helvetica Neue Light"/>
                <a:cs typeface="Helvetica Neue Light"/>
                <a:sym typeface="Helvetica Neue Light"/>
              </a:rPr>
              <a:t>January </a:t>
            </a:r>
            <a:r>
              <a:rPr lang="en-US" sz="2800" b="0" dirty="0">
                <a:solidFill>
                  <a:schemeClr val="dk1"/>
                </a:solidFill>
                <a:latin typeface="Helvetica Neue Light"/>
                <a:ea typeface="Helvetica Neue Light"/>
                <a:cs typeface="Helvetica Neue Light"/>
                <a:sym typeface="Helvetica Neue Light"/>
              </a:rPr>
              <a:t>2010 (not abbreviated without a date)</a:t>
            </a:r>
          </a:p>
          <a:p>
            <a:pPr marL="1104900" lvl="1" indent="-457200">
              <a:spcBef>
                <a:spcPts val="640"/>
              </a:spcBef>
              <a:buSzPct val="78260"/>
              <a:buFont typeface="Helvetica Neue Light"/>
            </a:pPr>
            <a:r>
              <a:rPr lang="en-US" sz="2800" b="0" dirty="0">
                <a:solidFill>
                  <a:schemeClr val="dk1"/>
                </a:solidFill>
                <a:latin typeface="Helvetica Neue Light"/>
                <a:ea typeface="Helvetica Neue Light"/>
                <a:cs typeface="Helvetica Neue Light"/>
                <a:sym typeface="Helvetica Neue Light"/>
              </a:rPr>
              <a:t>Jan.  15, Feb. 21, March, April, May, June, July, Aug. 22, Sept. 23, Oct. 31, Nov. 11, Dec. 12 (abbreviated with a date</a:t>
            </a:r>
            <a:r>
              <a:rPr lang="en-US" sz="2800" b="0" dirty="0" smtClean="0">
                <a:solidFill>
                  <a:schemeClr val="dk1"/>
                </a:solidFill>
                <a:latin typeface="Helvetica Neue Light"/>
                <a:ea typeface="Helvetica Neue Light"/>
                <a:cs typeface="Helvetica Neue Light"/>
                <a:sym typeface="Helvetica Neue Light"/>
              </a:rPr>
              <a:t>)</a:t>
            </a:r>
          </a:p>
          <a:p>
            <a:pPr marL="457200" indent="-457200">
              <a:spcBef>
                <a:spcPts val="640"/>
              </a:spcBef>
              <a:buSzPct val="78260"/>
              <a:buFont typeface="Helvetica Neue Light"/>
            </a:pPr>
            <a:r>
              <a:rPr lang="en-US" sz="3600" b="0" dirty="0">
                <a:solidFill>
                  <a:schemeClr val="dk1"/>
                </a:solidFill>
                <a:latin typeface="Helvetica Neue Light"/>
                <a:ea typeface="Helvetica Neue Light"/>
                <a:cs typeface="Helvetica Neue Light"/>
                <a:sym typeface="Helvetica Neue Light"/>
              </a:rPr>
              <a:t>One word</a:t>
            </a:r>
            <a:r>
              <a:rPr lang="en-US" sz="3600" b="0" dirty="0" smtClean="0">
                <a:solidFill>
                  <a:schemeClr val="dk1"/>
                </a:solidFill>
                <a:latin typeface="Helvetica Neue Light"/>
                <a:ea typeface="Helvetica Neue Light"/>
                <a:cs typeface="Helvetica Neue Light"/>
                <a:sym typeface="Helvetica Neue Light"/>
              </a:rPr>
              <a:t>: online, website, email </a:t>
            </a:r>
            <a:r>
              <a:rPr lang="en-US" sz="3600" b="0" dirty="0">
                <a:solidFill>
                  <a:schemeClr val="dk1"/>
                </a:solidFill>
                <a:latin typeface="Helvetica Neue Light"/>
                <a:ea typeface="Helvetica Neue Light"/>
                <a:cs typeface="Helvetica Neue Light"/>
                <a:sym typeface="Helvetica Neue Light"/>
              </a:rPr>
              <a:t>(no hyphen)</a:t>
            </a:r>
          </a:p>
          <a:p>
            <a:pPr marL="457200" indent="-457200">
              <a:spcBef>
                <a:spcPts val="640"/>
              </a:spcBef>
              <a:buSzPct val="78260"/>
              <a:buFont typeface="Helvetica Neue Light"/>
            </a:pPr>
            <a:r>
              <a:rPr lang="en-US" sz="3600" b="0" dirty="0">
                <a:solidFill>
                  <a:schemeClr val="dk1"/>
                </a:solidFill>
                <a:latin typeface="Helvetica Neue Light"/>
                <a:ea typeface="Helvetica Neue Light"/>
                <a:cs typeface="Helvetica Neue Light"/>
                <a:sym typeface="Helvetica Neue Light"/>
              </a:rPr>
              <a:t>Kent State email address (not University email address, KSU email address, Kent email address, </a:t>
            </a:r>
            <a:r>
              <a:rPr lang="en-US" sz="3600" b="0" dirty="0" err="1">
                <a:solidFill>
                  <a:schemeClr val="dk1"/>
                </a:solidFill>
                <a:latin typeface="Helvetica Neue Light"/>
                <a:ea typeface="Helvetica Neue Light"/>
                <a:cs typeface="Helvetica Neue Light"/>
                <a:sym typeface="Helvetica Neue Light"/>
              </a:rPr>
              <a:t>FlashLine</a:t>
            </a:r>
            <a:r>
              <a:rPr lang="en-US" sz="3600" b="0" dirty="0">
                <a:solidFill>
                  <a:schemeClr val="dk1"/>
                </a:solidFill>
                <a:latin typeface="Helvetica Neue Light"/>
                <a:ea typeface="Helvetica Neue Light"/>
                <a:cs typeface="Helvetica Neue Light"/>
                <a:sym typeface="Helvetica Neue Light"/>
              </a:rPr>
              <a:t> address) </a:t>
            </a:r>
          </a:p>
          <a:p>
            <a:pPr marL="457200" indent="-457200">
              <a:spcBef>
                <a:spcPts val="640"/>
              </a:spcBef>
              <a:buSzPct val="78260"/>
              <a:buFont typeface="Helvetica Neue Light"/>
            </a:pPr>
            <a:endParaRPr lang="en-US" sz="3600" b="0" dirty="0">
              <a:solidFill>
                <a:schemeClr val="dk1"/>
              </a:solidFill>
              <a:latin typeface="Helvetica Neue Light"/>
              <a:ea typeface="Helvetica Neue Light"/>
              <a:cs typeface="Helvetica Neue Light"/>
              <a:sym typeface="Helvetica Neue Light"/>
            </a:endParaRPr>
          </a:p>
        </p:txBody>
      </p:sp>
      <p:sp>
        <p:nvSpPr>
          <p:cNvPr id="261" name="Shape 261"/>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81788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1716100" y="1914875"/>
            <a:ext cx="5439600" cy="1950600"/>
          </a:xfrm>
          <a:prstGeom prst="rect">
            <a:avLst/>
          </a:prstGeom>
          <a:noFill/>
          <a:ln>
            <a:noFill/>
          </a:ln>
        </p:spPr>
        <p:txBody>
          <a:bodyPr wrap="square" lIns="130025" tIns="65000" rIns="130025" bIns="65000" anchor="ctr" anchorCtr="0">
            <a:noAutofit/>
          </a:bodyPr>
          <a:lstStyle/>
          <a:p>
            <a:pPr marL="0" marR="0" lvl="0" indent="0" algn="l" rtl="0">
              <a:spcBef>
                <a:spcPts val="0"/>
              </a:spcBef>
              <a:spcAft>
                <a:spcPts val="0"/>
              </a:spcAft>
              <a:buNone/>
            </a:pPr>
            <a:r>
              <a:rPr lang="en-US" sz="4800" b="0">
                <a:solidFill>
                  <a:srgbClr val="000000"/>
                </a:solidFill>
                <a:latin typeface="Helvetica Neue Light"/>
                <a:ea typeface="Helvetica Neue Light"/>
                <a:cs typeface="Helvetica Neue Light"/>
                <a:sym typeface="Helvetica Neue Light"/>
              </a:rPr>
              <a:t>Quality Assurance</a:t>
            </a:r>
          </a:p>
          <a:p>
            <a:pPr marL="889000" marR="0" lvl="0" indent="-431800" algn="l" rtl="0">
              <a:spcBef>
                <a:spcPts val="0"/>
              </a:spcBef>
              <a:spcAft>
                <a:spcPts val="0"/>
              </a:spcAft>
              <a:buClr>
                <a:srgbClr val="000000"/>
              </a:buClr>
              <a:buSzPct val="100000"/>
              <a:buFont typeface="Helvetica Neue Light"/>
              <a:buChar char="•"/>
            </a:pPr>
            <a:r>
              <a:rPr lang="en-US" sz="3600" b="0" i="0" u="none" strike="noStrike" cap="none">
                <a:solidFill>
                  <a:srgbClr val="000000"/>
                </a:solidFill>
                <a:latin typeface="Helvetica Neue Light"/>
                <a:ea typeface="Helvetica Neue Light"/>
                <a:cs typeface="Helvetica Neue Light"/>
                <a:sym typeface="Helvetica Neue Light"/>
              </a:rPr>
              <a:t>Broken links</a:t>
            </a:r>
          </a:p>
          <a:p>
            <a:pPr marL="889000" marR="0" lvl="0" indent="-431800" algn="l" rtl="0">
              <a:spcBef>
                <a:spcPts val="920"/>
              </a:spcBef>
              <a:spcAft>
                <a:spcPts val="0"/>
              </a:spcAft>
              <a:buClr>
                <a:srgbClr val="000000"/>
              </a:buClr>
              <a:buSzPct val="100000"/>
              <a:buFont typeface="Helvetica Neue Light"/>
              <a:buChar char="•"/>
            </a:pPr>
            <a:r>
              <a:rPr lang="en-US" sz="3600" b="0">
                <a:solidFill>
                  <a:srgbClr val="000000"/>
                </a:solidFill>
                <a:latin typeface="Helvetica Neue Light"/>
                <a:ea typeface="Helvetica Neue Light"/>
                <a:cs typeface="Helvetica Neue Light"/>
                <a:sym typeface="Helvetica Neue Light"/>
              </a:rPr>
              <a:t>Miss</a:t>
            </a:r>
            <a:r>
              <a:rPr lang="en-US" sz="3600" b="0" i="0" u="none" strike="noStrike" cap="none">
                <a:solidFill>
                  <a:srgbClr val="000000"/>
                </a:solidFill>
                <a:latin typeface="Helvetica Neue Light"/>
                <a:ea typeface="Helvetica Neue Light"/>
                <a:cs typeface="Helvetica Neue Light"/>
                <a:sym typeface="Helvetica Neue Light"/>
              </a:rPr>
              <a:t>pellings</a:t>
            </a:r>
          </a:p>
        </p:txBody>
      </p:sp>
      <p:sp>
        <p:nvSpPr>
          <p:cNvPr id="267" name="Shape 267"/>
          <p:cNvSpPr txBox="1">
            <a:spLocks noGrp="1"/>
          </p:cNvSpPr>
          <p:nvPr>
            <p:ph type="title"/>
          </p:nvPr>
        </p:nvSpPr>
        <p:spPr>
          <a:xfrm>
            <a:off x="3476775" y="365375"/>
            <a:ext cx="86226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Siteimprove QA</a:t>
            </a:r>
          </a:p>
        </p:txBody>
      </p:sp>
      <p:pic>
        <p:nvPicPr>
          <p:cNvPr id="268" name="Shape 268"/>
          <p:cNvPicPr preferRelativeResize="0"/>
          <p:nvPr/>
        </p:nvPicPr>
        <p:blipFill>
          <a:blip r:embed="rId3">
            <a:alphaModFix/>
          </a:blip>
          <a:stretch>
            <a:fillRect/>
          </a:stretch>
        </p:blipFill>
        <p:spPr>
          <a:xfrm>
            <a:off x="2418500" y="4041187"/>
            <a:ext cx="8432301" cy="4297075"/>
          </a:xfrm>
          <a:prstGeom prst="rect">
            <a:avLst/>
          </a:prstGeom>
          <a:noFill/>
          <a:ln>
            <a:noFill/>
          </a:ln>
        </p:spPr>
      </p:pic>
      <p:sp>
        <p:nvSpPr>
          <p:cNvPr id="269" name="Shape 269"/>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
        <p:nvSpPr>
          <p:cNvPr id="270" name="Shape 270"/>
          <p:cNvSpPr txBox="1"/>
          <p:nvPr/>
        </p:nvSpPr>
        <p:spPr>
          <a:xfrm>
            <a:off x="982375" y="8584100"/>
            <a:ext cx="10993200" cy="456000"/>
          </a:xfrm>
          <a:prstGeom prst="rect">
            <a:avLst/>
          </a:prstGeom>
          <a:noFill/>
          <a:ln>
            <a:noFill/>
          </a:ln>
        </p:spPr>
        <p:txBody>
          <a:bodyPr wrap="square" lIns="91425" tIns="91425" rIns="91425" bIns="91425" anchor="t" anchorCtr="0">
            <a:noAutofit/>
          </a:bodyPr>
          <a:lstStyle/>
          <a:p>
            <a:pPr lvl="0" algn="ctr">
              <a:spcBef>
                <a:spcPts val="0"/>
              </a:spcBef>
              <a:buNone/>
            </a:pPr>
            <a:r>
              <a:rPr lang="en-US" b="1">
                <a:solidFill>
                  <a:srgbClr val="FF0000"/>
                </a:solidFill>
              </a:rPr>
              <a:t>TIP! </a:t>
            </a:r>
            <a:r>
              <a:rPr lang="en-US"/>
              <a:t>Learn more about Siteimprove at their Help Center at </a:t>
            </a:r>
            <a:r>
              <a:rPr lang="en-US" u="sng">
                <a:solidFill>
                  <a:schemeClr val="hlink"/>
                </a:solidFill>
                <a:hlinkClick r:id="rId4"/>
              </a:rPr>
              <a:t>https://support.siteimprove.com/hc/en-gb</a:t>
            </a:r>
            <a:r>
              <a:rPr lang="en-US"/>
              <a:t>. </a:t>
            </a:r>
          </a:p>
        </p:txBody>
      </p:sp>
      <p:sp>
        <p:nvSpPr>
          <p:cNvPr id="271" name="Shape 271"/>
          <p:cNvSpPr/>
          <p:nvPr/>
        </p:nvSpPr>
        <p:spPr>
          <a:xfrm>
            <a:off x="1591650" y="40608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2" name="Shape 272"/>
          <p:cNvSpPr/>
          <p:nvPr/>
        </p:nvSpPr>
        <p:spPr>
          <a:xfrm>
            <a:off x="1591650" y="53562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065150" y="349550"/>
            <a:ext cx="92886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Broken Links</a:t>
            </a:r>
          </a:p>
        </p:txBody>
      </p:sp>
      <p:sp>
        <p:nvSpPr>
          <p:cNvPr id="278" name="Shape 278"/>
          <p:cNvSpPr txBox="1">
            <a:spLocks noGrp="1"/>
          </p:cNvSpPr>
          <p:nvPr>
            <p:ph type="body" idx="1"/>
          </p:nvPr>
        </p:nvSpPr>
        <p:spPr>
          <a:xfrm>
            <a:off x="650875" y="1975250"/>
            <a:ext cx="11703000" cy="5565300"/>
          </a:xfrm>
          <a:prstGeom prst="rect">
            <a:avLst/>
          </a:prstGeom>
          <a:noFill/>
          <a:ln>
            <a:noFill/>
          </a:ln>
        </p:spPr>
        <p:txBody>
          <a:bodyPr wrap="square" lIns="130025" tIns="65000" rIns="130025" bIns="65000" anchor="t" anchorCtr="0">
            <a:noAutofit/>
          </a:bodyPr>
          <a:lstStyle/>
          <a:p>
            <a:pPr marL="889000" marR="0" lvl="0" indent="-431800" algn="l" rtl="0">
              <a:spcBef>
                <a:spcPts val="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Review the </a:t>
            </a:r>
            <a:r>
              <a:rPr lang="en-US" sz="3600" i="0" u="none" strike="noStrike" cap="none">
                <a:solidFill>
                  <a:schemeClr val="dk1"/>
                </a:solidFill>
                <a:latin typeface="Helvetica Neue"/>
                <a:ea typeface="Helvetica Neue"/>
                <a:cs typeface="Helvetica Neue"/>
                <a:sym typeface="Helvetica Neue"/>
              </a:rPr>
              <a:t>Pages with Broken Links</a:t>
            </a:r>
            <a:r>
              <a:rPr lang="en-US" sz="3600" b="0" i="0" u="none" strike="noStrike" cap="none">
                <a:solidFill>
                  <a:schemeClr val="dk1"/>
                </a:solidFill>
                <a:latin typeface="Helvetica Neue Light"/>
                <a:ea typeface="Helvetica Neue Light"/>
                <a:cs typeface="Helvetica Neue Light"/>
                <a:sym typeface="Helvetica Neue Light"/>
              </a:rPr>
              <a:t> list</a:t>
            </a:r>
          </a:p>
          <a:p>
            <a:pPr marL="889000" marR="0" lvl="0" indent="-431800" algn="l" rtl="0">
              <a:spcBef>
                <a:spcPts val="92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Select the page to view the errors location.</a:t>
            </a:r>
          </a:p>
          <a:p>
            <a:pPr marL="889000" marR="0" lvl="0" indent="-431800" algn="l" rtl="0">
              <a:spcBef>
                <a:spcPts val="92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Select the link at the top of the page to open the page in your browser.  If logged in to Drupal, select the </a:t>
            </a:r>
            <a:r>
              <a:rPr lang="en-US" sz="3600">
                <a:solidFill>
                  <a:schemeClr val="dk1"/>
                </a:solidFill>
                <a:latin typeface="Helvetica Neue"/>
                <a:ea typeface="Helvetica Neue"/>
                <a:cs typeface="Helvetica Neue"/>
                <a:sym typeface="Helvetica Neue"/>
              </a:rPr>
              <a:t>Edit</a:t>
            </a:r>
            <a:r>
              <a:rPr lang="en-US" sz="3600" b="0">
                <a:solidFill>
                  <a:schemeClr val="dk1"/>
                </a:solidFill>
                <a:latin typeface="Helvetica Neue Light"/>
                <a:ea typeface="Helvetica Neue Light"/>
                <a:cs typeface="Helvetica Neue Light"/>
                <a:sym typeface="Helvetica Neue Light"/>
              </a:rPr>
              <a:t> button to fix the broken link.</a:t>
            </a:r>
          </a:p>
          <a:p>
            <a:pPr marL="889000" marR="0" lvl="0" indent="-431800" algn="l" rtl="0">
              <a:spcBef>
                <a:spcPts val="92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While on the page, check for misspellings too.</a:t>
            </a:r>
          </a:p>
        </p:txBody>
      </p:sp>
      <p:pic>
        <p:nvPicPr>
          <p:cNvPr id="279" name="Shape 279"/>
          <p:cNvPicPr preferRelativeResize="0"/>
          <p:nvPr/>
        </p:nvPicPr>
        <p:blipFill>
          <a:blip r:embed="rId3">
            <a:alphaModFix/>
          </a:blip>
          <a:stretch>
            <a:fillRect/>
          </a:stretch>
        </p:blipFill>
        <p:spPr>
          <a:xfrm>
            <a:off x="1496874" y="6201874"/>
            <a:ext cx="10974149" cy="2634300"/>
          </a:xfrm>
          <a:prstGeom prst="rect">
            <a:avLst/>
          </a:prstGeom>
          <a:noFill/>
          <a:ln>
            <a:noFill/>
          </a:ln>
        </p:spPr>
      </p:pic>
      <p:sp>
        <p:nvSpPr>
          <p:cNvPr id="280" name="Shape 28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2994725" y="371100"/>
            <a:ext cx="95457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Miss</a:t>
            </a:r>
            <a:r>
              <a:rPr lang="en-US" sz="6300" b="0" i="0" u="none" strike="noStrike" cap="none">
                <a:solidFill>
                  <a:schemeClr val="dk2"/>
                </a:solidFill>
                <a:latin typeface="Helvetica Neue Light"/>
                <a:ea typeface="Helvetica Neue Light"/>
                <a:cs typeface="Helvetica Neue Light"/>
                <a:sym typeface="Helvetica Neue Light"/>
              </a:rPr>
              <a:t>pellings</a:t>
            </a:r>
          </a:p>
        </p:txBody>
      </p:sp>
      <p:sp>
        <p:nvSpPr>
          <p:cNvPr id="286" name="Shape 286"/>
          <p:cNvSpPr txBox="1">
            <a:spLocks noGrp="1"/>
          </p:cNvSpPr>
          <p:nvPr>
            <p:ph type="body" idx="1"/>
          </p:nvPr>
        </p:nvSpPr>
        <p:spPr>
          <a:xfrm>
            <a:off x="650900" y="1910474"/>
            <a:ext cx="11703000" cy="6977400"/>
          </a:xfrm>
          <a:prstGeom prst="rect">
            <a:avLst/>
          </a:prstGeom>
          <a:noFill/>
          <a:ln>
            <a:noFill/>
          </a:ln>
        </p:spPr>
        <p:txBody>
          <a:bodyPr wrap="square" lIns="130025" tIns="65000" rIns="130025" bIns="65000" anchor="ctr" anchorCtr="0">
            <a:noAutofit/>
          </a:bodyPr>
          <a:lstStyle/>
          <a:p>
            <a:pPr marL="0" marR="0" lvl="0" indent="0" algn="l" rtl="0">
              <a:spcBef>
                <a:spcPts val="0"/>
              </a:spcBef>
              <a:spcAft>
                <a:spcPts val="0"/>
              </a:spcAft>
              <a:buNone/>
            </a:pPr>
            <a:r>
              <a:rPr lang="en-US" sz="4200" b="0">
                <a:solidFill>
                  <a:schemeClr val="dk1"/>
                </a:solidFill>
                <a:latin typeface="Helvetica Neue Light"/>
                <a:ea typeface="Helvetica Neue Light"/>
                <a:cs typeface="Helvetica Neue Light"/>
                <a:sym typeface="Helvetica Neue Light"/>
              </a:rPr>
              <a:t>Spelling mistakes are located and corrected the same way broken links are. An action can be designated four ways:</a:t>
            </a:r>
          </a:p>
          <a:p>
            <a:pPr marL="889000" marR="0" lvl="0" indent="-431800" algn="l" rtl="0">
              <a:spcBef>
                <a:spcPts val="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Add to Dictionary - add a word to the dictionary so it will not be seen as a misspelling, </a:t>
            </a:r>
            <a:r>
              <a:rPr lang="en-US" sz="3600" b="0">
                <a:solidFill>
                  <a:schemeClr val="dk1"/>
                </a:solidFill>
                <a:latin typeface="Helvetica Neue Light"/>
                <a:ea typeface="Helvetica Neue Light"/>
                <a:cs typeface="Helvetica Neue Light"/>
                <a:sym typeface="Helvetica Neue Light"/>
              </a:rPr>
              <a:t>this must apply site-wide</a:t>
            </a:r>
          </a:p>
          <a:p>
            <a:pPr marL="889000" marR="0" lvl="0" indent="-431800" algn="l" rtl="0">
              <a:spcBef>
                <a:spcPts val="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C</a:t>
            </a:r>
            <a:r>
              <a:rPr lang="en-US" sz="3600" b="0" i="0" u="none" strike="noStrike" cap="none">
                <a:solidFill>
                  <a:schemeClr val="dk1"/>
                </a:solidFill>
                <a:latin typeface="Helvetica Neue Light"/>
                <a:ea typeface="Helvetica Neue Light"/>
                <a:cs typeface="Helvetica Neue Light"/>
                <a:sym typeface="Helvetica Neue Light"/>
              </a:rPr>
              <a:t>onfirm as </a:t>
            </a:r>
            <a:r>
              <a:rPr lang="en-US" sz="3600" b="0">
                <a:solidFill>
                  <a:schemeClr val="dk1"/>
                </a:solidFill>
                <a:latin typeface="Helvetica Neue Light"/>
                <a:ea typeface="Helvetica Neue Light"/>
                <a:cs typeface="Helvetica Neue Light"/>
                <a:sym typeface="Helvetica Neue Light"/>
              </a:rPr>
              <a:t>M</a:t>
            </a:r>
            <a:r>
              <a:rPr lang="en-US" sz="3600" b="0" i="0" u="none" strike="noStrike" cap="none">
                <a:solidFill>
                  <a:schemeClr val="dk1"/>
                </a:solidFill>
                <a:latin typeface="Helvetica Neue Light"/>
                <a:ea typeface="Helvetica Neue Light"/>
                <a:cs typeface="Helvetica Neue Light"/>
                <a:sym typeface="Helvetica Neue Light"/>
              </a:rPr>
              <a:t>isspelling - co</a:t>
            </a:r>
            <a:r>
              <a:rPr lang="en-US" sz="3600" b="0">
                <a:solidFill>
                  <a:schemeClr val="dk1"/>
                </a:solidFill>
                <a:latin typeface="Helvetica Neue Light"/>
                <a:ea typeface="Helvetica Neue Light"/>
                <a:cs typeface="Helvetica Neue Light"/>
                <a:sym typeface="Helvetica Neue Light"/>
              </a:rPr>
              <a:t>nfirms a potential misspelling as a misspelling</a:t>
            </a:r>
          </a:p>
          <a:p>
            <a:pPr marL="889000" marR="0" lvl="0" indent="-431800" algn="l" rtl="0">
              <a:spcBef>
                <a:spcPts val="92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Ignore on This Page - ignores the misspelling on only this page</a:t>
            </a:r>
          </a:p>
          <a:p>
            <a:pPr marL="889000" marR="0" lvl="0" indent="-431800" algn="l" rtl="0">
              <a:spcBef>
                <a:spcPts val="92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Ignore on all Pages - ignores the misspelling on the entire website, this must apply site-wide</a:t>
            </a:r>
          </a:p>
        </p:txBody>
      </p:sp>
      <p:sp>
        <p:nvSpPr>
          <p:cNvPr id="287" name="Shape 287"/>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059400" y="386900"/>
            <a:ext cx="92946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Update the Dictionary</a:t>
            </a:r>
          </a:p>
        </p:txBody>
      </p:sp>
      <p:sp>
        <p:nvSpPr>
          <p:cNvPr id="293" name="Shape 293"/>
          <p:cNvSpPr txBox="1">
            <a:spLocks noGrp="1"/>
          </p:cNvSpPr>
          <p:nvPr>
            <p:ph type="body" idx="1"/>
          </p:nvPr>
        </p:nvSpPr>
        <p:spPr>
          <a:xfrm>
            <a:off x="650875" y="1903525"/>
            <a:ext cx="11703000" cy="1757400"/>
          </a:xfrm>
          <a:prstGeom prst="rect">
            <a:avLst/>
          </a:prstGeom>
          <a:noFill/>
          <a:ln>
            <a:noFill/>
          </a:ln>
        </p:spPr>
        <p:txBody>
          <a:bodyPr wrap="square" lIns="130025" tIns="65000" rIns="130025" bIns="65000" anchor="ctr" anchorCtr="0">
            <a:noAutofit/>
          </a:bodyPr>
          <a:lstStyle/>
          <a:p>
            <a:pPr marL="889000" marR="0" lvl="0" indent="-431800" algn="l" rtl="0">
              <a:spcBef>
                <a:spcPts val="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Review past decisions</a:t>
            </a:r>
          </a:p>
          <a:p>
            <a:pPr marL="889000" marR="0" lvl="0" indent="-431800"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Make corrections with undo</a:t>
            </a:r>
          </a:p>
        </p:txBody>
      </p:sp>
      <p:pic>
        <p:nvPicPr>
          <p:cNvPr id="294" name="Shape 294"/>
          <p:cNvPicPr preferRelativeResize="0"/>
          <p:nvPr/>
        </p:nvPicPr>
        <p:blipFill>
          <a:blip r:embed="rId3">
            <a:alphaModFix/>
          </a:blip>
          <a:stretch>
            <a:fillRect/>
          </a:stretch>
        </p:blipFill>
        <p:spPr>
          <a:xfrm>
            <a:off x="1227062" y="3770850"/>
            <a:ext cx="10277475" cy="5162550"/>
          </a:xfrm>
          <a:prstGeom prst="rect">
            <a:avLst/>
          </a:prstGeom>
          <a:noFill/>
          <a:ln>
            <a:noFill/>
          </a:ln>
        </p:spPr>
      </p:pic>
      <p:sp>
        <p:nvSpPr>
          <p:cNvPr id="295" name="Shape 295"/>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013075" y="354012"/>
            <a:ext cx="11703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P</a:t>
            </a:r>
            <a:r>
              <a:rPr lang="en-US" sz="6300" b="0">
                <a:solidFill>
                  <a:schemeClr val="dk2"/>
                </a:solidFill>
                <a:latin typeface="Helvetica Neue Light"/>
                <a:ea typeface="Helvetica Neue Light"/>
                <a:cs typeface="Helvetica Neue Light"/>
                <a:sym typeface="Helvetica Neue Light"/>
              </a:rPr>
              <a:t>ages to Check</a:t>
            </a:r>
          </a:p>
        </p:txBody>
      </p:sp>
      <p:sp>
        <p:nvSpPr>
          <p:cNvPr id="301" name="Shape 301"/>
          <p:cNvSpPr txBox="1">
            <a:spLocks noGrp="1"/>
          </p:cNvSpPr>
          <p:nvPr>
            <p:ph type="body" idx="1"/>
          </p:nvPr>
        </p:nvSpPr>
        <p:spPr>
          <a:xfrm>
            <a:off x="650900" y="2190900"/>
            <a:ext cx="11703000" cy="3221700"/>
          </a:xfrm>
          <a:prstGeom prst="rect">
            <a:avLst/>
          </a:prstGeom>
          <a:noFill/>
          <a:ln>
            <a:noFill/>
          </a:ln>
        </p:spPr>
        <p:txBody>
          <a:bodyPr wrap="square" lIns="130025" tIns="65000" rIns="130025" bIns="65000" anchor="t" anchorCtr="0">
            <a:noAutofit/>
          </a:bodyPr>
          <a:lstStyle/>
          <a:p>
            <a:pPr marL="0" lvl="0" indent="-69850" rtl="0">
              <a:spcBef>
                <a:spcPts val="0"/>
              </a:spcBef>
              <a:buClr>
                <a:schemeClr val="dk1"/>
              </a:buClr>
              <a:buSzPct val="25000"/>
              <a:buFont typeface="Arial"/>
              <a:buNone/>
            </a:pPr>
            <a:r>
              <a:rPr lang="en-US" sz="4600" b="0">
                <a:solidFill>
                  <a:schemeClr val="dk1"/>
                </a:solidFill>
                <a:latin typeface="Helvetica Neue Light"/>
                <a:ea typeface="Helvetica Neue Light"/>
                <a:cs typeface="Helvetica Neue Light"/>
                <a:sym typeface="Helvetica Neue Light"/>
              </a:rPr>
              <a:t>Copy/paste URLs to check individual pages</a:t>
            </a:r>
          </a:p>
          <a:p>
            <a:pPr marL="889000" marR="0" lvl="0" indent="-358775" algn="l" rtl="0">
              <a:spcBef>
                <a:spcPts val="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Priority pages</a:t>
            </a:r>
          </a:p>
          <a:p>
            <a:pPr marL="889000" marR="0" lvl="0" indent="-358775" algn="l" rtl="0">
              <a:spcBef>
                <a:spcPts val="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Academic pages</a:t>
            </a:r>
          </a:p>
          <a:p>
            <a:pPr marL="889000" marR="0" lvl="0" indent="-358775" algn="l" rtl="0">
              <a:spcBef>
                <a:spcPts val="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New pages</a:t>
            </a:r>
          </a:p>
          <a:p>
            <a:pPr marL="0" lvl="0" indent="0" rtl="0">
              <a:spcBef>
                <a:spcPts val="0"/>
              </a:spcBef>
              <a:buNone/>
            </a:pPr>
            <a:endParaRPr sz="4800" b="0">
              <a:solidFill>
                <a:schemeClr val="dk1"/>
              </a:solidFill>
              <a:latin typeface="Helvetica Neue Light"/>
              <a:ea typeface="Helvetica Neue Light"/>
              <a:cs typeface="Helvetica Neue Light"/>
              <a:sym typeface="Helvetica Neue Light"/>
            </a:endParaRPr>
          </a:p>
        </p:txBody>
      </p:sp>
      <p:pic>
        <p:nvPicPr>
          <p:cNvPr id="302" name="Shape 302"/>
          <p:cNvPicPr preferRelativeResize="0"/>
          <p:nvPr/>
        </p:nvPicPr>
        <p:blipFill>
          <a:blip r:embed="rId3">
            <a:alphaModFix/>
          </a:blip>
          <a:stretch>
            <a:fillRect/>
          </a:stretch>
        </p:blipFill>
        <p:spPr>
          <a:xfrm>
            <a:off x="270900" y="5561975"/>
            <a:ext cx="12462999" cy="3141325"/>
          </a:xfrm>
          <a:prstGeom prst="rect">
            <a:avLst/>
          </a:prstGeom>
          <a:noFill/>
          <a:ln>
            <a:noFill/>
          </a:ln>
        </p:spPr>
      </p:pic>
      <p:sp>
        <p:nvSpPr>
          <p:cNvPr id="303" name="Shape 303"/>
          <p:cNvSpPr/>
          <p:nvPr/>
        </p:nvSpPr>
        <p:spPr>
          <a:xfrm>
            <a:off x="11322425" y="4786950"/>
            <a:ext cx="409800" cy="2049000"/>
          </a:xfrm>
          <a:prstGeom prst="down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4" name="Shape 304"/>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961650" y="458825"/>
            <a:ext cx="94422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Inventory Lists</a:t>
            </a:r>
          </a:p>
        </p:txBody>
      </p:sp>
      <p:sp>
        <p:nvSpPr>
          <p:cNvPr id="310" name="Shape 310"/>
          <p:cNvSpPr txBox="1">
            <a:spLocks noGrp="1"/>
          </p:cNvSpPr>
          <p:nvPr>
            <p:ph type="body" idx="1"/>
          </p:nvPr>
        </p:nvSpPr>
        <p:spPr>
          <a:xfrm>
            <a:off x="58100" y="1826925"/>
            <a:ext cx="12630600" cy="2407800"/>
          </a:xfrm>
          <a:prstGeom prst="rect">
            <a:avLst/>
          </a:prstGeom>
          <a:noFill/>
          <a:ln>
            <a:noFill/>
          </a:ln>
        </p:spPr>
        <p:txBody>
          <a:bodyPr wrap="square" lIns="130025" tIns="65000" rIns="130025" bIns="65000" anchor="t" anchorCtr="0">
            <a:noAutofit/>
          </a:bodyPr>
          <a:lstStyle/>
          <a:p>
            <a:pPr marL="889000" marR="0" lvl="0" indent="-431800" algn="l" rtl="0">
              <a:spcBef>
                <a:spcPts val="92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Phone Numbers - confirm xxx-xxx-xxxx format</a:t>
            </a:r>
          </a:p>
          <a:p>
            <a:pPr marL="889000" marR="0" lvl="0" indent="-431800"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Media Files - image files shoul</a:t>
            </a:r>
            <a:r>
              <a:rPr lang="en-US" sz="3600" b="0">
                <a:solidFill>
                  <a:schemeClr val="dk1"/>
                </a:solidFill>
                <a:latin typeface="Helvetica Neue Light"/>
                <a:ea typeface="Helvetica Neue Light"/>
                <a:cs typeface="Helvetica Neue Light"/>
                <a:sym typeface="Helvetica Neue Light"/>
              </a:rPr>
              <a:t>d be 1MB (1,000 KB) or less</a:t>
            </a:r>
          </a:p>
          <a:p>
            <a:pPr marL="889000" marR="0" lvl="0" indent="-431800"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Li</a:t>
            </a:r>
            <a:r>
              <a:rPr lang="en-US" sz="3600" b="0">
                <a:solidFill>
                  <a:schemeClr val="dk1"/>
                </a:solidFill>
                <a:latin typeface="Helvetica Neue Light"/>
                <a:ea typeface="Helvetica Neue Light"/>
                <a:cs typeface="Helvetica Neue Light"/>
                <a:sym typeface="Helvetica Neue Light"/>
              </a:rPr>
              <a:t>nked Text - descriptive for assistive technology?</a:t>
            </a:r>
          </a:p>
        </p:txBody>
      </p:sp>
      <p:pic>
        <p:nvPicPr>
          <p:cNvPr id="311" name="Shape 311"/>
          <p:cNvPicPr preferRelativeResize="0"/>
          <p:nvPr/>
        </p:nvPicPr>
        <p:blipFill>
          <a:blip r:embed="rId3">
            <a:alphaModFix/>
          </a:blip>
          <a:stretch>
            <a:fillRect/>
          </a:stretch>
        </p:blipFill>
        <p:spPr>
          <a:xfrm>
            <a:off x="2093000" y="4021981"/>
            <a:ext cx="8818799" cy="4863025"/>
          </a:xfrm>
          <a:prstGeom prst="rect">
            <a:avLst/>
          </a:prstGeom>
          <a:noFill/>
          <a:ln>
            <a:noFill/>
          </a:ln>
        </p:spPr>
      </p:pic>
      <p:sp>
        <p:nvSpPr>
          <p:cNvPr id="312" name="Shape 312"/>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
        <p:nvSpPr>
          <p:cNvPr id="313" name="Shape 313"/>
          <p:cNvSpPr/>
          <p:nvPr/>
        </p:nvSpPr>
        <p:spPr>
          <a:xfrm>
            <a:off x="1286850" y="64992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72" name="Shape 72"/>
          <p:cNvGrpSpPr/>
          <p:nvPr/>
        </p:nvGrpSpPr>
        <p:grpSpPr>
          <a:xfrm>
            <a:off x="3956050" y="1746250"/>
            <a:ext cx="5054600" cy="5041899"/>
            <a:chOff x="0" y="0"/>
            <a:chExt cx="3184" cy="3175"/>
          </a:xfrm>
        </p:grpSpPr>
        <p:sp>
          <p:nvSpPr>
            <p:cNvPr id="73" name="Shape 73"/>
            <p:cNvSpPr/>
            <p:nvPr/>
          </p:nvSpPr>
          <p:spPr>
            <a:xfrm>
              <a:off x="40" y="31"/>
              <a:ext cx="3111" cy="3111"/>
            </a:xfrm>
            <a:prstGeom prst="ellipse">
              <a:avLst/>
            </a:prstGeom>
            <a:gradFill>
              <a:gsLst>
                <a:gs pos="0">
                  <a:srgbClr val="FFFFFF"/>
                </a:gs>
                <a:gs pos="100000">
                  <a:srgbClr val="DEDEDE"/>
                </a:gs>
              </a:gsLst>
              <a:lin ang="5400000" scaled="0"/>
            </a:gradFill>
            <a:ln>
              <a:noFill/>
            </a:ln>
          </p:spPr>
          <p:txBody>
            <a:bodyPr wrap="square" lIns="0" tIns="0" rIns="0" bIns="0" anchor="t" anchorCtr="0">
              <a:noAutofit/>
            </a:bodyPr>
            <a:lstStyle/>
            <a:p>
              <a:pPr marL="0" marR="0" lvl="0" indent="0" algn="ctr" rtl="0">
                <a:spcBef>
                  <a:spcPts val="0"/>
                </a:spcBef>
                <a:spcAft>
                  <a:spcPts val="0"/>
                </a:spcAft>
                <a:buNone/>
              </a:pPr>
              <a:endParaRPr sz="4200" b="0" i="0" u="none" strike="noStrike" cap="none">
                <a:solidFill>
                  <a:srgbClr val="FFFFFF"/>
                </a:solidFill>
                <a:latin typeface="Gill Sans"/>
                <a:ea typeface="Gill Sans"/>
                <a:cs typeface="Gill Sans"/>
                <a:sym typeface="Gill Sans"/>
              </a:endParaRPr>
            </a:p>
          </p:txBody>
        </p:sp>
        <p:pic>
          <p:nvPicPr>
            <p:cNvPr id="74" name="Shape 74"/>
            <p:cNvPicPr preferRelativeResize="0"/>
            <p:nvPr/>
          </p:nvPicPr>
          <p:blipFill rotWithShape="1">
            <a:blip r:embed="rId3">
              <a:alphaModFix/>
            </a:blip>
            <a:srcRect/>
            <a:stretch/>
          </p:blipFill>
          <p:spPr>
            <a:xfrm>
              <a:off x="0" y="0"/>
              <a:ext cx="3184" cy="3175"/>
            </a:xfrm>
            <a:prstGeom prst="rect">
              <a:avLst/>
            </a:prstGeom>
            <a:noFill/>
            <a:ln>
              <a:noFill/>
            </a:ln>
          </p:spPr>
        </p:pic>
      </p:grpSp>
      <p:sp>
        <p:nvSpPr>
          <p:cNvPr id="75" name="Shape 75"/>
          <p:cNvSpPr/>
          <p:nvPr/>
        </p:nvSpPr>
        <p:spPr>
          <a:xfrm>
            <a:off x="5353050" y="958850"/>
            <a:ext cx="2286000" cy="1384200"/>
          </a:xfrm>
          <a:prstGeom prst="roundRect">
            <a:avLst>
              <a:gd name="adj" fmla="val 13759"/>
            </a:avLst>
          </a:prstGeom>
          <a:solidFill>
            <a:srgbClr val="E1143C"/>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solidFill>
                  <a:srgbClr val="FFFFFF"/>
                </a:solidFill>
                <a:latin typeface="Gill Sans"/>
                <a:ea typeface="Gill Sans"/>
                <a:cs typeface="Gill Sans"/>
                <a:sym typeface="Gill Sans"/>
              </a:rPr>
              <a:t>Identify Goals</a:t>
            </a:r>
          </a:p>
        </p:txBody>
      </p:sp>
      <p:sp>
        <p:nvSpPr>
          <p:cNvPr id="76" name="Shape 76"/>
          <p:cNvSpPr/>
          <p:nvPr/>
        </p:nvSpPr>
        <p:spPr>
          <a:xfrm>
            <a:off x="7708900" y="2616200"/>
            <a:ext cx="2286000" cy="1384200"/>
          </a:xfrm>
          <a:prstGeom prst="roundRect">
            <a:avLst>
              <a:gd name="adj" fmla="val 13759"/>
            </a:avLst>
          </a:prstGeom>
          <a:solidFill>
            <a:srgbClr val="EAAB00"/>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latin typeface="Gill Sans"/>
                <a:ea typeface="Gill Sans"/>
                <a:cs typeface="Gill Sans"/>
                <a:sym typeface="Gill Sans"/>
              </a:rPr>
              <a:t>Monitor Analytics</a:t>
            </a:r>
          </a:p>
        </p:txBody>
      </p:sp>
      <p:sp>
        <p:nvSpPr>
          <p:cNvPr id="77" name="Shape 77"/>
          <p:cNvSpPr/>
          <p:nvPr/>
        </p:nvSpPr>
        <p:spPr>
          <a:xfrm>
            <a:off x="7702550" y="4445000"/>
            <a:ext cx="2286000" cy="1384200"/>
          </a:xfrm>
          <a:prstGeom prst="roundRect">
            <a:avLst>
              <a:gd name="adj" fmla="val 13759"/>
            </a:avLst>
          </a:prstGeom>
          <a:solidFill>
            <a:srgbClr val="E5E854"/>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latin typeface="Gill Sans"/>
                <a:ea typeface="Gill Sans"/>
                <a:cs typeface="Gill Sans"/>
                <a:sym typeface="Gill Sans"/>
              </a:rPr>
              <a:t>Control Quality</a:t>
            </a:r>
          </a:p>
        </p:txBody>
      </p:sp>
      <p:sp>
        <p:nvSpPr>
          <p:cNvPr id="78" name="Shape 78"/>
          <p:cNvSpPr/>
          <p:nvPr/>
        </p:nvSpPr>
        <p:spPr>
          <a:xfrm>
            <a:off x="5359400" y="5969000"/>
            <a:ext cx="2286000" cy="1384200"/>
          </a:xfrm>
          <a:prstGeom prst="roundRect">
            <a:avLst>
              <a:gd name="adj" fmla="val 13759"/>
            </a:avLst>
          </a:prstGeom>
          <a:solidFill>
            <a:srgbClr val="4994CB"/>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solidFill>
                  <a:srgbClr val="FFFFFF"/>
                </a:solidFill>
                <a:latin typeface="Gill Sans"/>
                <a:ea typeface="Gill Sans"/>
                <a:cs typeface="Gill Sans"/>
                <a:sym typeface="Gill Sans"/>
              </a:rPr>
              <a:t>Audit Content</a:t>
            </a:r>
          </a:p>
        </p:txBody>
      </p:sp>
      <p:sp>
        <p:nvSpPr>
          <p:cNvPr id="79" name="Shape 79"/>
          <p:cNvSpPr/>
          <p:nvPr/>
        </p:nvSpPr>
        <p:spPr>
          <a:xfrm>
            <a:off x="3073400" y="4495800"/>
            <a:ext cx="2286000" cy="1384200"/>
          </a:xfrm>
          <a:prstGeom prst="roundRect">
            <a:avLst>
              <a:gd name="adj" fmla="val 13759"/>
            </a:avLst>
          </a:prstGeom>
          <a:solidFill>
            <a:srgbClr val="4B4AA9"/>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solidFill>
                  <a:srgbClr val="FFFFFF"/>
                </a:solidFill>
                <a:latin typeface="Gill Sans"/>
                <a:ea typeface="Gill Sans"/>
                <a:cs typeface="Gill Sans"/>
                <a:sym typeface="Gill Sans"/>
              </a:rPr>
              <a:t>Test Usability</a:t>
            </a:r>
          </a:p>
        </p:txBody>
      </p:sp>
      <p:sp>
        <p:nvSpPr>
          <p:cNvPr id="80" name="Shape 80"/>
          <p:cNvSpPr/>
          <p:nvPr/>
        </p:nvSpPr>
        <p:spPr>
          <a:xfrm>
            <a:off x="3067050" y="2667000"/>
            <a:ext cx="2286000" cy="1384200"/>
          </a:xfrm>
          <a:prstGeom prst="roundRect">
            <a:avLst>
              <a:gd name="adj" fmla="val 13759"/>
            </a:avLst>
          </a:prstGeom>
          <a:solidFill>
            <a:srgbClr val="A947BA"/>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solidFill>
                  <a:srgbClr val="FFFFFF"/>
                </a:solidFill>
                <a:latin typeface="Gill Sans"/>
                <a:ea typeface="Gill Sans"/>
                <a:cs typeface="Gill Sans"/>
                <a:sym typeface="Gill Sans"/>
              </a:rPr>
              <a:t>Improve Conversion</a:t>
            </a:r>
          </a:p>
        </p:txBody>
      </p:sp>
      <p:sp>
        <p:nvSpPr>
          <p:cNvPr id="81" name="Shape 81"/>
          <p:cNvSpPr/>
          <p:nvPr/>
        </p:nvSpPr>
        <p:spPr>
          <a:xfrm>
            <a:off x="3721100" y="39243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Yearly</a:t>
            </a:r>
          </a:p>
        </p:txBody>
      </p:sp>
      <p:sp>
        <p:nvSpPr>
          <p:cNvPr id="82" name="Shape 82"/>
          <p:cNvSpPr/>
          <p:nvPr/>
        </p:nvSpPr>
        <p:spPr>
          <a:xfrm>
            <a:off x="3721100" y="57277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Yearly</a:t>
            </a:r>
          </a:p>
        </p:txBody>
      </p:sp>
      <p:sp>
        <p:nvSpPr>
          <p:cNvPr id="83" name="Shape 83"/>
          <p:cNvSpPr/>
          <p:nvPr/>
        </p:nvSpPr>
        <p:spPr>
          <a:xfrm>
            <a:off x="8369300" y="57277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Monthly</a:t>
            </a:r>
          </a:p>
        </p:txBody>
      </p:sp>
      <p:sp>
        <p:nvSpPr>
          <p:cNvPr id="84" name="Shape 84"/>
          <p:cNvSpPr/>
          <p:nvPr/>
        </p:nvSpPr>
        <p:spPr>
          <a:xfrm>
            <a:off x="8356600" y="39243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Monthly</a:t>
            </a:r>
          </a:p>
        </p:txBody>
      </p:sp>
      <p:sp>
        <p:nvSpPr>
          <p:cNvPr id="85" name="Shape 85"/>
          <p:cNvSpPr/>
          <p:nvPr/>
        </p:nvSpPr>
        <p:spPr>
          <a:xfrm>
            <a:off x="5629925" y="7239000"/>
            <a:ext cx="18027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a:solidFill>
                  <a:srgbClr val="1A1A1A"/>
                </a:solidFill>
                <a:latin typeface="Gill Sans"/>
                <a:ea typeface="Gill Sans"/>
                <a:cs typeface="Gill Sans"/>
                <a:sym typeface="Gill Sans"/>
              </a:rPr>
              <a:t>Each Semester</a:t>
            </a:r>
          </a:p>
        </p:txBody>
      </p:sp>
      <p:sp>
        <p:nvSpPr>
          <p:cNvPr id="86" name="Shape 86"/>
          <p:cNvSpPr/>
          <p:nvPr/>
        </p:nvSpPr>
        <p:spPr>
          <a:xfrm>
            <a:off x="6045200" y="22352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Yearly</a:t>
            </a:r>
          </a:p>
        </p:txBody>
      </p:sp>
      <p:sp>
        <p:nvSpPr>
          <p:cNvPr id="87" name="Shape 87"/>
          <p:cNvSpPr/>
          <p:nvPr/>
        </p:nvSpPr>
        <p:spPr>
          <a:xfrm>
            <a:off x="5346700" y="311150"/>
            <a:ext cx="2311500" cy="635100"/>
          </a:xfrm>
          <a:prstGeom prst="rect">
            <a:avLst/>
          </a:prstGeom>
          <a:noFill/>
          <a:ln>
            <a:noFill/>
          </a:ln>
        </p:spPr>
        <p:txBody>
          <a:bodyPr wrap="square" lIns="0" tIns="0" rIns="0" bIns="0" anchor="ctr" anchorCtr="0">
            <a:noAutofit/>
          </a:bodyPr>
          <a:lstStyle/>
          <a:p>
            <a:pPr marL="0" marR="0" lvl="0" indent="0" algn="just" rtl="0">
              <a:spcBef>
                <a:spcPts val="0"/>
              </a:spcBef>
              <a:spcAft>
                <a:spcPts val="0"/>
              </a:spcAft>
              <a:buSzPct val="25000"/>
              <a:buNone/>
            </a:pPr>
            <a:r>
              <a:rPr lang="en-US" sz="1200" b="0" i="0" u="none" strike="noStrike" cap="none">
                <a:solidFill>
                  <a:schemeClr val="dk1"/>
                </a:solidFill>
                <a:latin typeface="Helvetica Neue"/>
                <a:ea typeface="Helvetica Neue"/>
                <a:cs typeface="Helvetica Neue"/>
                <a:sym typeface="Helvetica Neue"/>
              </a:rPr>
              <a:t>Determine the priority pages and actions you want visitors to view and execute, respectively.</a:t>
            </a:r>
          </a:p>
        </p:txBody>
      </p:sp>
      <p:sp>
        <p:nvSpPr>
          <p:cNvPr id="88" name="Shape 88"/>
          <p:cNvSpPr/>
          <p:nvPr/>
        </p:nvSpPr>
        <p:spPr>
          <a:xfrm>
            <a:off x="10083800" y="2641600"/>
            <a:ext cx="2768700" cy="1346100"/>
          </a:xfrm>
          <a:prstGeom prst="rect">
            <a:avLst/>
          </a:prstGeom>
          <a:noFill/>
          <a:ln>
            <a:noFill/>
          </a:ln>
        </p:spPr>
        <p:txBody>
          <a:bodyPr wrap="square" lIns="0" tIns="0" rIns="0" bIns="0" anchor="ctr" anchorCtr="0">
            <a:noAutofit/>
          </a:bodyPr>
          <a:lstStyle/>
          <a:p>
            <a:pPr marL="0" marR="0" lvl="0" indent="0" rtl="0">
              <a:spcBef>
                <a:spcPts val="0"/>
              </a:spcBef>
              <a:spcAft>
                <a:spcPts val="0"/>
              </a:spcAft>
              <a:buSzPct val="25000"/>
              <a:buNone/>
            </a:pPr>
            <a:r>
              <a:rPr lang="en-US" sz="1200" b="0" i="0" u="none" strike="noStrike" cap="none">
                <a:solidFill>
                  <a:schemeClr val="dk1"/>
                </a:solidFill>
                <a:latin typeface="Helvetica Neue"/>
                <a:ea typeface="Helvetica Neue"/>
                <a:cs typeface="Helvetica Neue"/>
                <a:sym typeface="Helvetica Neue"/>
              </a:rPr>
              <a:t>See traffic volume coming into the site and its sources. Measure effectiveness of external marketing and social media activity. View destination pages to see relative interest in upcoming programs and events. Review activity as it relates to identified conversion measures.</a:t>
            </a:r>
          </a:p>
        </p:txBody>
      </p:sp>
      <p:sp>
        <p:nvSpPr>
          <p:cNvPr id="89" name="Shape 89"/>
          <p:cNvSpPr/>
          <p:nvPr/>
        </p:nvSpPr>
        <p:spPr>
          <a:xfrm>
            <a:off x="10083800" y="4559300"/>
            <a:ext cx="2768700" cy="11685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Helvetica Neue"/>
                <a:ea typeface="Helvetica Neue"/>
                <a:cs typeface="Helvetica Neue"/>
                <a:sym typeface="Helvetica Neue"/>
              </a:rPr>
              <a:t>SiteImprove reports pinpoint web pages with b</a:t>
            </a:r>
            <a:r>
              <a:rPr lang="en-US" sz="1200">
                <a:solidFill>
                  <a:schemeClr val="dk1"/>
                </a:solidFill>
                <a:latin typeface="Helvetica Neue"/>
                <a:ea typeface="Helvetica Neue"/>
                <a:cs typeface="Helvetica Neue"/>
                <a:sym typeface="Helvetica Neue"/>
              </a:rPr>
              <a:t>roken</a:t>
            </a:r>
            <a:r>
              <a:rPr lang="en-US" sz="1200" b="0" i="0" u="none" strike="noStrike" cap="none">
                <a:solidFill>
                  <a:schemeClr val="dk1"/>
                </a:solidFill>
                <a:latin typeface="Helvetica Neue"/>
                <a:ea typeface="Helvetica Neue"/>
                <a:cs typeface="Helvetica Neue"/>
                <a:sym typeface="Helvetica Neue"/>
              </a:rPr>
              <a:t> links </a:t>
            </a:r>
            <a:r>
              <a:rPr lang="en-US" sz="1200">
                <a:solidFill>
                  <a:schemeClr val="dk1"/>
                </a:solidFill>
                <a:latin typeface="Helvetica Neue"/>
                <a:ea typeface="Helvetica Neue"/>
                <a:cs typeface="Helvetica Neue"/>
                <a:sym typeface="Helvetica Neue"/>
              </a:rPr>
              <a:t>and</a:t>
            </a:r>
            <a:r>
              <a:rPr lang="en-US" sz="1200" b="0" i="0" u="none" strike="noStrike" cap="none">
                <a:solidFill>
                  <a:schemeClr val="dk1"/>
                </a:solidFill>
                <a:latin typeface="Helvetica Neue"/>
                <a:ea typeface="Helvetica Neue"/>
                <a:cs typeface="Helvetica Neue"/>
                <a:sym typeface="Helvetica Neue"/>
              </a:rPr>
              <a:t> misspellings. Pages with the most issues go to the top of the Priority Pages list for handling. Pages are also scanned for </a:t>
            </a:r>
            <a:r>
              <a:rPr lang="en-US" sz="1200">
                <a:solidFill>
                  <a:schemeClr val="dk1"/>
                </a:solidFill>
                <a:latin typeface="Helvetica Neue"/>
                <a:ea typeface="Helvetica Neue"/>
                <a:cs typeface="Helvetica Neue"/>
                <a:sym typeface="Helvetica Neue"/>
              </a:rPr>
              <a:t>web accessibility </a:t>
            </a:r>
            <a:r>
              <a:rPr lang="en-US" sz="1200" b="0" i="0" u="none" strike="noStrike" cap="none">
                <a:solidFill>
                  <a:schemeClr val="dk1"/>
                </a:solidFill>
                <a:latin typeface="Helvetica Neue"/>
                <a:ea typeface="Helvetica Neue"/>
                <a:cs typeface="Helvetica Neue"/>
                <a:sym typeface="Helvetica Neue"/>
              </a:rPr>
              <a:t>compliance.</a:t>
            </a:r>
          </a:p>
        </p:txBody>
      </p:sp>
      <p:sp>
        <p:nvSpPr>
          <p:cNvPr id="90" name="Shape 90"/>
          <p:cNvSpPr/>
          <p:nvPr/>
        </p:nvSpPr>
        <p:spPr>
          <a:xfrm>
            <a:off x="5384800" y="7763326"/>
            <a:ext cx="2311500" cy="1168500"/>
          </a:xfrm>
          <a:prstGeom prst="rect">
            <a:avLst/>
          </a:prstGeom>
          <a:noFill/>
          <a:ln>
            <a:noFill/>
          </a:ln>
        </p:spPr>
        <p:txBody>
          <a:bodyPr wrap="square" lIns="0" tIns="0" rIns="0" bIns="0" anchor="ctr" anchorCtr="0">
            <a:noAutofit/>
          </a:bodyPr>
          <a:lstStyle/>
          <a:p>
            <a:pPr marL="0" marR="0" lvl="0" indent="0" rtl="0">
              <a:spcBef>
                <a:spcPts val="0"/>
              </a:spcBef>
              <a:spcAft>
                <a:spcPts val="0"/>
              </a:spcAft>
              <a:buSzPct val="25000"/>
              <a:buNone/>
            </a:pPr>
            <a:r>
              <a:rPr lang="en-US" sz="1200" b="0" i="0" u="none" strike="noStrike" cap="none" dirty="0">
                <a:solidFill>
                  <a:schemeClr val="dk1"/>
                </a:solidFill>
                <a:latin typeface="Helvetica Neue"/>
                <a:ea typeface="Helvetica Neue"/>
                <a:cs typeface="Helvetica Neue"/>
                <a:sym typeface="Helvetica Neue"/>
              </a:rPr>
              <a:t>Over time, content gets out of date. A periodic page-by-page review of site content helps ensure errors and omissions that cannot be detected by Site</a:t>
            </a:r>
            <a:r>
              <a:rPr lang="en-US" sz="1200" dirty="0">
                <a:solidFill>
                  <a:schemeClr val="dk1"/>
                </a:solidFill>
                <a:latin typeface="Helvetica Neue"/>
                <a:ea typeface="Helvetica Neue"/>
                <a:cs typeface="Helvetica Neue"/>
                <a:sym typeface="Helvetica Neue"/>
              </a:rPr>
              <a:t>im</a:t>
            </a:r>
            <a:r>
              <a:rPr lang="en-US" sz="1200" b="0" i="0" u="none" strike="noStrike" cap="none" dirty="0">
                <a:solidFill>
                  <a:schemeClr val="dk1"/>
                </a:solidFill>
                <a:latin typeface="Helvetica Neue"/>
                <a:ea typeface="Helvetica Neue"/>
                <a:cs typeface="Helvetica Neue"/>
                <a:sym typeface="Helvetica Neue"/>
              </a:rPr>
              <a:t>prove are addressed.</a:t>
            </a:r>
          </a:p>
        </p:txBody>
      </p:sp>
      <p:sp>
        <p:nvSpPr>
          <p:cNvPr id="91" name="Shape 91"/>
          <p:cNvSpPr/>
          <p:nvPr/>
        </p:nvSpPr>
        <p:spPr>
          <a:xfrm>
            <a:off x="292100" y="4610100"/>
            <a:ext cx="2705100" cy="1168500"/>
          </a:xfrm>
          <a:prstGeom prst="rect">
            <a:avLst/>
          </a:prstGeom>
          <a:noFill/>
          <a:ln>
            <a:noFill/>
          </a:ln>
        </p:spPr>
        <p:txBody>
          <a:bodyPr wrap="square" lIns="0" tIns="0" rIns="0" bIns="0" anchor="ctr" anchorCtr="0">
            <a:noAutofit/>
          </a:bodyPr>
          <a:lstStyle/>
          <a:p>
            <a:pPr marL="0" marR="0" lvl="0" indent="0" algn="r" rtl="0">
              <a:spcBef>
                <a:spcPts val="0"/>
              </a:spcBef>
              <a:spcAft>
                <a:spcPts val="0"/>
              </a:spcAft>
              <a:buSzPct val="25000"/>
              <a:buNone/>
            </a:pPr>
            <a:r>
              <a:rPr lang="en-US" sz="1200" b="0" i="0" u="none" strike="noStrike" cap="none">
                <a:solidFill>
                  <a:schemeClr val="dk1"/>
                </a:solidFill>
                <a:latin typeface="Helvetica Neue"/>
                <a:ea typeface="Helvetica Neue"/>
                <a:cs typeface="Helvetica Neue"/>
                <a:sym typeface="Helvetica Neue"/>
              </a:rPr>
              <a:t>Identify the principal scenarios visitors should be able to achieve on the site. Reach out to new or infrequent users, and test their ease with running the scenarios. Use the results to identify areas for improvement.</a:t>
            </a:r>
          </a:p>
        </p:txBody>
      </p:sp>
      <p:sp>
        <p:nvSpPr>
          <p:cNvPr id="92" name="Shape 92"/>
          <p:cNvSpPr/>
          <p:nvPr/>
        </p:nvSpPr>
        <p:spPr>
          <a:xfrm>
            <a:off x="292100" y="2870200"/>
            <a:ext cx="2628900" cy="990600"/>
          </a:xfrm>
          <a:prstGeom prst="rect">
            <a:avLst/>
          </a:prstGeom>
          <a:noFill/>
          <a:ln>
            <a:noFill/>
          </a:ln>
        </p:spPr>
        <p:txBody>
          <a:bodyPr wrap="square" lIns="0" tIns="0" rIns="0" bIns="0" anchor="ctr" anchorCtr="0">
            <a:noAutofit/>
          </a:bodyPr>
          <a:lstStyle/>
          <a:p>
            <a:pPr marL="0" marR="0" lvl="0" indent="0" algn="r" rtl="0">
              <a:spcBef>
                <a:spcPts val="0"/>
              </a:spcBef>
              <a:spcAft>
                <a:spcPts val="0"/>
              </a:spcAft>
              <a:buSzPct val="25000"/>
              <a:buNone/>
            </a:pPr>
            <a:r>
              <a:rPr lang="en-US" sz="1200" b="0" i="0" u="none" strike="noStrike" cap="none" dirty="0">
                <a:solidFill>
                  <a:schemeClr val="dk1"/>
                </a:solidFill>
                <a:latin typeface="Helvetica Neue"/>
                <a:ea typeface="Helvetica Neue"/>
                <a:cs typeface="Helvetica Neue"/>
                <a:sym typeface="Helvetica Neue"/>
              </a:rPr>
              <a:t>Review findings from conversion reports, and usability tests to identify improvement opportunities. </a:t>
            </a:r>
            <a:r>
              <a:rPr lang="en-US" sz="1200" b="0" i="0" u="none" strike="noStrike" cap="none" smtClean="0">
                <a:solidFill>
                  <a:schemeClr val="dk1"/>
                </a:solidFill>
                <a:latin typeface="Helvetica Neue"/>
                <a:ea typeface="Helvetica Neue"/>
                <a:cs typeface="Helvetica Neue"/>
                <a:sym typeface="Helvetica Neue"/>
              </a:rPr>
              <a:t>Track</a:t>
            </a:r>
            <a:r>
              <a:rPr lang="en-US" sz="1200" smtClean="0">
                <a:solidFill>
                  <a:schemeClr val="dk1"/>
                </a:solidFill>
                <a:latin typeface="Helvetica Neue"/>
                <a:ea typeface="Helvetica Neue"/>
                <a:cs typeface="Helvetica Neue"/>
                <a:sym typeface="Helvetica Neue"/>
              </a:rPr>
              <a:t> </a:t>
            </a:r>
            <a:r>
              <a:rPr lang="en-US" sz="1200" dirty="0">
                <a:solidFill>
                  <a:schemeClr val="dk1"/>
                </a:solidFill>
                <a:latin typeface="Helvetica Neue"/>
                <a:ea typeface="Helvetica Neue"/>
                <a:cs typeface="Helvetica Neue"/>
                <a:sym typeface="Helvetica Neue"/>
              </a:rPr>
              <a:t>when </a:t>
            </a:r>
            <a:r>
              <a:rPr lang="en-US" sz="1200" b="0" i="0" u="none" strike="noStrike" cap="none" dirty="0">
                <a:solidFill>
                  <a:schemeClr val="dk1"/>
                </a:solidFill>
                <a:latin typeface="Helvetica Neue"/>
                <a:ea typeface="Helvetica Neue"/>
                <a:cs typeface="Helvetica Neue"/>
                <a:sym typeface="Helvetica Neue"/>
              </a:rPr>
              <a:t>updates are made for before-and-after comparisons.</a:t>
            </a:r>
          </a:p>
        </p:txBody>
      </p:sp>
      <p:sp>
        <p:nvSpPr>
          <p:cNvPr id="93" name="Shape 93"/>
          <p:cNvSpPr/>
          <p:nvPr/>
        </p:nvSpPr>
        <p:spPr>
          <a:xfrm>
            <a:off x="5435600" y="3162300"/>
            <a:ext cx="2121000" cy="2222400"/>
          </a:xfrm>
          <a:prstGeom prst="rect">
            <a:avLst/>
          </a:prstGeom>
          <a:noFill/>
          <a:ln>
            <a:noFill/>
          </a:ln>
          <a:effectLst>
            <a:outerShdw blurRad="38100" dist="12698" dir="5400000" algn="ctr" rotWithShape="0">
              <a:schemeClr val="lt2">
                <a:alpha val="49803"/>
              </a:schemeClr>
            </a:outerShdw>
          </a:effectLst>
        </p:spPr>
        <p:txBody>
          <a:bodyPr wrap="square" lIns="0" tIns="0" rIns="0" bIns="0" anchor="ctr" anchorCtr="0">
            <a:noAutofit/>
          </a:bodyPr>
          <a:lstStyle/>
          <a:p>
            <a:pPr marL="0" marR="0" lvl="0" indent="0" algn="ctr" rtl="0">
              <a:lnSpc>
                <a:spcPct val="80000"/>
              </a:lnSpc>
              <a:spcBef>
                <a:spcPts val="0"/>
              </a:spcBef>
              <a:spcAft>
                <a:spcPts val="0"/>
              </a:spcAft>
              <a:buSzPct val="25000"/>
              <a:buNone/>
            </a:pPr>
            <a:r>
              <a:rPr lang="en-US" sz="4200" b="0" i="0" u="none" strike="noStrike" cap="none">
                <a:solidFill>
                  <a:schemeClr val="dk1"/>
                </a:solidFill>
                <a:latin typeface="Gill Sans"/>
                <a:ea typeface="Gill Sans"/>
                <a:cs typeface="Gill Sans"/>
                <a:sym typeface="Gill Sans"/>
              </a:rPr>
              <a:t>Web Best Practices Cycle</a:t>
            </a:r>
          </a:p>
        </p:txBody>
      </p:sp>
      <p:sp>
        <p:nvSpPr>
          <p:cNvPr id="94" name="Shape 94"/>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1716100" y="1991075"/>
            <a:ext cx="9134700" cy="1392600"/>
          </a:xfrm>
          <a:prstGeom prst="rect">
            <a:avLst/>
          </a:prstGeom>
          <a:noFill/>
          <a:ln>
            <a:noFill/>
          </a:ln>
        </p:spPr>
        <p:txBody>
          <a:bodyPr wrap="square" lIns="130025" tIns="65000" rIns="130025" bIns="65000" anchor="ctr" anchorCtr="0">
            <a:noAutofit/>
          </a:bodyPr>
          <a:lstStyle/>
          <a:p>
            <a:pPr marL="0" marR="0" lvl="0" indent="0" algn="l" rtl="0">
              <a:spcBef>
                <a:spcPts val="0"/>
              </a:spcBef>
              <a:spcAft>
                <a:spcPts val="0"/>
              </a:spcAft>
              <a:buNone/>
            </a:pPr>
            <a:r>
              <a:rPr lang="en-US" sz="4200" b="0">
                <a:solidFill>
                  <a:srgbClr val="000000"/>
                </a:solidFill>
                <a:latin typeface="Helvetica Neue Light"/>
                <a:ea typeface="Helvetica Neue Light"/>
                <a:cs typeface="Helvetica Neue Light"/>
                <a:sym typeface="Helvetica Neue Light"/>
              </a:rPr>
              <a:t>Accessibility Overview</a:t>
            </a:r>
          </a:p>
        </p:txBody>
      </p:sp>
      <p:sp>
        <p:nvSpPr>
          <p:cNvPr id="319" name="Shape 319"/>
          <p:cNvSpPr txBox="1">
            <a:spLocks noGrp="1"/>
          </p:cNvSpPr>
          <p:nvPr>
            <p:ph type="title"/>
          </p:nvPr>
        </p:nvSpPr>
        <p:spPr>
          <a:xfrm>
            <a:off x="3476775" y="365375"/>
            <a:ext cx="93915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Siteimprove Accessibility</a:t>
            </a:r>
          </a:p>
        </p:txBody>
      </p:sp>
      <p:pic>
        <p:nvPicPr>
          <p:cNvPr id="320" name="Shape 320"/>
          <p:cNvPicPr preferRelativeResize="0"/>
          <p:nvPr/>
        </p:nvPicPr>
        <p:blipFill>
          <a:blip r:embed="rId3">
            <a:alphaModFix/>
          </a:blip>
          <a:stretch>
            <a:fillRect/>
          </a:stretch>
        </p:blipFill>
        <p:spPr>
          <a:xfrm>
            <a:off x="1880512" y="3383725"/>
            <a:ext cx="9243785" cy="5507125"/>
          </a:xfrm>
          <a:prstGeom prst="rect">
            <a:avLst/>
          </a:prstGeom>
          <a:noFill/>
          <a:ln>
            <a:noFill/>
          </a:ln>
        </p:spPr>
      </p:pic>
      <p:sp>
        <p:nvSpPr>
          <p:cNvPr id="321" name="Shape 321"/>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
        <p:nvSpPr>
          <p:cNvPr id="322" name="Shape 322"/>
          <p:cNvSpPr/>
          <p:nvPr/>
        </p:nvSpPr>
        <p:spPr>
          <a:xfrm>
            <a:off x="1088225" y="3383725"/>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3" name="Shape 323"/>
          <p:cNvSpPr/>
          <p:nvPr/>
        </p:nvSpPr>
        <p:spPr>
          <a:xfrm>
            <a:off x="1134450" y="48228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2988950" y="382625"/>
            <a:ext cx="96879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Accessibility Issues</a:t>
            </a:r>
          </a:p>
        </p:txBody>
      </p:sp>
      <p:pic>
        <p:nvPicPr>
          <p:cNvPr id="329" name="Shape 329"/>
          <p:cNvPicPr preferRelativeResize="0"/>
          <p:nvPr/>
        </p:nvPicPr>
        <p:blipFill>
          <a:blip r:embed="rId3">
            <a:alphaModFix/>
          </a:blip>
          <a:stretch>
            <a:fillRect/>
          </a:stretch>
        </p:blipFill>
        <p:spPr>
          <a:xfrm>
            <a:off x="267425" y="1885550"/>
            <a:ext cx="5803599" cy="4167075"/>
          </a:xfrm>
          <a:prstGeom prst="rect">
            <a:avLst/>
          </a:prstGeom>
          <a:noFill/>
          <a:ln>
            <a:noFill/>
          </a:ln>
        </p:spPr>
      </p:pic>
      <p:pic>
        <p:nvPicPr>
          <p:cNvPr id="330" name="Shape 330"/>
          <p:cNvPicPr preferRelativeResize="0"/>
          <p:nvPr/>
        </p:nvPicPr>
        <p:blipFill>
          <a:blip r:embed="rId4">
            <a:alphaModFix/>
          </a:blip>
          <a:stretch>
            <a:fillRect/>
          </a:stretch>
        </p:blipFill>
        <p:spPr>
          <a:xfrm>
            <a:off x="5042850" y="5461575"/>
            <a:ext cx="6898068" cy="3396175"/>
          </a:xfrm>
          <a:prstGeom prst="rect">
            <a:avLst/>
          </a:prstGeom>
          <a:noFill/>
          <a:ln>
            <a:noFill/>
          </a:ln>
        </p:spPr>
      </p:pic>
      <p:sp>
        <p:nvSpPr>
          <p:cNvPr id="331" name="Shape 331"/>
          <p:cNvSpPr txBox="1">
            <a:spLocks noGrp="1"/>
          </p:cNvSpPr>
          <p:nvPr>
            <p:ph type="body" idx="1"/>
          </p:nvPr>
        </p:nvSpPr>
        <p:spPr>
          <a:xfrm>
            <a:off x="6032200" y="1656950"/>
            <a:ext cx="7294800" cy="3396300"/>
          </a:xfrm>
          <a:prstGeom prst="rect">
            <a:avLst/>
          </a:prstGeom>
          <a:noFill/>
          <a:ln>
            <a:noFill/>
          </a:ln>
        </p:spPr>
        <p:txBody>
          <a:bodyPr wrap="square" lIns="130025" tIns="65000" rIns="130025" bIns="65000" anchor="t" anchorCtr="0">
            <a:noAutofit/>
          </a:bodyPr>
          <a:lstStyle/>
          <a:p>
            <a:pPr marL="889000" lvl="0" indent="-431800" rtl="0">
              <a:lnSpc>
                <a:spcPct val="115000"/>
              </a:lnSpc>
              <a:spcBef>
                <a:spcPts val="0"/>
              </a:spcBef>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Prioritize fixes by audience:</a:t>
            </a:r>
          </a:p>
          <a:p>
            <a:pPr lvl="1" rtl="0">
              <a:lnSpc>
                <a:spcPct val="115000"/>
              </a:lnSpc>
              <a:spcBef>
                <a:spcPts val="0"/>
              </a:spcBef>
              <a:buClr>
                <a:schemeClr val="dk1"/>
              </a:buClr>
              <a:buSzPct val="100000"/>
              <a:buFont typeface="Helvetica Neue Light"/>
            </a:pPr>
            <a:r>
              <a:rPr lang="en-US" sz="3000">
                <a:solidFill>
                  <a:schemeClr val="dk1"/>
                </a:solidFill>
                <a:latin typeface="Helvetica Neue Light"/>
                <a:ea typeface="Helvetica Neue Light"/>
                <a:cs typeface="Helvetica Neue Light"/>
                <a:sym typeface="Helvetica Neue Light"/>
              </a:rPr>
              <a:t>Students</a:t>
            </a:r>
          </a:p>
          <a:p>
            <a:pPr lvl="1" rtl="0">
              <a:lnSpc>
                <a:spcPct val="115000"/>
              </a:lnSpc>
              <a:spcBef>
                <a:spcPts val="0"/>
              </a:spcBef>
              <a:buClr>
                <a:schemeClr val="dk1"/>
              </a:buClr>
              <a:buSzPct val="100000"/>
              <a:buFont typeface="Helvetica Neue Light"/>
            </a:pPr>
            <a:r>
              <a:rPr lang="en-US" sz="3000">
                <a:solidFill>
                  <a:schemeClr val="dk1"/>
                </a:solidFill>
                <a:latin typeface="Helvetica Neue Light"/>
                <a:ea typeface="Helvetica Neue Light"/>
                <a:cs typeface="Helvetica Neue Light"/>
                <a:sym typeface="Helvetica Neue Light"/>
              </a:rPr>
              <a:t>Employees</a:t>
            </a:r>
          </a:p>
          <a:p>
            <a:pPr lvl="1" rtl="0">
              <a:lnSpc>
                <a:spcPct val="115000"/>
              </a:lnSpc>
              <a:spcBef>
                <a:spcPts val="0"/>
              </a:spcBef>
              <a:buClr>
                <a:schemeClr val="dk1"/>
              </a:buClr>
              <a:buSzPct val="100000"/>
              <a:buFont typeface="Helvetica Neue Light"/>
            </a:pPr>
            <a:r>
              <a:rPr lang="en-US" sz="3000">
                <a:solidFill>
                  <a:schemeClr val="dk1"/>
                </a:solidFill>
                <a:latin typeface="Helvetica Neue Light"/>
                <a:ea typeface="Helvetica Neue Light"/>
                <a:cs typeface="Helvetica Neue Light"/>
                <a:sym typeface="Helvetica Neue Light"/>
              </a:rPr>
              <a:t>Public Marketing</a:t>
            </a:r>
          </a:p>
          <a:p>
            <a:pPr marL="889000" marR="0" lvl="0" indent="-431800" algn="l" rtl="0">
              <a:lnSpc>
                <a:spcPct val="115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Editor issues</a:t>
            </a:r>
          </a:p>
          <a:p>
            <a:pPr marL="889000" marR="0" lvl="0" indent="-431800" algn="l" rtl="0">
              <a:lnSpc>
                <a:spcPct val="115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A and AA issues</a:t>
            </a:r>
          </a:p>
        </p:txBody>
      </p:sp>
      <p:sp>
        <p:nvSpPr>
          <p:cNvPr id="332" name="Shape 332"/>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p:nvPr/>
        </p:nvSpPr>
        <p:spPr>
          <a:xfrm>
            <a:off x="3987800" y="787400"/>
            <a:ext cx="5029200" cy="1384200"/>
          </a:xfrm>
          <a:prstGeom prst="roundRect">
            <a:avLst>
              <a:gd name="adj" fmla="val 13759"/>
            </a:avLst>
          </a:prstGeom>
          <a:solidFill>
            <a:srgbClr val="4994CB"/>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1" i="0" u="none" strike="noStrike" cap="none">
                <a:solidFill>
                  <a:srgbClr val="FFFFFF"/>
                </a:solidFill>
                <a:latin typeface="Gill Sans"/>
                <a:ea typeface="Gill Sans"/>
                <a:cs typeface="Gill Sans"/>
                <a:sym typeface="Gill Sans"/>
              </a:rPr>
              <a:t>Audit Content</a:t>
            </a:r>
          </a:p>
        </p:txBody>
      </p:sp>
      <p:sp>
        <p:nvSpPr>
          <p:cNvPr id="338" name="Shape 338"/>
          <p:cNvSpPr/>
          <p:nvPr/>
        </p:nvSpPr>
        <p:spPr>
          <a:xfrm>
            <a:off x="5491525" y="2057400"/>
            <a:ext cx="21054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a:solidFill>
                  <a:srgbClr val="1A1A1A"/>
                </a:solidFill>
                <a:latin typeface="Gill Sans"/>
                <a:ea typeface="Gill Sans"/>
                <a:cs typeface="Gill Sans"/>
                <a:sym typeface="Gill Sans"/>
              </a:rPr>
              <a:t>Every Semester</a:t>
            </a:r>
          </a:p>
        </p:txBody>
      </p:sp>
      <p:sp>
        <p:nvSpPr>
          <p:cNvPr id="339" name="Shape 339"/>
          <p:cNvSpPr/>
          <p:nvPr/>
        </p:nvSpPr>
        <p:spPr>
          <a:xfrm>
            <a:off x="1143300" y="3364800"/>
            <a:ext cx="10546500" cy="5125800"/>
          </a:xfrm>
          <a:prstGeom prst="rect">
            <a:avLst/>
          </a:prstGeom>
          <a:noFill/>
          <a:ln>
            <a:noFill/>
          </a:ln>
        </p:spPr>
        <p:txBody>
          <a:bodyPr wrap="square" lIns="0" tIns="0" rIns="0" bIns="0" anchor="ctr" anchorCtr="0">
            <a:noAutofit/>
          </a:bodyPr>
          <a:lstStyle/>
          <a:p>
            <a:pPr marR="0" lvl="0" rtl="0">
              <a:lnSpc>
                <a:spcPct val="100000"/>
              </a:lnSpc>
              <a:spcBef>
                <a:spcPts val="0"/>
              </a:spcBef>
              <a:spcAft>
                <a:spcPts val="3000"/>
              </a:spcAft>
              <a:buNone/>
            </a:pPr>
            <a:r>
              <a:rPr lang="en-US" sz="4800" i="0" u="none" strike="noStrike" cap="none">
                <a:solidFill>
                  <a:schemeClr val="dk1"/>
                </a:solidFill>
                <a:latin typeface="Helvetica Neue Light"/>
                <a:ea typeface="Helvetica Neue Light"/>
                <a:cs typeface="Helvetica Neue Light"/>
                <a:sym typeface="Helvetica Neue Light"/>
              </a:rPr>
              <a:t>Over time, content can become dated.  Periodically review the content of </a:t>
            </a:r>
            <a:r>
              <a:rPr lang="en-US" sz="4800">
                <a:solidFill>
                  <a:schemeClr val="dk1"/>
                </a:solidFill>
                <a:latin typeface="Helvetica Neue Light"/>
                <a:ea typeface="Helvetica Neue Light"/>
                <a:cs typeface="Helvetica Neue Light"/>
                <a:sym typeface="Helvetica Neue Light"/>
              </a:rPr>
              <a:t>your site</a:t>
            </a:r>
            <a:r>
              <a:rPr lang="en-US" sz="4800" i="0" u="none" strike="noStrike" cap="none">
                <a:solidFill>
                  <a:schemeClr val="dk1"/>
                </a:solidFill>
                <a:latin typeface="Helvetica Neue Light"/>
                <a:ea typeface="Helvetica Neue Light"/>
                <a:cs typeface="Helvetica Neue Light"/>
                <a:sym typeface="Helvetica Neue Light"/>
              </a:rPr>
              <a:t> page-by-page.  </a:t>
            </a:r>
            <a:r>
              <a:rPr lang="en-US" sz="4800">
                <a:solidFill>
                  <a:schemeClr val="dk1"/>
                </a:solidFill>
                <a:latin typeface="Helvetica Neue Light"/>
                <a:ea typeface="Helvetica Neue Light"/>
                <a:cs typeface="Helvetica Neue Light"/>
                <a:sym typeface="Helvetica Neue Light"/>
              </a:rPr>
              <a:t>Be sure to review all menus too.  This will e</a:t>
            </a:r>
            <a:r>
              <a:rPr lang="en-US" sz="4800" i="0" u="none" strike="noStrike" cap="none">
                <a:solidFill>
                  <a:schemeClr val="dk1"/>
                </a:solidFill>
                <a:latin typeface="Helvetica Neue Light"/>
                <a:ea typeface="Helvetica Neue Light"/>
                <a:cs typeface="Helvetica Neue Light"/>
                <a:sym typeface="Helvetica Neue Light"/>
              </a:rPr>
              <a:t>nsure errors and omissions are addressed.</a:t>
            </a:r>
          </a:p>
        </p:txBody>
      </p:sp>
      <p:sp>
        <p:nvSpPr>
          <p:cNvPr id="340" name="Shape 34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0892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Freshness Reminder</a:t>
            </a:r>
          </a:p>
        </p:txBody>
      </p:sp>
      <p:sp>
        <p:nvSpPr>
          <p:cNvPr id="346" name="Shape 346"/>
          <p:cNvSpPr txBox="1">
            <a:spLocks noGrp="1"/>
          </p:cNvSpPr>
          <p:nvPr>
            <p:ph type="body" idx="1"/>
          </p:nvPr>
        </p:nvSpPr>
        <p:spPr>
          <a:xfrm>
            <a:off x="584750" y="2454850"/>
            <a:ext cx="5841300" cy="62805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Clr>
                <a:schemeClr val="dk1"/>
              </a:buClr>
              <a:buSzPct val="25000"/>
              <a:buFont typeface="Helvetica Neue Light"/>
              <a:buNone/>
            </a:pPr>
            <a:r>
              <a:rPr lang="en-US" sz="4600" b="0">
                <a:solidFill>
                  <a:schemeClr val="dk1"/>
                </a:solidFill>
                <a:latin typeface="Helvetica Neue Light"/>
                <a:ea typeface="Helvetica Neue Light"/>
                <a:cs typeface="Helvetica Neue Light"/>
                <a:sym typeface="Helvetica Neue Light"/>
              </a:rPr>
              <a:t>Request a </a:t>
            </a:r>
            <a:r>
              <a:rPr lang="en-US" sz="4600" b="0" i="0" u="none" strike="noStrike" cap="none">
                <a:solidFill>
                  <a:schemeClr val="dk1"/>
                </a:solidFill>
                <a:latin typeface="Helvetica Neue Light"/>
                <a:ea typeface="Helvetica Neue Light"/>
                <a:cs typeface="Helvetica Neue Light"/>
                <a:sym typeface="Helvetica Neue Light"/>
              </a:rPr>
              <a:t>content review email reminder through Drupal</a:t>
            </a:r>
            <a:r>
              <a:rPr lang="en-US" sz="4600" b="0">
                <a:solidFill>
                  <a:schemeClr val="dk1"/>
                </a:solidFill>
                <a:latin typeface="Helvetica Neue Light"/>
                <a:ea typeface="Helvetica Neue Light"/>
                <a:cs typeface="Helvetica Neue Light"/>
                <a:sym typeface="Helvetica Neue Light"/>
              </a:rPr>
              <a:t>.</a:t>
            </a:r>
          </a:p>
          <a:p>
            <a:pPr marL="0" marR="0" lvl="0" indent="0" algn="l" rtl="0">
              <a:spcBef>
                <a:spcPts val="0"/>
              </a:spcBef>
              <a:spcAft>
                <a:spcPts val="0"/>
              </a:spcAft>
              <a:buClr>
                <a:schemeClr val="dk1"/>
              </a:buClr>
              <a:buSzPct val="25000"/>
              <a:buFont typeface="Helvetica Neue Light"/>
              <a:buNone/>
            </a:pPr>
            <a:endParaRPr sz="3000" b="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Clr>
                <a:schemeClr val="dk1"/>
              </a:buClr>
              <a:buSzPct val="25000"/>
              <a:buFont typeface="Helvetica Neue Light"/>
              <a:buNone/>
            </a:pPr>
            <a:r>
              <a:rPr lang="en-US" sz="3000" b="0">
                <a:solidFill>
                  <a:schemeClr val="dk1"/>
                </a:solidFill>
                <a:latin typeface="Helvetica Neue Light"/>
                <a:ea typeface="Helvetica Neue Light"/>
                <a:cs typeface="Helvetica Neue Light"/>
                <a:sym typeface="Helvetica Neue Light"/>
              </a:rPr>
              <a:t>Select the </a:t>
            </a:r>
            <a:r>
              <a:rPr lang="en-US" sz="3000">
                <a:solidFill>
                  <a:schemeClr val="dk1"/>
                </a:solidFill>
                <a:latin typeface="Helvetica Neue"/>
                <a:ea typeface="Helvetica Neue"/>
                <a:cs typeface="Helvetica Neue"/>
                <a:sym typeface="Helvetica Neue"/>
              </a:rPr>
              <a:t>Freshness reminder </a:t>
            </a:r>
            <a:r>
              <a:rPr lang="en-US" sz="3000" b="0">
                <a:solidFill>
                  <a:schemeClr val="dk1"/>
                </a:solidFill>
                <a:latin typeface="Helvetica Neue Light"/>
                <a:ea typeface="Helvetica Neue Light"/>
                <a:cs typeface="Helvetica Neue Light"/>
                <a:sym typeface="Helvetica Neue Light"/>
              </a:rPr>
              <a:t>option toward the bottom or your page to schedule a reminder.</a:t>
            </a:r>
          </a:p>
          <a:p>
            <a:pPr marL="0" marR="0" lvl="0" indent="0" algn="l" rtl="0">
              <a:spcBef>
                <a:spcPts val="0"/>
              </a:spcBef>
              <a:spcAft>
                <a:spcPts val="0"/>
              </a:spcAft>
              <a:buClr>
                <a:schemeClr val="dk1"/>
              </a:buClr>
              <a:buSzPct val="25000"/>
              <a:buFont typeface="Helvetica Neue Light"/>
              <a:buNone/>
            </a:pPr>
            <a:endParaRPr sz="3000" b="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Clr>
                <a:schemeClr val="dk1"/>
              </a:buClr>
              <a:buSzPct val="25000"/>
              <a:buFont typeface="Helvetica Neue Light"/>
              <a:buNone/>
            </a:pPr>
            <a:r>
              <a:rPr lang="en-US" sz="3000">
                <a:solidFill>
                  <a:srgbClr val="E1143C"/>
                </a:solidFill>
                <a:latin typeface="Helvetica Neue"/>
                <a:ea typeface="Helvetica Neue"/>
                <a:cs typeface="Helvetica Neue"/>
                <a:sym typeface="Helvetica Neue"/>
              </a:rPr>
              <a:t>NOTE</a:t>
            </a:r>
            <a:r>
              <a:rPr lang="en-US" sz="3000" b="0">
                <a:solidFill>
                  <a:schemeClr val="dk1"/>
                </a:solidFill>
                <a:latin typeface="Helvetica Neue Light"/>
                <a:ea typeface="Helvetica Neue Light"/>
                <a:cs typeface="Helvetica Neue Light"/>
                <a:sym typeface="Helvetica Neue Light"/>
              </a:rPr>
              <a:t>: A new reminder must be entered if the page needs reviewed again.</a:t>
            </a:r>
          </a:p>
        </p:txBody>
      </p:sp>
      <p:grpSp>
        <p:nvGrpSpPr>
          <p:cNvPr id="347" name="Shape 347"/>
          <p:cNvGrpSpPr/>
          <p:nvPr/>
        </p:nvGrpSpPr>
        <p:grpSpPr>
          <a:xfrm>
            <a:off x="6814474" y="2373750"/>
            <a:ext cx="5386999" cy="5869847"/>
            <a:chOff x="6814474" y="2373750"/>
            <a:chExt cx="5386999" cy="5869847"/>
          </a:xfrm>
        </p:grpSpPr>
        <p:pic>
          <p:nvPicPr>
            <p:cNvPr id="348" name="Shape 348"/>
            <p:cNvPicPr preferRelativeResize="0"/>
            <p:nvPr/>
          </p:nvPicPr>
          <p:blipFill>
            <a:blip r:embed="rId3">
              <a:alphaModFix/>
            </a:blip>
            <a:stretch>
              <a:fillRect/>
            </a:stretch>
          </p:blipFill>
          <p:spPr>
            <a:xfrm>
              <a:off x="6814474" y="2373750"/>
              <a:ext cx="5065955" cy="919300"/>
            </a:xfrm>
            <a:prstGeom prst="rect">
              <a:avLst/>
            </a:prstGeom>
            <a:noFill/>
            <a:ln>
              <a:noFill/>
            </a:ln>
          </p:spPr>
        </p:pic>
        <p:pic>
          <p:nvPicPr>
            <p:cNvPr id="349" name="Shape 349"/>
            <p:cNvPicPr preferRelativeResize="0"/>
            <p:nvPr/>
          </p:nvPicPr>
          <p:blipFill>
            <a:blip r:embed="rId4">
              <a:alphaModFix/>
            </a:blip>
            <a:stretch>
              <a:fillRect/>
            </a:stretch>
          </p:blipFill>
          <p:spPr>
            <a:xfrm>
              <a:off x="6971675" y="3665824"/>
              <a:ext cx="5229799" cy="4577772"/>
            </a:xfrm>
            <a:prstGeom prst="rect">
              <a:avLst/>
            </a:prstGeom>
            <a:noFill/>
            <a:ln>
              <a:noFill/>
            </a:ln>
          </p:spPr>
        </p:pic>
      </p:grpSp>
      <p:cxnSp>
        <p:nvCxnSpPr>
          <p:cNvPr id="350" name="Shape 350"/>
          <p:cNvCxnSpPr/>
          <p:nvPr/>
        </p:nvCxnSpPr>
        <p:spPr>
          <a:xfrm>
            <a:off x="6781075" y="4226550"/>
            <a:ext cx="5434200" cy="15600"/>
          </a:xfrm>
          <a:prstGeom prst="straightConnector1">
            <a:avLst/>
          </a:prstGeom>
          <a:noFill/>
          <a:ln w="9525" cap="flat" cmpd="sng">
            <a:solidFill>
              <a:srgbClr val="4994CB"/>
            </a:solidFill>
            <a:prstDash val="solid"/>
            <a:round/>
            <a:headEnd type="none" w="lg" len="lg"/>
            <a:tailEnd type="none" w="lg" len="lg"/>
          </a:ln>
        </p:spPr>
      </p:cxnSp>
      <p:sp>
        <p:nvSpPr>
          <p:cNvPr id="351" name="Shape 351"/>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0892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Benchmarking Defined</a:t>
            </a:r>
          </a:p>
        </p:txBody>
      </p:sp>
      <p:sp>
        <p:nvSpPr>
          <p:cNvPr id="357" name="Shape 357"/>
          <p:cNvSpPr txBox="1">
            <a:spLocks noGrp="1"/>
          </p:cNvSpPr>
          <p:nvPr>
            <p:ph type="body" idx="1"/>
          </p:nvPr>
        </p:nvSpPr>
        <p:spPr>
          <a:xfrm>
            <a:off x="724025" y="1903525"/>
            <a:ext cx="11050500" cy="6814800"/>
          </a:xfrm>
          <a:prstGeom prst="rect">
            <a:avLst/>
          </a:prstGeom>
          <a:noFill/>
          <a:ln>
            <a:noFill/>
          </a:ln>
        </p:spPr>
        <p:txBody>
          <a:bodyPr wrap="square" lIns="130025" tIns="65000" rIns="130025" bIns="65000" anchor="ctr" anchorCtr="0">
            <a:noAutofit/>
          </a:bodyPr>
          <a:lstStyle/>
          <a:p>
            <a:pPr marL="0" marR="0" lvl="0" indent="-69850" algn="l" rtl="0">
              <a:spcBef>
                <a:spcPts val="0"/>
              </a:spcBef>
              <a:spcAft>
                <a:spcPts val="0"/>
              </a:spcAft>
              <a:buClr>
                <a:schemeClr val="dk1"/>
              </a:buClr>
              <a:buSzPct val="30555"/>
              <a:buFont typeface="Arial"/>
              <a:buNone/>
            </a:pPr>
            <a:r>
              <a:rPr lang="en-US" sz="3600" b="0">
                <a:solidFill>
                  <a:schemeClr val="dk1"/>
                </a:solidFill>
                <a:latin typeface="Helvetica Neue Light"/>
                <a:ea typeface="Helvetica Neue Light"/>
                <a:cs typeface="Helvetica Neue Light"/>
                <a:sym typeface="Helvetica Neue Light"/>
              </a:rPr>
              <a:t>A measurement of the quality of an organization's policies, products, programs, strategies, etc., and their comparison with standard measurements, or similar measurements of its peers.</a:t>
            </a:r>
          </a:p>
          <a:p>
            <a:pPr marL="0" marR="0" lvl="0" indent="-69850" algn="l" rtl="0">
              <a:spcBef>
                <a:spcPts val="0"/>
              </a:spcBef>
              <a:spcAft>
                <a:spcPts val="0"/>
              </a:spcAft>
              <a:buClr>
                <a:schemeClr val="dk1"/>
              </a:buClr>
              <a:buSzPct val="30555"/>
              <a:buFont typeface="Arial"/>
              <a:buNone/>
            </a:pPr>
            <a:endParaRPr sz="3600" b="0">
              <a:solidFill>
                <a:schemeClr val="dk1"/>
              </a:solidFill>
              <a:latin typeface="Helvetica Neue Light"/>
              <a:ea typeface="Helvetica Neue Light"/>
              <a:cs typeface="Helvetica Neue Light"/>
              <a:sym typeface="Helvetica Neue Light"/>
            </a:endParaRPr>
          </a:p>
          <a:p>
            <a:pPr marL="0" marR="0" lvl="0" indent="-69850" algn="l" rtl="0">
              <a:spcBef>
                <a:spcPts val="0"/>
              </a:spcBef>
              <a:spcAft>
                <a:spcPts val="0"/>
              </a:spcAft>
              <a:buClr>
                <a:schemeClr val="dk1"/>
              </a:buClr>
              <a:buSzPct val="30555"/>
              <a:buFont typeface="Arial"/>
              <a:buNone/>
            </a:pPr>
            <a:r>
              <a:rPr lang="en-US" sz="3600" b="0">
                <a:solidFill>
                  <a:schemeClr val="dk1"/>
                </a:solidFill>
                <a:latin typeface="Helvetica Neue Light"/>
                <a:ea typeface="Helvetica Neue Light"/>
                <a:cs typeface="Helvetica Neue Light"/>
                <a:sym typeface="Helvetica Neue Light"/>
              </a:rPr>
              <a:t>The objectives of benchmarking are (1) to determine what and where improvements are called for, (2) to analyze how other organizations achieve their high performance levels, and (3) to use this information to improve performance.</a:t>
            </a:r>
          </a:p>
        </p:txBody>
      </p:sp>
      <p:sp>
        <p:nvSpPr>
          <p:cNvPr id="358" name="Shape 358"/>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0892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How Benchmarking Works</a:t>
            </a:r>
          </a:p>
        </p:txBody>
      </p:sp>
      <p:sp>
        <p:nvSpPr>
          <p:cNvPr id="364" name="Shape 364"/>
          <p:cNvSpPr txBox="1">
            <a:spLocks noGrp="1"/>
          </p:cNvSpPr>
          <p:nvPr>
            <p:ph type="body" idx="1"/>
          </p:nvPr>
        </p:nvSpPr>
        <p:spPr>
          <a:xfrm>
            <a:off x="724025" y="1903525"/>
            <a:ext cx="11050500" cy="7068300"/>
          </a:xfrm>
          <a:prstGeom prst="rect">
            <a:avLst/>
          </a:prstGeom>
          <a:noFill/>
          <a:ln>
            <a:noFill/>
          </a:ln>
        </p:spPr>
        <p:txBody>
          <a:bodyPr wrap="square" lIns="130025" tIns="65000" rIns="130025" bIns="65000" anchor="ctr" anchorCtr="0">
            <a:noAutofit/>
          </a:bodyPr>
          <a:lstStyle/>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Select a program or process to benchmark.</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Identify the key performance metrics.</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Choose universities and/or similar internal departments to benchmark.</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Collect data on performance and practices,</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Analyze the data and identify opportunities for improvement.</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Adapt and implement the best practices, setting reasonable goals and ensuring university-wide acceptance.</a:t>
            </a:r>
          </a:p>
        </p:txBody>
      </p:sp>
      <p:sp>
        <p:nvSpPr>
          <p:cNvPr id="365" name="Shape 365"/>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0892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Collect Data</a:t>
            </a:r>
          </a:p>
        </p:txBody>
      </p:sp>
      <p:sp>
        <p:nvSpPr>
          <p:cNvPr id="371" name="Shape 371"/>
          <p:cNvSpPr txBox="1">
            <a:spLocks noGrp="1"/>
          </p:cNvSpPr>
          <p:nvPr>
            <p:ph type="body" idx="1"/>
          </p:nvPr>
        </p:nvSpPr>
        <p:spPr>
          <a:xfrm>
            <a:off x="724025" y="1903525"/>
            <a:ext cx="11481000" cy="7068300"/>
          </a:xfrm>
          <a:prstGeom prst="rect">
            <a:avLst/>
          </a:prstGeom>
          <a:noFill/>
          <a:ln>
            <a:noFill/>
          </a:ln>
        </p:spPr>
        <p:txBody>
          <a:bodyPr wrap="square" lIns="130025" tIns="65000" rIns="130025" bIns="65000" anchor="ctr" anchorCtr="0">
            <a:noAutofit/>
          </a:bodyPr>
          <a:lstStyle/>
          <a:p>
            <a:pPr marL="0" marR="0" lvl="0" indent="0" algn="l" rtl="0">
              <a:lnSpc>
                <a:spcPct val="100000"/>
              </a:lnSpc>
              <a:spcBef>
                <a:spcPts val="0"/>
              </a:spcBef>
              <a:spcAft>
                <a:spcPts val="0"/>
              </a:spcAft>
              <a:buNone/>
            </a:pPr>
            <a:r>
              <a:rPr lang="en-US" sz="3600" b="0">
                <a:solidFill>
                  <a:schemeClr val="dk1"/>
                </a:solidFill>
                <a:latin typeface="Helvetica Neue Light"/>
                <a:ea typeface="Helvetica Neue Light"/>
                <a:cs typeface="Helvetica Neue Light"/>
                <a:sym typeface="Helvetica Neue Light"/>
              </a:rPr>
              <a:t>Audit the competition as well as similar departments to see what content they feature.</a:t>
            </a:r>
          </a:p>
          <a:p>
            <a:pPr marL="457200" marR="0" lvl="0" indent="-431800" algn="l" rtl="0">
              <a:lnSpc>
                <a:spcPct val="100000"/>
              </a:lnSpc>
              <a:spcBef>
                <a:spcPts val="0"/>
              </a:spcBef>
              <a:spcAft>
                <a:spcPts val="0"/>
              </a:spcAft>
              <a:buClr>
                <a:schemeClr val="dk1"/>
              </a:buClr>
              <a:buSzPct val="100000"/>
              <a:buFont typeface="Helvetica Neue Light"/>
            </a:pPr>
            <a:r>
              <a:rPr lang="en-US" sz="3200" b="0">
                <a:solidFill>
                  <a:schemeClr val="dk1"/>
                </a:solidFill>
                <a:latin typeface="Helvetica Neue Light"/>
                <a:ea typeface="Helvetica Neue Light"/>
                <a:cs typeface="Helvetica Neue Light"/>
                <a:sym typeface="Helvetica Neue Light"/>
              </a:rPr>
              <a:t>Collect data</a:t>
            </a:r>
          </a:p>
          <a:p>
            <a:pPr marL="914400" marR="0" lvl="1" indent="-431800" algn="l" rtl="0">
              <a:lnSpc>
                <a:spcPct val="100000"/>
              </a:lnSpc>
              <a:spcBef>
                <a:spcPts val="0"/>
              </a:spcBef>
              <a:spcAft>
                <a:spcPts val="0"/>
              </a:spcAft>
              <a:buClr>
                <a:schemeClr val="dk1"/>
              </a:buClr>
              <a:buSzPct val="100000"/>
              <a:buFont typeface="Helvetica Neue Light"/>
            </a:pPr>
            <a:r>
              <a:rPr lang="en-US" sz="3200" b="0">
                <a:solidFill>
                  <a:schemeClr val="dk1"/>
                </a:solidFill>
                <a:latin typeface="Helvetica Neue Light"/>
                <a:ea typeface="Helvetica Neue Light"/>
                <a:cs typeface="Helvetica Neue Light"/>
                <a:sym typeface="Helvetica Neue Light"/>
              </a:rPr>
              <a:t>What information is displayed on their homepage</a:t>
            </a:r>
            <a:r>
              <a:rPr lang="en-US" sz="3200">
                <a:solidFill>
                  <a:schemeClr val="dk1"/>
                </a:solidFill>
                <a:latin typeface="Helvetica Neue Light"/>
                <a:ea typeface="Helvetica Neue Light"/>
                <a:cs typeface="Helvetica Neue Light"/>
                <a:sym typeface="Helvetica Neue Light"/>
              </a:rPr>
              <a:t>?</a:t>
            </a:r>
          </a:p>
          <a:p>
            <a:pPr marL="914400" marR="0" lvl="1" indent="-431800" algn="l" rtl="0">
              <a:lnSpc>
                <a:spcPct val="100000"/>
              </a:lnSpc>
              <a:spcBef>
                <a:spcPts val="0"/>
              </a:spcBef>
              <a:spcAft>
                <a:spcPts val="0"/>
              </a:spcAft>
              <a:buClr>
                <a:schemeClr val="dk1"/>
              </a:buClr>
              <a:buSzPct val="100000"/>
              <a:buFont typeface="Helvetica Neue Light"/>
            </a:pPr>
            <a:r>
              <a:rPr lang="en-US" sz="3200">
                <a:solidFill>
                  <a:schemeClr val="dk1"/>
                </a:solidFill>
                <a:latin typeface="Helvetica Neue Light"/>
                <a:ea typeface="Helvetica Neue Light"/>
                <a:cs typeface="Helvetica Neue Light"/>
                <a:sym typeface="Helvetica Neue Light"/>
              </a:rPr>
              <a:t>H</a:t>
            </a:r>
            <a:r>
              <a:rPr lang="en-US" sz="3200" b="0">
                <a:solidFill>
                  <a:schemeClr val="dk1"/>
                </a:solidFill>
                <a:latin typeface="Helvetica Neue Light"/>
                <a:ea typeface="Helvetica Neue Light"/>
                <a:cs typeface="Helvetica Neue Light"/>
                <a:sym typeface="Helvetica Neue Light"/>
              </a:rPr>
              <a:t>ow </a:t>
            </a:r>
            <a:r>
              <a:rPr lang="en-US" sz="3200">
                <a:solidFill>
                  <a:schemeClr val="dk1"/>
                </a:solidFill>
                <a:latin typeface="Helvetica Neue Light"/>
                <a:ea typeface="Helvetica Neue Light"/>
                <a:cs typeface="Helvetica Neue Light"/>
                <a:sym typeface="Helvetica Neue Light"/>
              </a:rPr>
              <a:t>is</a:t>
            </a:r>
            <a:r>
              <a:rPr lang="en-US" sz="3200" b="0">
                <a:solidFill>
                  <a:schemeClr val="dk1"/>
                </a:solidFill>
                <a:latin typeface="Helvetica Neue Light"/>
                <a:ea typeface="Helvetica Neue Light"/>
                <a:cs typeface="Helvetica Neue Light"/>
                <a:sym typeface="Helvetica Neue Light"/>
              </a:rPr>
              <a:t> information is presented: video, images, slideshows, graphic design or plain text</a:t>
            </a:r>
            <a:r>
              <a:rPr lang="en-US" sz="3200">
                <a:solidFill>
                  <a:schemeClr val="dk1"/>
                </a:solidFill>
                <a:latin typeface="Helvetica Neue Light"/>
                <a:ea typeface="Helvetica Neue Light"/>
                <a:cs typeface="Helvetica Neue Light"/>
                <a:sym typeface="Helvetica Neue Light"/>
              </a:rPr>
              <a:t>?</a:t>
            </a:r>
          </a:p>
          <a:p>
            <a:pPr marL="914400" marR="0" lvl="1" indent="-431800" algn="l" rtl="0">
              <a:lnSpc>
                <a:spcPct val="100000"/>
              </a:lnSpc>
              <a:spcBef>
                <a:spcPts val="0"/>
              </a:spcBef>
              <a:spcAft>
                <a:spcPts val="0"/>
              </a:spcAft>
              <a:buClr>
                <a:schemeClr val="dk1"/>
              </a:buClr>
              <a:buSzPct val="100000"/>
              <a:buFont typeface="Helvetica Neue Light"/>
            </a:pPr>
            <a:r>
              <a:rPr lang="en-US" sz="3200" b="0">
                <a:solidFill>
                  <a:schemeClr val="dk1"/>
                </a:solidFill>
                <a:latin typeface="Helvetica Neue Light"/>
                <a:ea typeface="Helvetica Neue Light"/>
                <a:cs typeface="Helvetica Neue Light"/>
                <a:sym typeface="Helvetica Neue Light"/>
              </a:rPr>
              <a:t>Not</a:t>
            </a:r>
            <a:r>
              <a:rPr lang="en-US" sz="3200">
                <a:solidFill>
                  <a:schemeClr val="dk1"/>
                </a:solidFill>
                <a:latin typeface="Helvetica Neue Light"/>
                <a:ea typeface="Helvetica Neue Light"/>
                <a:cs typeface="Helvetica Neue Light"/>
                <a:sym typeface="Helvetica Neue Light"/>
              </a:rPr>
              <a:t>e</a:t>
            </a:r>
            <a:r>
              <a:rPr lang="en-US" sz="3200" b="0">
                <a:solidFill>
                  <a:schemeClr val="dk1"/>
                </a:solidFill>
                <a:latin typeface="Helvetica Neue Light"/>
                <a:ea typeface="Helvetica Neue Light"/>
                <a:cs typeface="Helvetica Neue Light"/>
                <a:sym typeface="Helvetica Neue Light"/>
              </a:rPr>
              <a:t> how many </a:t>
            </a:r>
            <a:r>
              <a:rPr lang="en-US" sz="3200">
                <a:solidFill>
                  <a:schemeClr val="dk1"/>
                </a:solidFill>
                <a:latin typeface="Helvetica Neue Light"/>
                <a:ea typeface="Helvetica Neue Light"/>
                <a:cs typeface="Helvetica Neue Light"/>
                <a:sym typeface="Helvetica Neue Light"/>
              </a:rPr>
              <a:t>previews</a:t>
            </a:r>
            <a:r>
              <a:rPr lang="en-US" sz="3200" b="0">
                <a:solidFill>
                  <a:schemeClr val="dk1"/>
                </a:solidFill>
                <a:latin typeface="Helvetica Neue Light"/>
                <a:ea typeface="Helvetica Neue Light"/>
                <a:cs typeface="Helvetica Neue Light"/>
                <a:sym typeface="Helvetica Neue Light"/>
              </a:rPr>
              <a:t> are featured before need</a:t>
            </a:r>
            <a:r>
              <a:rPr lang="en-US" sz="3200">
                <a:solidFill>
                  <a:schemeClr val="dk1"/>
                </a:solidFill>
                <a:latin typeface="Helvetica Neue Light"/>
                <a:ea typeface="Helvetica Neue Light"/>
                <a:cs typeface="Helvetica Neue Light"/>
                <a:sym typeface="Helvetica Neue Light"/>
              </a:rPr>
              <a:t>ing to click </a:t>
            </a:r>
            <a:r>
              <a:rPr lang="en-US" sz="3200" b="0">
                <a:solidFill>
                  <a:schemeClr val="dk1"/>
                </a:solidFill>
                <a:latin typeface="Helvetica Neue Light"/>
                <a:ea typeface="Helvetica Neue Light"/>
                <a:cs typeface="Helvetica Neue Light"/>
                <a:sym typeface="Helvetica Neue Light"/>
              </a:rPr>
              <a:t>to see more.</a:t>
            </a:r>
          </a:p>
          <a:p>
            <a:pPr marL="914400" lvl="1" indent="-431800" rtl="0">
              <a:lnSpc>
                <a:spcPct val="100000"/>
              </a:lnSpc>
              <a:spcBef>
                <a:spcPts val="0"/>
              </a:spcBef>
              <a:buClr>
                <a:schemeClr val="dk1"/>
              </a:buClr>
              <a:buSzPct val="100000"/>
              <a:buFont typeface="Helvetica Neue Light"/>
            </a:pPr>
            <a:r>
              <a:rPr lang="en-US" sz="3200" b="0">
                <a:solidFill>
                  <a:schemeClr val="dk1"/>
                </a:solidFill>
                <a:latin typeface="Helvetica Neue Light"/>
                <a:ea typeface="Helvetica Neue Light"/>
                <a:cs typeface="Helvetica Neue Light"/>
                <a:sym typeface="Helvetica Neue Light"/>
              </a:rPr>
              <a:t>What call-to-actions are present.</a:t>
            </a:r>
          </a:p>
          <a:p>
            <a:pPr marL="914400" marR="0" lvl="1" indent="-431800" algn="l" rtl="0">
              <a:lnSpc>
                <a:spcPct val="100000"/>
              </a:lnSpc>
              <a:spcBef>
                <a:spcPts val="0"/>
              </a:spcBef>
              <a:spcAft>
                <a:spcPts val="0"/>
              </a:spcAft>
              <a:buClr>
                <a:schemeClr val="dk1"/>
              </a:buClr>
              <a:buSzPct val="100000"/>
              <a:buFont typeface="Helvetica Neue Light"/>
            </a:pPr>
            <a:r>
              <a:rPr lang="en-US" sz="3200" b="0">
                <a:solidFill>
                  <a:schemeClr val="dk1"/>
                </a:solidFill>
                <a:latin typeface="Helvetica Neue Light"/>
                <a:ea typeface="Helvetica Neue Light"/>
                <a:cs typeface="Helvetica Neue Light"/>
                <a:sym typeface="Helvetica Neue Light"/>
              </a:rPr>
              <a:t>Determine the importance they place on the content by noting where the content is displayed in the the navigation.</a:t>
            </a:r>
          </a:p>
          <a:p>
            <a:pPr marL="914400" marR="0" lvl="1" indent="-431800" algn="l" rtl="0">
              <a:lnSpc>
                <a:spcPct val="100000"/>
              </a:lnSpc>
              <a:spcBef>
                <a:spcPts val="0"/>
              </a:spcBef>
              <a:spcAft>
                <a:spcPts val="0"/>
              </a:spcAft>
              <a:buClr>
                <a:schemeClr val="dk1"/>
              </a:buClr>
              <a:buSzPct val="100000"/>
              <a:buFont typeface="Helvetica Neue Light"/>
            </a:pPr>
            <a:r>
              <a:rPr lang="en-US" sz="3200">
                <a:solidFill>
                  <a:schemeClr val="dk1"/>
                </a:solidFill>
                <a:latin typeface="Helvetica Neue Light"/>
                <a:ea typeface="Helvetica Neue Light"/>
                <a:cs typeface="Helvetica Neue Light"/>
                <a:sym typeface="Helvetica Neue Light"/>
              </a:rPr>
              <a:t>What phrases and keywords are consistently used?</a:t>
            </a:r>
          </a:p>
        </p:txBody>
      </p:sp>
      <p:sp>
        <p:nvSpPr>
          <p:cNvPr id="372" name="Shape 372"/>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0892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Know Your Options</a:t>
            </a:r>
          </a:p>
        </p:txBody>
      </p:sp>
      <p:sp>
        <p:nvSpPr>
          <p:cNvPr id="378" name="Shape 378"/>
          <p:cNvSpPr txBox="1">
            <a:spLocks noGrp="1"/>
          </p:cNvSpPr>
          <p:nvPr>
            <p:ph type="body" idx="1"/>
          </p:nvPr>
        </p:nvSpPr>
        <p:spPr>
          <a:xfrm>
            <a:off x="724025" y="1903525"/>
            <a:ext cx="11050500" cy="7068300"/>
          </a:xfrm>
          <a:prstGeom prst="rect">
            <a:avLst/>
          </a:prstGeom>
          <a:noFill/>
          <a:ln>
            <a:noFill/>
          </a:ln>
        </p:spPr>
        <p:txBody>
          <a:bodyPr wrap="square" lIns="130025" tIns="65000" rIns="130025" bIns="65000" anchor="ctr" anchorCtr="0">
            <a:noAutofit/>
          </a:bodyPr>
          <a:lstStyle/>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Follow the Guide to Marketing</a:t>
            </a:r>
            <a:br>
              <a:rPr lang="en-US" sz="3600" b="0">
                <a:solidFill>
                  <a:schemeClr val="dk1"/>
                </a:solidFill>
                <a:latin typeface="Helvetica Neue Light"/>
                <a:ea typeface="Helvetica Neue Light"/>
                <a:cs typeface="Helvetica Neue Light"/>
                <a:sym typeface="Helvetica Neue Light"/>
              </a:rPr>
            </a:br>
            <a:r>
              <a:rPr lang="en-US" sz="3000" b="0" u="sng">
                <a:solidFill>
                  <a:schemeClr val="hlink"/>
                </a:solidFill>
                <a:latin typeface="Helvetica Neue Light"/>
                <a:ea typeface="Helvetica Neue Light"/>
                <a:cs typeface="Helvetica Neue Light"/>
                <a:sym typeface="Helvetica Neue Light"/>
                <a:hlinkClick r:id="rId3"/>
              </a:rPr>
              <a:t>https://www.kent.edu/node/271551</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Discover templates or create your own.</a:t>
            </a:r>
            <a:br>
              <a:rPr lang="en-US" sz="3600" b="0">
                <a:solidFill>
                  <a:schemeClr val="dk1"/>
                </a:solidFill>
                <a:latin typeface="Helvetica Neue Light"/>
                <a:ea typeface="Helvetica Neue Light"/>
                <a:cs typeface="Helvetica Neue Light"/>
                <a:sym typeface="Helvetica Neue Light"/>
              </a:rPr>
            </a:br>
            <a:r>
              <a:rPr lang="en-US" sz="3000" b="0" u="sng">
                <a:solidFill>
                  <a:schemeClr val="hlink"/>
                </a:solidFill>
                <a:latin typeface="Helvetica Neue Light"/>
                <a:ea typeface="Helvetica Neue Light"/>
                <a:cs typeface="Helvetica Neue Light"/>
                <a:sym typeface="Helvetica Neue Light"/>
                <a:hlinkClick r:id="rId4"/>
              </a:rPr>
              <a:t>https://www.kent.edu/node/455376#templates</a:t>
            </a:r>
            <a:r>
              <a:rPr lang="en-US" sz="3000" b="0">
                <a:solidFill>
                  <a:schemeClr val="dk1"/>
                </a:solidFill>
                <a:latin typeface="Helvetica Neue Light"/>
                <a:ea typeface="Helvetica Neue Light"/>
                <a:cs typeface="Helvetica Neue Light"/>
                <a:sym typeface="Helvetica Neue Light"/>
              </a:rPr>
              <a:t> </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View the various color palette options.</a:t>
            </a:r>
            <a:br>
              <a:rPr lang="en-US" sz="3600" b="0">
                <a:solidFill>
                  <a:schemeClr val="dk1"/>
                </a:solidFill>
                <a:latin typeface="Helvetica Neue Light"/>
                <a:ea typeface="Helvetica Neue Light"/>
                <a:cs typeface="Helvetica Neue Light"/>
                <a:sym typeface="Helvetica Neue Light"/>
              </a:rPr>
            </a:br>
            <a:r>
              <a:rPr lang="en-US" sz="3000" b="0" u="sng">
                <a:solidFill>
                  <a:schemeClr val="hlink"/>
                </a:solidFill>
                <a:latin typeface="Helvetica Neue Light"/>
                <a:ea typeface="Helvetica Neue Light"/>
                <a:cs typeface="Helvetica Neue Light"/>
                <a:sym typeface="Helvetica Neue Light"/>
                <a:hlinkClick r:id="rId5"/>
              </a:rPr>
              <a:t>https://www.kent.edu/sites/default/files/file/Color-Palette-Mockups_1.pdf</a:t>
            </a:r>
            <a:r>
              <a:rPr lang="en-US" sz="3000" b="0">
                <a:solidFill>
                  <a:schemeClr val="dk1"/>
                </a:solidFill>
                <a:latin typeface="Helvetica Neue Light"/>
                <a:ea typeface="Helvetica Neue Light"/>
                <a:cs typeface="Helvetica Neue Light"/>
                <a:sym typeface="Helvetica Neue Light"/>
              </a:rPr>
              <a:t> </a:t>
            </a:r>
          </a:p>
          <a:p>
            <a:pPr marL="457200" marR="0" lvl="0" indent="-457200" algn="l" rtl="0">
              <a:lnSpc>
                <a:spcPct val="100000"/>
              </a:lnSpc>
              <a:spcBef>
                <a:spcPts val="0"/>
              </a:spcBef>
              <a:spcAft>
                <a:spcPts val="0"/>
              </a:spcAft>
              <a:buClr>
                <a:schemeClr val="dk1"/>
              </a:buClr>
              <a:buSzPct val="100000"/>
              <a:buFont typeface="Helvetica Neue Light"/>
            </a:pPr>
            <a:r>
              <a:rPr lang="en-US" sz="3600" b="0">
                <a:solidFill>
                  <a:schemeClr val="dk1"/>
                </a:solidFill>
                <a:latin typeface="Helvetica Neue Light"/>
                <a:ea typeface="Helvetica Neue Light"/>
                <a:cs typeface="Helvetica Neue Light"/>
                <a:sym typeface="Helvetica Neue Light"/>
              </a:rPr>
              <a:t>Improve home page designs by adding elements.</a:t>
            </a:r>
            <a:br>
              <a:rPr lang="en-US" sz="3600" b="0">
                <a:solidFill>
                  <a:schemeClr val="dk1"/>
                </a:solidFill>
                <a:latin typeface="Helvetica Neue Light"/>
                <a:ea typeface="Helvetica Neue Light"/>
                <a:cs typeface="Helvetica Neue Light"/>
                <a:sym typeface="Helvetica Neue Light"/>
              </a:rPr>
            </a:br>
            <a:r>
              <a:rPr lang="en-US" sz="3000" b="0" u="sng">
                <a:solidFill>
                  <a:schemeClr val="hlink"/>
                </a:solidFill>
                <a:latin typeface="Helvetica Neue Light"/>
                <a:ea typeface="Helvetica Neue Light"/>
                <a:cs typeface="Helvetica Neue Light"/>
                <a:sym typeface="Helvetica Neue Light"/>
                <a:hlinkClick r:id="rId6"/>
              </a:rPr>
              <a:t>https://www.kent.edu/node/448696</a:t>
            </a:r>
            <a:r>
              <a:rPr lang="en-US" sz="3600" b="0">
                <a:solidFill>
                  <a:schemeClr val="dk1"/>
                </a:solidFill>
                <a:latin typeface="Helvetica Neue Light"/>
                <a:ea typeface="Helvetica Neue Light"/>
                <a:cs typeface="Helvetica Neue Light"/>
                <a:sym typeface="Helvetica Neue Light"/>
              </a:rPr>
              <a:t/>
            </a:r>
            <a:br>
              <a:rPr lang="en-US" sz="3600" b="0">
                <a:solidFill>
                  <a:schemeClr val="dk1"/>
                </a:solidFill>
                <a:latin typeface="Helvetica Neue Light"/>
                <a:ea typeface="Helvetica Neue Light"/>
                <a:cs typeface="Helvetica Neue Light"/>
                <a:sym typeface="Helvetica Neue Light"/>
              </a:rPr>
            </a:br>
            <a:r>
              <a:rPr lang="en-US" sz="3600" b="0">
                <a:solidFill>
                  <a:schemeClr val="dk1"/>
                </a:solidFill>
                <a:latin typeface="Helvetica Neue Light"/>
                <a:ea typeface="Helvetica Neue Light"/>
                <a:cs typeface="Helvetica Neue Light"/>
                <a:sym typeface="Helvetica Neue Light"/>
              </a:rPr>
              <a:t>Visit these sites for inspiration:</a:t>
            </a:r>
          </a:p>
          <a:p>
            <a:pPr marL="914400" marR="0" lvl="1" indent="-419100" algn="l" rtl="0">
              <a:lnSpc>
                <a:spcPct val="100000"/>
              </a:lnSpc>
              <a:spcBef>
                <a:spcPts val="0"/>
              </a:spcBef>
              <a:spcAft>
                <a:spcPts val="0"/>
              </a:spcAft>
              <a:buClr>
                <a:schemeClr val="dk1"/>
              </a:buClr>
              <a:buSzPct val="100000"/>
              <a:buFont typeface="Helvetica Neue Light"/>
            </a:pPr>
            <a:r>
              <a:rPr lang="en-US" sz="3000">
                <a:solidFill>
                  <a:schemeClr val="dk1"/>
                </a:solidFill>
                <a:latin typeface="Helvetica Neue Light"/>
                <a:ea typeface="Helvetica Neue Light"/>
                <a:cs typeface="Helvetica Neue Light"/>
                <a:sym typeface="Helvetica Neue Light"/>
              </a:rPr>
              <a:t>College of Nursing - </a:t>
            </a:r>
            <a:r>
              <a:rPr lang="en-US" sz="3000" u="sng">
                <a:solidFill>
                  <a:schemeClr val="hlink"/>
                </a:solidFill>
                <a:latin typeface="Helvetica Neue Light"/>
                <a:ea typeface="Helvetica Neue Light"/>
                <a:cs typeface="Helvetica Neue Light"/>
                <a:sym typeface="Helvetica Neue Light"/>
                <a:hlinkClick r:id="rId7"/>
              </a:rPr>
              <a:t>https://www.kent.edu/node/91466</a:t>
            </a:r>
          </a:p>
          <a:p>
            <a:pPr marL="914400" marR="0" lvl="1" indent="-419100" algn="l" rtl="0">
              <a:lnSpc>
                <a:spcPct val="100000"/>
              </a:lnSpc>
              <a:spcBef>
                <a:spcPts val="0"/>
              </a:spcBef>
              <a:spcAft>
                <a:spcPts val="0"/>
              </a:spcAft>
              <a:buClr>
                <a:schemeClr val="dk1"/>
              </a:buClr>
              <a:buSzPct val="100000"/>
              <a:buFont typeface="Helvetica Neue Light"/>
            </a:pPr>
            <a:r>
              <a:rPr lang="en-US" sz="3000">
                <a:solidFill>
                  <a:schemeClr val="dk1"/>
                </a:solidFill>
                <a:latin typeface="Helvetica Neue Light"/>
                <a:ea typeface="Helvetica Neue Light"/>
                <a:cs typeface="Helvetica Neue Light"/>
                <a:sym typeface="Helvetica Neue Light"/>
              </a:rPr>
              <a:t>College College of Education, Health and Human Services - </a:t>
            </a:r>
            <a:r>
              <a:rPr lang="en-US" sz="3000" u="sng">
                <a:solidFill>
                  <a:schemeClr val="hlink"/>
                </a:solidFill>
                <a:latin typeface="Helvetica Neue Light"/>
                <a:ea typeface="Helvetica Neue Light"/>
                <a:cs typeface="Helvetica Neue Light"/>
                <a:sym typeface="Helvetica Neue Light"/>
                <a:hlinkClick r:id="rId8"/>
              </a:rPr>
              <a:t>https://www.kent.edu/node/65891</a:t>
            </a:r>
            <a:r>
              <a:rPr lang="en-US" sz="3000">
                <a:solidFill>
                  <a:schemeClr val="dk1"/>
                </a:solidFill>
                <a:latin typeface="Helvetica Neue Light"/>
                <a:ea typeface="Helvetica Neue Light"/>
                <a:cs typeface="Helvetica Neue Light"/>
                <a:sym typeface="Helvetica Neue Light"/>
              </a:rPr>
              <a:t> </a:t>
            </a:r>
          </a:p>
        </p:txBody>
      </p:sp>
      <p:sp>
        <p:nvSpPr>
          <p:cNvPr id="379" name="Shape 379"/>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0892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Academic Program Page</a:t>
            </a:r>
          </a:p>
        </p:txBody>
      </p:sp>
      <p:sp>
        <p:nvSpPr>
          <p:cNvPr id="385" name="Shape 385"/>
          <p:cNvSpPr txBox="1">
            <a:spLocks noGrp="1"/>
          </p:cNvSpPr>
          <p:nvPr>
            <p:ph type="body" idx="1"/>
          </p:nvPr>
        </p:nvSpPr>
        <p:spPr>
          <a:xfrm>
            <a:off x="724025" y="8237050"/>
            <a:ext cx="11717700" cy="963300"/>
          </a:xfrm>
          <a:prstGeom prst="rect">
            <a:avLst/>
          </a:prstGeom>
          <a:noFill/>
          <a:ln>
            <a:noFill/>
          </a:ln>
        </p:spPr>
        <p:txBody>
          <a:bodyPr wrap="square" lIns="130025" tIns="65000" rIns="130025" bIns="65000" anchor="ctr" anchorCtr="0">
            <a:noAutofit/>
          </a:bodyPr>
          <a:lstStyle/>
          <a:p>
            <a:pPr marL="0" marR="0" lvl="0" indent="0" algn="l" rtl="0">
              <a:lnSpc>
                <a:spcPct val="100000"/>
              </a:lnSpc>
              <a:spcBef>
                <a:spcPts val="0"/>
              </a:spcBef>
              <a:spcAft>
                <a:spcPts val="0"/>
              </a:spcAft>
              <a:buNone/>
            </a:pPr>
            <a:r>
              <a:rPr lang="en-US" sz="2400" b="0">
                <a:solidFill>
                  <a:schemeClr val="dk1"/>
                </a:solidFill>
                <a:latin typeface="Helvetica Neue Light"/>
                <a:ea typeface="Helvetica Neue Light"/>
                <a:cs typeface="Helvetica Neue Light"/>
                <a:sym typeface="Helvetica Neue Light"/>
              </a:rPr>
              <a:t>View an academic program page example at </a:t>
            </a:r>
            <a:r>
              <a:rPr lang="en-US" sz="2400" b="0" u="sng">
                <a:solidFill>
                  <a:schemeClr val="hlink"/>
                </a:solidFill>
                <a:latin typeface="Helvetica Neue Light"/>
                <a:ea typeface="Helvetica Neue Light"/>
                <a:cs typeface="Helvetica Neue Light"/>
                <a:sym typeface="Helvetica Neue Light"/>
                <a:hlinkClick r:id="rId3"/>
              </a:rPr>
              <a:t>https://www.kent.edu/node/618426</a:t>
            </a:r>
            <a:r>
              <a:rPr lang="en-US" sz="2400" b="0">
                <a:solidFill>
                  <a:schemeClr val="dk1"/>
                </a:solidFill>
                <a:latin typeface="Helvetica Neue Light"/>
                <a:ea typeface="Helvetica Neue Light"/>
                <a:cs typeface="Helvetica Neue Light"/>
                <a:sym typeface="Helvetica Neue Light"/>
              </a:rPr>
              <a:t>. </a:t>
            </a:r>
          </a:p>
        </p:txBody>
      </p:sp>
      <p:pic>
        <p:nvPicPr>
          <p:cNvPr id="386" name="Shape 386"/>
          <p:cNvPicPr preferRelativeResize="0"/>
          <p:nvPr/>
        </p:nvPicPr>
        <p:blipFill rotWithShape="1">
          <a:blip r:embed="rId4">
            <a:alphaModFix/>
          </a:blip>
          <a:srcRect b="28688"/>
          <a:stretch/>
        </p:blipFill>
        <p:spPr>
          <a:xfrm>
            <a:off x="4658150" y="1431925"/>
            <a:ext cx="4583124" cy="7042149"/>
          </a:xfrm>
          <a:prstGeom prst="rect">
            <a:avLst/>
          </a:prstGeom>
          <a:noFill/>
          <a:ln>
            <a:noFill/>
          </a:ln>
        </p:spPr>
      </p:pic>
      <p:sp>
        <p:nvSpPr>
          <p:cNvPr id="387" name="Shape 387"/>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1025423" y="1721874"/>
            <a:ext cx="11216700" cy="7248600"/>
          </a:xfrm>
          <a:prstGeom prst="rect">
            <a:avLst/>
          </a:prstGeom>
        </p:spPr>
        <p:txBody>
          <a:bodyPr wrap="square" lIns="130025" tIns="130025" rIns="130025" bIns="130025" anchor="t" anchorCtr="0">
            <a:noAutofit/>
          </a:bodyPr>
          <a:lstStyle/>
          <a:p>
            <a:pPr marL="0" lvl="0" indent="0" rtl="0">
              <a:lnSpc>
                <a:spcPct val="100000"/>
              </a:lnSpc>
              <a:spcBef>
                <a:spcPts val="0"/>
              </a:spcBef>
              <a:buNone/>
            </a:pPr>
            <a:r>
              <a:rPr lang="en-US" sz="3000" dirty="0">
                <a:solidFill>
                  <a:schemeClr val="dk1"/>
                </a:solidFill>
                <a:latin typeface="Helvetica Neue"/>
                <a:ea typeface="Helvetica Neue"/>
                <a:cs typeface="Helvetica Neue"/>
                <a:sym typeface="Helvetica Neue"/>
              </a:rPr>
              <a:t>PROGRAM OVERVIEW</a:t>
            </a:r>
          </a:p>
          <a:p>
            <a:pPr marL="0" lvl="0" indent="0" rtl="0">
              <a:lnSpc>
                <a:spcPct val="100000"/>
              </a:lnSpc>
              <a:spcBef>
                <a:spcPts val="0"/>
              </a:spcBef>
              <a:buNone/>
            </a:pPr>
            <a:r>
              <a:rPr lang="en-US" sz="2400" b="0" dirty="0">
                <a:solidFill>
                  <a:schemeClr val="dk1"/>
                </a:solidFill>
                <a:latin typeface="Helvetica Neue Light"/>
                <a:ea typeface="Helvetica Neue Light"/>
                <a:cs typeface="Helvetica Neue Light"/>
                <a:sym typeface="Helvetica Neue Light"/>
              </a:rPr>
              <a:t>One paragraph limited to 3 or 4 sentences or one sentence for each of the bulleted items below:</a:t>
            </a:r>
          </a:p>
          <a:p>
            <a:pPr marL="457200" lvl="0" indent="-381000" rtl="0">
              <a:lnSpc>
                <a:spcPct val="100000"/>
              </a:lnSpc>
              <a:spcBef>
                <a:spcPts val="0"/>
              </a:spcBef>
              <a:buClr>
                <a:schemeClr val="dk1"/>
              </a:buClr>
              <a:buSzPct val="100000"/>
              <a:buFont typeface="Helvetica Neue Light"/>
            </a:pPr>
            <a:r>
              <a:rPr lang="en-US" sz="2400" b="0" dirty="0">
                <a:solidFill>
                  <a:schemeClr val="dk1"/>
                </a:solidFill>
                <a:latin typeface="Helvetica Neue Light"/>
                <a:ea typeface="Helvetica Neue Light"/>
                <a:cs typeface="Helvetica Neue Light"/>
                <a:sym typeface="Helvetica Neue Light"/>
              </a:rPr>
              <a:t>Crux of program</a:t>
            </a:r>
          </a:p>
          <a:p>
            <a:pPr marL="457200" lvl="0" indent="-381000" rtl="0">
              <a:lnSpc>
                <a:spcPct val="100000"/>
              </a:lnSpc>
              <a:spcBef>
                <a:spcPts val="0"/>
              </a:spcBef>
              <a:buClr>
                <a:schemeClr val="dk1"/>
              </a:buClr>
              <a:buSzPct val="100000"/>
              <a:buFont typeface="Helvetica Neue Light"/>
            </a:pPr>
            <a:r>
              <a:rPr lang="en-US" sz="2400" b="0" dirty="0">
                <a:solidFill>
                  <a:schemeClr val="dk1"/>
                </a:solidFill>
                <a:latin typeface="Helvetica Neue Light"/>
                <a:ea typeface="Helvetica Neue Light"/>
                <a:cs typeface="Helvetica Neue Light"/>
                <a:sym typeface="Helvetica Neue Light"/>
              </a:rPr>
              <a:t>Concentrations &amp; Minors</a:t>
            </a:r>
          </a:p>
          <a:p>
            <a:pPr marL="457200" lvl="0" indent="-381000" rtl="0">
              <a:lnSpc>
                <a:spcPct val="100000"/>
              </a:lnSpc>
              <a:spcBef>
                <a:spcPts val="0"/>
              </a:spcBef>
              <a:buClr>
                <a:schemeClr val="dk1"/>
              </a:buClr>
              <a:buSzPct val="100000"/>
              <a:buFont typeface="Helvetica Neue Light"/>
            </a:pPr>
            <a:r>
              <a:rPr lang="en-US" sz="2400" b="0" dirty="0">
                <a:solidFill>
                  <a:schemeClr val="dk1"/>
                </a:solidFill>
                <a:latin typeface="Helvetica Neue Light"/>
                <a:ea typeface="Helvetica Neue Light"/>
                <a:cs typeface="Helvetica Neue Light"/>
                <a:sym typeface="Helvetica Neue Light"/>
              </a:rPr>
              <a:t>Class format - size (large or small), lab, all online</a:t>
            </a:r>
          </a:p>
          <a:p>
            <a:pPr marL="0" lvl="0" indent="0" rtl="0">
              <a:lnSpc>
                <a:spcPct val="100000"/>
              </a:lnSpc>
              <a:spcBef>
                <a:spcPts val="0"/>
              </a:spcBef>
              <a:buNone/>
            </a:pPr>
            <a:r>
              <a:rPr lang="en-US" sz="3000" dirty="0">
                <a:solidFill>
                  <a:schemeClr val="dk1"/>
                </a:solidFill>
                <a:latin typeface="Helvetica Neue"/>
                <a:ea typeface="Helvetica Neue"/>
                <a:cs typeface="Helvetica Neue"/>
                <a:sym typeface="Helvetica Neue"/>
              </a:rPr>
              <a:t>THIS PROGRAM IS RIGHT FOR YOU IF</a:t>
            </a:r>
          </a:p>
          <a:p>
            <a:pPr marL="0" lvl="0" indent="-69850" rtl="0">
              <a:lnSpc>
                <a:spcPct val="100000"/>
              </a:lnSpc>
              <a:spcBef>
                <a:spcPts val="0"/>
              </a:spcBef>
              <a:buClr>
                <a:schemeClr val="dk1"/>
              </a:buClr>
              <a:buSzPct val="45833"/>
              <a:buFont typeface="Arial"/>
              <a:buNone/>
            </a:pPr>
            <a:r>
              <a:rPr lang="en-US" sz="2400" b="0" dirty="0">
                <a:solidFill>
                  <a:schemeClr val="dk1"/>
                </a:solidFill>
                <a:latin typeface="Helvetica Neue Light"/>
                <a:ea typeface="Helvetica Neue Light"/>
                <a:cs typeface="Helvetica Neue Light"/>
                <a:sym typeface="Helvetica Neue Light"/>
              </a:rPr>
              <a:t>Bulleted list of personality traits or characteristics of students who would do well in the field e.g. “If you like people”, “If you like numbers”, etc.</a:t>
            </a:r>
          </a:p>
          <a:p>
            <a:pPr marL="0" lvl="0" indent="0" rtl="0">
              <a:lnSpc>
                <a:spcPct val="100000"/>
              </a:lnSpc>
              <a:spcBef>
                <a:spcPts val="0"/>
              </a:spcBef>
              <a:buNone/>
            </a:pPr>
            <a:r>
              <a:rPr lang="en-US" sz="3000" dirty="0">
                <a:solidFill>
                  <a:schemeClr val="dk1"/>
                </a:solidFill>
                <a:latin typeface="Helvetica Neue"/>
                <a:ea typeface="Helvetica Neue"/>
                <a:cs typeface="Helvetica Neue"/>
                <a:sym typeface="Helvetica Neue"/>
              </a:rPr>
              <a:t>THIS PROGRAM WILL TEACH YOU</a:t>
            </a:r>
          </a:p>
          <a:p>
            <a:pPr marL="0" lvl="0" indent="0" rtl="0">
              <a:lnSpc>
                <a:spcPct val="100000"/>
              </a:lnSpc>
              <a:spcBef>
                <a:spcPts val="0"/>
              </a:spcBef>
              <a:buNone/>
            </a:pPr>
            <a:r>
              <a:rPr lang="en-US" sz="2400" b="0" dirty="0">
                <a:solidFill>
                  <a:schemeClr val="dk1"/>
                </a:solidFill>
                <a:latin typeface="Helvetica Neue Light"/>
                <a:ea typeface="Helvetica Neue Light"/>
                <a:cs typeface="Helvetica Neue Light"/>
                <a:sym typeface="Helvetica Neue Light"/>
              </a:rPr>
              <a:t>Bulleted list of what the program will teach a student.</a:t>
            </a:r>
          </a:p>
          <a:p>
            <a:pPr marL="0" lvl="0" indent="0" rtl="0">
              <a:lnSpc>
                <a:spcPct val="100000"/>
              </a:lnSpc>
              <a:spcBef>
                <a:spcPts val="0"/>
              </a:spcBef>
              <a:buNone/>
            </a:pPr>
            <a:r>
              <a:rPr lang="en-US" sz="3000" dirty="0">
                <a:solidFill>
                  <a:schemeClr val="dk1"/>
                </a:solidFill>
                <a:latin typeface="Helvetica Neue"/>
                <a:ea typeface="Helvetica Neue"/>
                <a:cs typeface="Helvetica Neue"/>
                <a:sym typeface="Helvetica Neue"/>
              </a:rPr>
              <a:t>ADDITIONAL INFORMATION</a:t>
            </a:r>
          </a:p>
          <a:p>
            <a:pPr marL="0" lvl="0" indent="0" rtl="0">
              <a:lnSpc>
                <a:spcPct val="100000"/>
              </a:lnSpc>
              <a:spcBef>
                <a:spcPts val="0"/>
              </a:spcBef>
              <a:buNone/>
            </a:pPr>
            <a:r>
              <a:rPr lang="en-US" sz="2400" b="0" dirty="0">
                <a:solidFill>
                  <a:schemeClr val="dk1"/>
                </a:solidFill>
                <a:latin typeface="Helvetica Neue Light"/>
                <a:ea typeface="Helvetica Neue Light"/>
                <a:cs typeface="Helvetica Neue Light"/>
                <a:sym typeface="Helvetica Neue Light"/>
              </a:rPr>
              <a:t>In a paragraph format describe prerequisites, limitations and relevance toward additional degrees.</a:t>
            </a:r>
          </a:p>
          <a:p>
            <a:pPr marL="0" lvl="0" indent="0" rtl="0">
              <a:lnSpc>
                <a:spcPct val="100000"/>
              </a:lnSpc>
              <a:spcBef>
                <a:spcPts val="0"/>
              </a:spcBef>
              <a:buNone/>
            </a:pPr>
            <a:r>
              <a:rPr lang="en-US" sz="3000" dirty="0">
                <a:solidFill>
                  <a:schemeClr val="dk1"/>
                </a:solidFill>
                <a:latin typeface="Helvetica Neue"/>
                <a:ea typeface="Helvetica Neue"/>
                <a:cs typeface="Helvetica Neue"/>
                <a:sym typeface="Helvetica Neue"/>
              </a:rPr>
              <a:t>DISCLAIMER</a:t>
            </a:r>
          </a:p>
          <a:p>
            <a:pPr marL="0" lvl="0" indent="0" rtl="0">
              <a:lnSpc>
                <a:spcPct val="100000"/>
              </a:lnSpc>
              <a:spcBef>
                <a:spcPts val="0"/>
              </a:spcBef>
              <a:buNone/>
            </a:pPr>
            <a:r>
              <a:rPr lang="en-US" sz="2400" b="0" dirty="0">
                <a:solidFill>
                  <a:schemeClr val="dk1"/>
                </a:solidFill>
                <a:latin typeface="Helvetica Neue Light"/>
                <a:ea typeface="Helvetica Neue Light"/>
                <a:cs typeface="Helvetica Neue Light"/>
                <a:sym typeface="Helvetica Neue Light"/>
              </a:rPr>
              <a:t>Include as needed for online degrees.</a:t>
            </a:r>
          </a:p>
        </p:txBody>
      </p:sp>
      <p:sp>
        <p:nvSpPr>
          <p:cNvPr id="394" name="Shape 394"/>
          <p:cNvSpPr txBox="1">
            <a:spLocks noGrp="1"/>
          </p:cNvSpPr>
          <p:nvPr>
            <p:ph type="title"/>
          </p:nvPr>
        </p:nvSpPr>
        <p:spPr>
          <a:xfrm>
            <a:off x="31654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Program Page Body</a:t>
            </a:r>
          </a:p>
        </p:txBody>
      </p:sp>
      <p:sp>
        <p:nvSpPr>
          <p:cNvPr id="395" name="Shape 395"/>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p:nvPr/>
        </p:nvSpPr>
        <p:spPr>
          <a:xfrm>
            <a:off x="3975100" y="781050"/>
            <a:ext cx="5041800" cy="1384200"/>
          </a:xfrm>
          <a:prstGeom prst="roundRect">
            <a:avLst>
              <a:gd name="adj" fmla="val 13759"/>
            </a:avLst>
          </a:prstGeom>
          <a:solidFill>
            <a:srgbClr val="E1143C"/>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1" i="0" u="none" strike="noStrike" cap="none">
                <a:solidFill>
                  <a:srgbClr val="FFFFFF"/>
                </a:solidFill>
                <a:latin typeface="Gill Sans"/>
                <a:ea typeface="Gill Sans"/>
                <a:cs typeface="Gill Sans"/>
                <a:sym typeface="Gill Sans"/>
              </a:rPr>
              <a:t>Identify Goals</a:t>
            </a:r>
          </a:p>
        </p:txBody>
      </p:sp>
      <p:sp>
        <p:nvSpPr>
          <p:cNvPr id="100" name="Shape 100"/>
          <p:cNvSpPr/>
          <p:nvPr/>
        </p:nvSpPr>
        <p:spPr>
          <a:xfrm>
            <a:off x="6045200" y="20574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Yearly</a:t>
            </a:r>
          </a:p>
        </p:txBody>
      </p:sp>
      <p:sp>
        <p:nvSpPr>
          <p:cNvPr id="101" name="Shape 101"/>
          <p:cNvSpPr/>
          <p:nvPr/>
        </p:nvSpPr>
        <p:spPr>
          <a:xfrm>
            <a:off x="1387050" y="4317225"/>
            <a:ext cx="10222800" cy="2528400"/>
          </a:xfrm>
          <a:prstGeom prst="rect">
            <a:avLst/>
          </a:prstGeom>
          <a:noFill/>
          <a:ln>
            <a:noFill/>
          </a:ln>
        </p:spPr>
        <p:txBody>
          <a:bodyPr wrap="square" lIns="0" tIns="0" rIns="0" bIns="0" anchor="ctr" anchorCtr="0">
            <a:noAutofit/>
          </a:bodyPr>
          <a:lstStyle/>
          <a:p>
            <a:pPr marL="0" marR="0" lvl="0" indent="0" rtl="0">
              <a:spcBef>
                <a:spcPts val="0"/>
              </a:spcBef>
              <a:spcAft>
                <a:spcPts val="0"/>
              </a:spcAft>
              <a:buSzPct val="25000"/>
              <a:buNone/>
            </a:pPr>
            <a:r>
              <a:rPr lang="en-US" sz="4800" i="0" u="none" strike="noStrike" cap="none">
                <a:solidFill>
                  <a:schemeClr val="dk1"/>
                </a:solidFill>
                <a:latin typeface="Helvetica Neue Light"/>
                <a:ea typeface="Helvetica Neue Light"/>
                <a:cs typeface="Helvetica Neue Light"/>
                <a:sym typeface="Helvetica Neue Light"/>
              </a:rPr>
              <a:t>Determine the priority pages and actions you want visitors to view and execute, respectively.</a:t>
            </a:r>
          </a:p>
        </p:txBody>
      </p:sp>
      <p:sp>
        <p:nvSpPr>
          <p:cNvPr id="102" name="Shape 102"/>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400"/>
        <p:cNvGrpSpPr/>
        <p:nvPr/>
      </p:nvGrpSpPr>
      <p:grpSpPr>
        <a:xfrm>
          <a:off x="0" y="0"/>
          <a:ext cx="0" cy="0"/>
          <a:chOff x="0" y="0"/>
          <a:chExt cx="0" cy="0"/>
        </a:xfrm>
      </p:grpSpPr>
      <p:pic>
        <p:nvPicPr>
          <p:cNvPr id="401" name="Shape 401"/>
          <p:cNvPicPr preferRelativeResize="0"/>
          <p:nvPr/>
        </p:nvPicPr>
        <p:blipFill>
          <a:blip r:embed="rId3">
            <a:alphaModFix/>
          </a:blip>
          <a:stretch>
            <a:fillRect/>
          </a:stretch>
        </p:blipFill>
        <p:spPr>
          <a:xfrm>
            <a:off x="5046925" y="1713025"/>
            <a:ext cx="7316524" cy="6728924"/>
          </a:xfrm>
          <a:prstGeom prst="rect">
            <a:avLst/>
          </a:prstGeom>
          <a:noFill/>
          <a:ln>
            <a:noFill/>
          </a:ln>
        </p:spPr>
      </p:pic>
      <p:sp>
        <p:nvSpPr>
          <p:cNvPr id="402" name="Shape 402"/>
          <p:cNvSpPr txBox="1">
            <a:spLocks noGrp="1"/>
          </p:cNvSpPr>
          <p:nvPr>
            <p:ph type="title"/>
          </p:nvPr>
        </p:nvSpPr>
        <p:spPr>
          <a:xfrm>
            <a:off x="3089275" y="277825"/>
            <a:ext cx="99156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200" b="0">
                <a:solidFill>
                  <a:schemeClr val="dk2"/>
                </a:solidFill>
                <a:latin typeface="Helvetica Neue Light"/>
                <a:ea typeface="Helvetica Neue Light"/>
                <a:cs typeface="Helvetica Neue Light"/>
                <a:sym typeface="Helvetica Neue Light"/>
              </a:rPr>
              <a:t>Shared Program Page Pane</a:t>
            </a:r>
          </a:p>
        </p:txBody>
      </p:sp>
      <p:sp>
        <p:nvSpPr>
          <p:cNvPr id="403" name="Shape 403"/>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rtl="0">
              <a:spcBef>
                <a:spcPts val="0"/>
              </a:spcBef>
              <a:buNone/>
            </a:pPr>
            <a:fld id="{00000000-1234-1234-1234-123412341234}" type="slidenum">
              <a:rPr lang="en-US"/>
              <a:t>40</a:t>
            </a:fld>
            <a:endParaRPr lang="en-US"/>
          </a:p>
        </p:txBody>
      </p:sp>
      <p:sp>
        <p:nvSpPr>
          <p:cNvPr id="404" name="Shape 404"/>
          <p:cNvSpPr/>
          <p:nvPr/>
        </p:nvSpPr>
        <p:spPr>
          <a:xfrm>
            <a:off x="4505125" y="1834275"/>
            <a:ext cx="579900" cy="4560900"/>
          </a:xfrm>
          <a:prstGeom prst="leftBrace">
            <a:avLst>
              <a:gd name="adj1" fmla="val 67020"/>
              <a:gd name="adj2" fmla="val 50666"/>
            </a:avLst>
          </a:prstGeom>
          <a:noFill/>
          <a:ln w="28575" cap="flat" cmpd="sng">
            <a:solidFill>
              <a:srgbClr val="E1143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05" name="Shape 405"/>
          <p:cNvSpPr txBox="1"/>
          <p:nvPr/>
        </p:nvSpPr>
        <p:spPr>
          <a:xfrm>
            <a:off x="257300" y="1874275"/>
            <a:ext cx="4543200" cy="4560900"/>
          </a:xfrm>
          <a:prstGeom prst="rect">
            <a:avLst/>
          </a:prstGeom>
          <a:noFill/>
          <a:ln>
            <a:noFill/>
          </a:ln>
        </p:spPr>
        <p:txBody>
          <a:bodyPr wrap="square" lIns="91425" tIns="91425" rIns="91425" bIns="91425" anchor="ctr" anchorCtr="0">
            <a:noAutofit/>
          </a:bodyPr>
          <a:lstStyle/>
          <a:p>
            <a:pPr lvl="0" rtl="0">
              <a:spcBef>
                <a:spcPts val="0"/>
              </a:spcBef>
              <a:buNone/>
            </a:pPr>
            <a:r>
              <a:rPr lang="en-US" sz="2800">
                <a:solidFill>
                  <a:schemeClr val="dk1"/>
                </a:solidFill>
                <a:latin typeface="Helvetica Neue Light"/>
                <a:ea typeface="Helvetica Neue Light"/>
                <a:cs typeface="Helvetica Neue Light"/>
                <a:sym typeface="Helvetica Neue Light"/>
              </a:rPr>
              <a:t>To allow program information to be consistent across all campuses, those with common programs will use a shared pane.</a:t>
            </a:r>
          </a:p>
          <a:p>
            <a:pPr lvl="0" rtl="0">
              <a:spcBef>
                <a:spcPts val="0"/>
              </a:spcBef>
              <a:buNone/>
            </a:pPr>
            <a:endParaRPr sz="2800">
              <a:solidFill>
                <a:schemeClr val="dk1"/>
              </a:solidFill>
              <a:latin typeface="Helvetica Neue Light"/>
              <a:ea typeface="Helvetica Neue Light"/>
              <a:cs typeface="Helvetica Neue Light"/>
              <a:sym typeface="Helvetica Neue Light"/>
            </a:endParaRPr>
          </a:p>
          <a:p>
            <a:pPr lvl="0" rtl="0">
              <a:spcBef>
                <a:spcPts val="0"/>
              </a:spcBef>
              <a:buClr>
                <a:schemeClr val="dk1"/>
              </a:buClr>
              <a:buSzPct val="39285"/>
              <a:buFont typeface="Arial"/>
              <a:buNone/>
            </a:pPr>
            <a:r>
              <a:rPr lang="en-US" sz="2800">
                <a:solidFill>
                  <a:schemeClr val="dk1"/>
                </a:solidFill>
                <a:latin typeface="Helvetica Neue Light"/>
                <a:ea typeface="Helvetica Neue Light"/>
                <a:cs typeface="Helvetica Neue Light"/>
                <a:sym typeface="Helvetica Neue Light"/>
              </a:rPr>
              <a:t>An internal basic page is created and it is added to each site’s similar program page. </a:t>
            </a:r>
          </a:p>
        </p:txBody>
      </p:sp>
      <p:sp>
        <p:nvSpPr>
          <p:cNvPr id="406" name="Shape 406"/>
          <p:cNvSpPr/>
          <p:nvPr/>
        </p:nvSpPr>
        <p:spPr>
          <a:xfrm>
            <a:off x="4505125" y="6435175"/>
            <a:ext cx="579900" cy="1865100"/>
          </a:xfrm>
          <a:prstGeom prst="leftBrace">
            <a:avLst>
              <a:gd name="adj1" fmla="val 67020"/>
              <a:gd name="adj2" fmla="val 50666"/>
            </a:avLst>
          </a:prstGeom>
          <a:noFill/>
          <a:ln w="28575" cap="flat" cmpd="sng">
            <a:solidFill>
              <a:srgbClr val="E1143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07" name="Shape 407"/>
          <p:cNvSpPr txBox="1"/>
          <p:nvPr/>
        </p:nvSpPr>
        <p:spPr>
          <a:xfrm>
            <a:off x="257300" y="6482225"/>
            <a:ext cx="4543200" cy="1865100"/>
          </a:xfrm>
          <a:prstGeom prst="rect">
            <a:avLst/>
          </a:prstGeom>
          <a:noFill/>
          <a:ln>
            <a:noFill/>
          </a:ln>
        </p:spPr>
        <p:txBody>
          <a:bodyPr wrap="square" lIns="91425" tIns="91425" rIns="91425" bIns="91425" anchor="ctr" anchorCtr="0">
            <a:noAutofit/>
          </a:bodyPr>
          <a:lstStyle/>
          <a:p>
            <a:pPr lvl="0" rtl="0">
              <a:spcBef>
                <a:spcPts val="0"/>
              </a:spcBef>
              <a:buNone/>
            </a:pPr>
            <a:r>
              <a:rPr lang="en-US" sz="2800">
                <a:solidFill>
                  <a:schemeClr val="dk1"/>
                </a:solidFill>
                <a:latin typeface="Helvetica Neue Light"/>
                <a:ea typeface="Helvetica Neue Light"/>
                <a:cs typeface="Helvetica Neue Light"/>
                <a:sym typeface="Helvetica Neue Light"/>
              </a:rPr>
              <a:t>This section displays the body text of the actual program page.</a:t>
            </a:r>
          </a:p>
        </p:txBody>
      </p:sp>
      <p:sp>
        <p:nvSpPr>
          <p:cNvPr id="408" name="Shape 408"/>
          <p:cNvSpPr txBox="1"/>
          <p:nvPr/>
        </p:nvSpPr>
        <p:spPr>
          <a:xfrm>
            <a:off x="762000" y="8534400"/>
            <a:ext cx="11144100" cy="387600"/>
          </a:xfrm>
          <a:prstGeom prst="rect">
            <a:avLst/>
          </a:prstGeom>
          <a:noFill/>
          <a:ln>
            <a:noFill/>
          </a:ln>
        </p:spPr>
        <p:txBody>
          <a:bodyPr wrap="square" lIns="91425" tIns="91425" rIns="91425" bIns="91425" anchor="t" anchorCtr="0">
            <a:noAutofit/>
          </a:bodyPr>
          <a:lstStyle/>
          <a:p>
            <a:pPr lvl="0" algn="ctr">
              <a:spcBef>
                <a:spcPts val="0"/>
              </a:spcBef>
              <a:buNone/>
            </a:pPr>
            <a:r>
              <a:rPr lang="en-US" b="1">
                <a:solidFill>
                  <a:srgbClr val="E1143C"/>
                </a:solidFill>
              </a:rPr>
              <a:t>TIP!  </a:t>
            </a:r>
            <a:r>
              <a:rPr lang="en-US"/>
              <a:t>Instructions on how to add an internal basic page to another page are available at  </a:t>
            </a:r>
            <a:r>
              <a:rPr lang="en-US" u="sng">
                <a:solidFill>
                  <a:schemeClr val="hlink"/>
                </a:solidFill>
                <a:hlinkClick r:id="rId4"/>
              </a:rPr>
              <a:t>https://www.kent.edu/node/186871</a:t>
            </a:r>
            <a:r>
              <a:rPr lang="en-US"/>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894075" y="1798075"/>
            <a:ext cx="7446000" cy="7156200"/>
          </a:xfrm>
          <a:prstGeom prst="rect">
            <a:avLst/>
          </a:prstGeom>
        </p:spPr>
        <p:txBody>
          <a:bodyPr wrap="square" lIns="130025" tIns="130025" rIns="130025" bIns="130025" anchor="t" anchorCtr="0">
            <a:noAutofit/>
          </a:bodyPr>
          <a:lstStyle/>
          <a:p>
            <a:pPr marL="0" lvl="0" indent="0" rtl="0">
              <a:lnSpc>
                <a:spcPct val="100000"/>
              </a:lnSpc>
              <a:spcBef>
                <a:spcPts val="0"/>
              </a:spcBef>
              <a:buNone/>
            </a:pPr>
            <a:r>
              <a:rPr lang="en-US" sz="3600" b="0">
                <a:solidFill>
                  <a:schemeClr val="dk1"/>
                </a:solidFill>
                <a:latin typeface="Helvetica Neue Light"/>
                <a:ea typeface="Helvetica Neue Light"/>
                <a:cs typeface="Helvetica Neue Light"/>
                <a:sym typeface="Helvetica Neue Light"/>
              </a:rPr>
              <a:t>Placed under the left menu.</a:t>
            </a:r>
          </a:p>
          <a:p>
            <a:pPr marL="0" lvl="0" indent="0" rtl="0">
              <a:lnSpc>
                <a:spcPct val="100000"/>
              </a:lnSpc>
              <a:spcBef>
                <a:spcPts val="0"/>
              </a:spcBef>
              <a:buNone/>
            </a:pPr>
            <a:r>
              <a:rPr lang="en-US" sz="3600" b="0">
                <a:solidFill>
                  <a:schemeClr val="dk1"/>
                </a:solidFill>
                <a:latin typeface="Helvetica Neue Light"/>
                <a:ea typeface="Helvetica Neue Light"/>
                <a:cs typeface="Helvetica Neue Light"/>
                <a:sym typeface="Helvetica Neue Light"/>
              </a:rPr>
              <a:t>Provides links to:</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Apply Now</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Roadmap</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Job Opportunities</a:t>
            </a:r>
          </a:p>
          <a:p>
            <a:pPr marL="0" lvl="0" indent="0" rtl="0">
              <a:lnSpc>
                <a:spcPct val="100000"/>
              </a:lnSpc>
              <a:spcBef>
                <a:spcPts val="0"/>
              </a:spcBef>
              <a:buNone/>
            </a:pPr>
            <a:r>
              <a:rPr lang="en-US" sz="3600" b="0">
                <a:solidFill>
                  <a:schemeClr val="dk1"/>
                </a:solidFill>
                <a:latin typeface="Helvetica Neue Light"/>
                <a:ea typeface="Helvetica Neue Light"/>
                <a:cs typeface="Helvetica Neue Light"/>
                <a:sym typeface="Helvetica Neue Light"/>
              </a:rPr>
              <a:t>Includes contact information:</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Name</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Title</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Department</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Phone</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Email Address</a:t>
            </a:r>
          </a:p>
          <a:p>
            <a:pPr marL="457200" lvl="0" indent="-419100" rtl="0">
              <a:lnSpc>
                <a:spcPct val="100000"/>
              </a:lnSpc>
              <a:spcBef>
                <a:spcPts val="0"/>
              </a:spcBef>
              <a:buClr>
                <a:schemeClr val="dk1"/>
              </a:buClr>
              <a:buSzPct val="100000"/>
              <a:buFont typeface="Helvetica Neue Light"/>
            </a:pPr>
            <a:r>
              <a:rPr lang="en-US" sz="3000" b="0">
                <a:solidFill>
                  <a:schemeClr val="dk1"/>
                </a:solidFill>
                <a:latin typeface="Helvetica Neue Light"/>
                <a:ea typeface="Helvetica Neue Light"/>
                <a:cs typeface="Helvetica Neue Light"/>
                <a:sym typeface="Helvetica Neue Light"/>
              </a:rPr>
              <a:t>Address</a:t>
            </a:r>
          </a:p>
          <a:p>
            <a:pPr marL="215900" lvl="0" indent="0" rtl="0">
              <a:lnSpc>
                <a:spcPct val="100000"/>
              </a:lnSpc>
              <a:spcBef>
                <a:spcPts val="0"/>
              </a:spcBef>
              <a:buNone/>
            </a:pPr>
            <a:r>
              <a:rPr lang="en-US" sz="2800" b="0">
                <a:solidFill>
                  <a:schemeClr val="dk1"/>
                </a:solidFill>
                <a:latin typeface="Helvetica Neue Light"/>
                <a:ea typeface="Helvetica Neue Light"/>
                <a:cs typeface="Helvetica Neue Light"/>
                <a:sym typeface="Helvetica Neue Light"/>
              </a:rPr>
              <a:t>View the Academic Program Block template at </a:t>
            </a:r>
            <a:r>
              <a:rPr lang="en-US" sz="2800" b="0" u="sng">
                <a:solidFill>
                  <a:schemeClr val="hlink"/>
                </a:solidFill>
                <a:latin typeface="Helvetica Neue Light"/>
                <a:ea typeface="Helvetica Neue Light"/>
                <a:cs typeface="Helvetica Neue Light"/>
                <a:sym typeface="Helvetica Neue Light"/>
                <a:hlinkClick r:id="rId3"/>
              </a:rPr>
              <a:t>https://www.kent.edu/node/610361</a:t>
            </a:r>
            <a:r>
              <a:rPr lang="en-US" sz="2800" b="0">
                <a:solidFill>
                  <a:schemeClr val="dk1"/>
                </a:solidFill>
                <a:latin typeface="Helvetica Neue Light"/>
                <a:ea typeface="Helvetica Neue Light"/>
                <a:cs typeface="Helvetica Neue Light"/>
                <a:sym typeface="Helvetica Neue Light"/>
              </a:rPr>
              <a:t>. </a:t>
            </a:r>
          </a:p>
          <a:p>
            <a:pPr marL="215900" lvl="0" indent="0" rtl="0">
              <a:lnSpc>
                <a:spcPct val="100000"/>
              </a:lnSpc>
              <a:spcBef>
                <a:spcPts val="0"/>
              </a:spcBef>
              <a:buNone/>
            </a:pPr>
            <a:endParaRPr sz="2800" b="0">
              <a:solidFill>
                <a:schemeClr val="dk1"/>
              </a:solidFill>
              <a:latin typeface="Helvetica Neue Light"/>
              <a:ea typeface="Helvetica Neue Light"/>
              <a:cs typeface="Helvetica Neue Light"/>
              <a:sym typeface="Helvetica Neue Light"/>
            </a:endParaRPr>
          </a:p>
        </p:txBody>
      </p:sp>
      <p:sp>
        <p:nvSpPr>
          <p:cNvPr id="415" name="Shape 415"/>
          <p:cNvSpPr txBox="1">
            <a:spLocks noGrp="1"/>
          </p:cNvSpPr>
          <p:nvPr>
            <p:ph type="title"/>
          </p:nvPr>
        </p:nvSpPr>
        <p:spPr>
          <a:xfrm>
            <a:off x="3089275" y="277825"/>
            <a:ext cx="9615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Academic Program Block</a:t>
            </a:r>
          </a:p>
        </p:txBody>
      </p:sp>
      <p:pic>
        <p:nvPicPr>
          <p:cNvPr id="416" name="Shape 416"/>
          <p:cNvPicPr preferRelativeResize="0"/>
          <p:nvPr/>
        </p:nvPicPr>
        <p:blipFill>
          <a:blip r:embed="rId4">
            <a:alphaModFix/>
          </a:blip>
          <a:stretch>
            <a:fillRect/>
          </a:stretch>
        </p:blipFill>
        <p:spPr>
          <a:xfrm>
            <a:off x="8807132" y="1798075"/>
            <a:ext cx="3566362" cy="6590999"/>
          </a:xfrm>
          <a:prstGeom prst="rect">
            <a:avLst/>
          </a:prstGeom>
          <a:noFill/>
          <a:ln>
            <a:noFill/>
          </a:ln>
        </p:spPr>
      </p:pic>
      <p:sp>
        <p:nvSpPr>
          <p:cNvPr id="417" name="Shape 417"/>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987800" y="787400"/>
            <a:ext cx="5029200" cy="1384200"/>
          </a:xfrm>
          <a:prstGeom prst="roundRect">
            <a:avLst>
              <a:gd name="adj" fmla="val 13759"/>
            </a:avLst>
          </a:prstGeom>
          <a:solidFill>
            <a:srgbClr val="002664"/>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solidFill>
                  <a:srgbClr val="FFFFFF"/>
                </a:solidFill>
                <a:latin typeface="Gill Sans"/>
                <a:ea typeface="Gill Sans"/>
                <a:cs typeface="Gill Sans"/>
                <a:sym typeface="Gill Sans"/>
              </a:rPr>
              <a:t>Test</a:t>
            </a:r>
            <a:r>
              <a:rPr lang="en-US" sz="3600">
                <a:solidFill>
                  <a:srgbClr val="FFFFFF"/>
                </a:solidFill>
                <a:latin typeface="Gill Sans"/>
                <a:ea typeface="Gill Sans"/>
                <a:cs typeface="Gill Sans"/>
                <a:sym typeface="Gill Sans"/>
              </a:rPr>
              <a:t>ing Usability</a:t>
            </a:r>
          </a:p>
        </p:txBody>
      </p:sp>
      <p:sp>
        <p:nvSpPr>
          <p:cNvPr id="423" name="Shape 423"/>
          <p:cNvSpPr/>
          <p:nvPr/>
        </p:nvSpPr>
        <p:spPr>
          <a:xfrm>
            <a:off x="6007100" y="20193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Yearly</a:t>
            </a:r>
          </a:p>
        </p:txBody>
      </p:sp>
      <p:sp>
        <p:nvSpPr>
          <p:cNvPr id="424" name="Shape 424"/>
          <p:cNvSpPr/>
          <p:nvPr/>
        </p:nvSpPr>
        <p:spPr>
          <a:xfrm>
            <a:off x="1016000" y="3635750"/>
            <a:ext cx="10960200" cy="4205400"/>
          </a:xfrm>
          <a:prstGeom prst="rect">
            <a:avLst/>
          </a:prstGeom>
          <a:noFill/>
          <a:ln>
            <a:noFill/>
          </a:ln>
        </p:spPr>
        <p:txBody>
          <a:bodyPr wrap="square" lIns="0" tIns="0" rIns="0" bIns="0" anchor="ctr" anchorCtr="0">
            <a:noAutofit/>
          </a:bodyPr>
          <a:lstStyle/>
          <a:p>
            <a:pPr marR="0" lvl="0" algn="l" rtl="0">
              <a:lnSpc>
                <a:spcPct val="115000"/>
              </a:lnSpc>
              <a:spcBef>
                <a:spcPts val="0"/>
              </a:spcBef>
              <a:spcAft>
                <a:spcPts val="0"/>
              </a:spcAft>
              <a:buNone/>
            </a:pPr>
            <a:r>
              <a:rPr lang="en-US" sz="4800">
                <a:solidFill>
                  <a:schemeClr val="dk1"/>
                </a:solidFill>
                <a:latin typeface="Helvetica Neue Light"/>
                <a:ea typeface="Helvetica Neue Light"/>
                <a:cs typeface="Helvetica Neue Light"/>
                <a:sym typeface="Helvetica Neue Light"/>
              </a:rPr>
              <a:t>Usability is a quality attribute that assesses how user friendly interface is to use. The word "usability" also refers to methods for improving ease-of-use during the design process.</a:t>
            </a:r>
          </a:p>
        </p:txBody>
      </p:sp>
      <p:sp>
        <p:nvSpPr>
          <p:cNvPr id="425" name="Shape 425"/>
          <p:cNvSpPr/>
          <p:nvPr/>
        </p:nvSpPr>
        <p:spPr>
          <a:xfrm>
            <a:off x="170300" y="8153400"/>
            <a:ext cx="12834600" cy="8571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2200" b="1">
                <a:solidFill>
                  <a:srgbClr val="E1143C"/>
                </a:solidFill>
                <a:latin typeface="Gill Sans"/>
                <a:ea typeface="Gill Sans"/>
                <a:cs typeface="Gill Sans"/>
                <a:sym typeface="Gill Sans"/>
              </a:rPr>
              <a:t>TIP!</a:t>
            </a:r>
            <a:r>
              <a:rPr lang="en-US" sz="2200">
                <a:latin typeface="Gill Sans"/>
                <a:ea typeface="Gill Sans"/>
                <a:cs typeface="Gill Sans"/>
                <a:sym typeface="Gill Sans"/>
              </a:rPr>
              <a:t> Learn more about usability at </a:t>
            </a:r>
            <a:r>
              <a:rPr lang="en-US" sz="2200" b="0" i="0" u="none" strike="noStrike" cap="none">
                <a:latin typeface="Gill Sans"/>
                <a:ea typeface="Gill Sans"/>
                <a:cs typeface="Gill Sans"/>
                <a:sym typeface="Gill Sans"/>
              </a:rPr>
              <a:t>http://www.nngroup.com/articles/usability-101-introduction-to-usability/.</a:t>
            </a:r>
          </a:p>
        </p:txBody>
      </p:sp>
      <p:sp>
        <p:nvSpPr>
          <p:cNvPr id="426" name="Shape 426"/>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013075" y="354025"/>
            <a:ext cx="93408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Testing</a:t>
            </a:r>
            <a:r>
              <a:rPr lang="en-US" sz="6300" b="0" i="0" u="none" strike="noStrike" cap="none">
                <a:solidFill>
                  <a:schemeClr val="dk2"/>
                </a:solidFill>
                <a:latin typeface="Helvetica Neue Light"/>
                <a:ea typeface="Helvetica Neue Light"/>
                <a:cs typeface="Helvetica Neue Light"/>
                <a:sym typeface="Helvetica Neue Light"/>
              </a:rPr>
              <a:t> Objectives</a:t>
            </a:r>
          </a:p>
        </p:txBody>
      </p:sp>
      <p:sp>
        <p:nvSpPr>
          <p:cNvPr id="432" name="Shape 432"/>
          <p:cNvSpPr txBox="1">
            <a:spLocks noGrp="1"/>
          </p:cNvSpPr>
          <p:nvPr>
            <p:ph type="body" idx="1"/>
          </p:nvPr>
        </p:nvSpPr>
        <p:spPr>
          <a:xfrm>
            <a:off x="650900" y="2158350"/>
            <a:ext cx="11703000" cy="6584400"/>
          </a:xfrm>
          <a:prstGeom prst="rect">
            <a:avLst/>
          </a:prstGeom>
          <a:noFill/>
          <a:ln>
            <a:noFill/>
          </a:ln>
        </p:spPr>
        <p:txBody>
          <a:bodyPr wrap="square" lIns="130025" tIns="65000" rIns="130025" bIns="65000" anchor="ctr" anchorCtr="0">
            <a:noAutofit/>
          </a:bodyPr>
          <a:lstStyle/>
          <a:p>
            <a:pPr marL="457200" lvl="0" indent="-520700" rtl="0">
              <a:lnSpc>
                <a:spcPct val="115000"/>
              </a:lnSpc>
              <a:spcBef>
                <a:spcPts val="0"/>
              </a:spcBef>
              <a:buClr>
                <a:schemeClr val="dk1"/>
              </a:buClr>
              <a:buSzPct val="100000"/>
              <a:buFont typeface="Helvetica Neue Light"/>
            </a:pPr>
            <a:r>
              <a:rPr lang="en-US" sz="4600" b="0">
                <a:solidFill>
                  <a:schemeClr val="dk1"/>
                </a:solidFill>
                <a:latin typeface="Helvetica Neue Light"/>
                <a:ea typeface="Helvetica Neue Light"/>
                <a:cs typeface="Helvetica Neue Light"/>
                <a:sym typeface="Helvetica Neue Light"/>
              </a:rPr>
              <a:t>Identify the principal scenarios visitors should be able to achieve on the site. </a:t>
            </a:r>
          </a:p>
          <a:p>
            <a:pPr marL="457200" lvl="0" indent="-520700" rtl="0">
              <a:lnSpc>
                <a:spcPct val="115000"/>
              </a:lnSpc>
              <a:spcBef>
                <a:spcPts val="1000"/>
              </a:spcBef>
              <a:buClr>
                <a:schemeClr val="dk1"/>
              </a:buClr>
              <a:buSzPct val="100000"/>
              <a:buFont typeface="Helvetica Neue Light"/>
            </a:pPr>
            <a:r>
              <a:rPr lang="en-US" sz="4600" b="0">
                <a:solidFill>
                  <a:schemeClr val="dk1"/>
                </a:solidFill>
                <a:latin typeface="Helvetica Neue Light"/>
                <a:ea typeface="Helvetica Neue Light"/>
                <a:cs typeface="Helvetica Neue Light"/>
                <a:sym typeface="Helvetica Neue Light"/>
              </a:rPr>
              <a:t>Request feedback from new, infrequent and key users.</a:t>
            </a:r>
          </a:p>
          <a:p>
            <a:pPr marL="457200" lvl="0" indent="-520700" rtl="0">
              <a:lnSpc>
                <a:spcPct val="115000"/>
              </a:lnSpc>
              <a:spcBef>
                <a:spcPts val="1000"/>
              </a:spcBef>
              <a:buClr>
                <a:schemeClr val="dk1"/>
              </a:buClr>
              <a:buSzPct val="100000"/>
              <a:buFont typeface="Helvetica Neue Light"/>
            </a:pPr>
            <a:r>
              <a:rPr lang="en-US" sz="4600" b="0">
                <a:solidFill>
                  <a:schemeClr val="dk1"/>
                </a:solidFill>
                <a:latin typeface="Helvetica Neue Light"/>
                <a:ea typeface="Helvetica Neue Light"/>
                <a:cs typeface="Helvetica Neue Light"/>
                <a:sym typeface="Helvetica Neue Light"/>
              </a:rPr>
              <a:t>Use the results to identify areas for improvement.</a:t>
            </a:r>
          </a:p>
          <a:p>
            <a:pPr marL="457200" lvl="0" indent="-520700" rtl="0">
              <a:lnSpc>
                <a:spcPct val="115000"/>
              </a:lnSpc>
              <a:spcBef>
                <a:spcPts val="1000"/>
              </a:spcBef>
              <a:buClr>
                <a:schemeClr val="dk1"/>
              </a:buClr>
              <a:buSzPct val="100000"/>
              <a:buFont typeface="Helvetica Neue Light"/>
            </a:pPr>
            <a:r>
              <a:rPr lang="en-US" sz="4600" b="0">
                <a:solidFill>
                  <a:schemeClr val="dk1"/>
                </a:solidFill>
                <a:latin typeface="Helvetica Neue Light"/>
                <a:ea typeface="Helvetica Neue Light"/>
                <a:cs typeface="Helvetica Neue Light"/>
                <a:sym typeface="Helvetica Neue Light"/>
              </a:rPr>
              <a:t>Look for and note the trends/opportunities that naturally emerge</a:t>
            </a:r>
          </a:p>
        </p:txBody>
      </p:sp>
      <p:sp>
        <p:nvSpPr>
          <p:cNvPr id="433" name="Shape 433"/>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3026325" y="382625"/>
            <a:ext cx="93276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Testing Types</a:t>
            </a:r>
          </a:p>
        </p:txBody>
      </p:sp>
      <p:sp>
        <p:nvSpPr>
          <p:cNvPr id="439" name="Shape 439"/>
          <p:cNvSpPr txBox="1">
            <a:spLocks noGrp="1"/>
          </p:cNvSpPr>
          <p:nvPr>
            <p:ph type="body" idx="1"/>
          </p:nvPr>
        </p:nvSpPr>
        <p:spPr>
          <a:xfrm>
            <a:off x="650875" y="2131050"/>
            <a:ext cx="11703000" cy="6406500"/>
          </a:xfrm>
          <a:prstGeom prst="rect">
            <a:avLst/>
          </a:prstGeom>
          <a:noFill/>
          <a:ln>
            <a:noFill/>
          </a:ln>
        </p:spPr>
        <p:txBody>
          <a:bodyPr wrap="square" lIns="130025" tIns="65000" rIns="130025" bIns="65000" anchor="ctr" anchorCtr="0">
            <a:noAutofit/>
          </a:bodyPr>
          <a:lstStyle/>
          <a:p>
            <a:pPr marL="487363" marR="0" lvl="0" indent="-487363" algn="l" rtl="0">
              <a:spcBef>
                <a:spcPts val="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Formal </a:t>
            </a:r>
            <a:r>
              <a:rPr lang="en-US" sz="4600" b="0">
                <a:solidFill>
                  <a:schemeClr val="dk1"/>
                </a:solidFill>
                <a:latin typeface="Helvetica Neue Light"/>
                <a:ea typeface="Helvetica Neue Light"/>
                <a:cs typeface="Helvetica Neue Light"/>
                <a:sym typeface="Helvetica Neue Light"/>
              </a:rPr>
              <a:t>with </a:t>
            </a:r>
            <a:r>
              <a:rPr lang="en-US" sz="4600" b="0" i="0" u="none" strike="noStrike" cap="none">
                <a:solidFill>
                  <a:schemeClr val="dk1"/>
                </a:solidFill>
                <a:latin typeface="Helvetica Neue Light"/>
                <a:ea typeface="Helvetica Neue Light"/>
                <a:cs typeface="Helvetica Neue Light"/>
                <a:sym typeface="Helvetica Neue Light"/>
              </a:rPr>
              <a:t>observation</a:t>
            </a:r>
          </a:p>
          <a:p>
            <a:pPr marL="487363" marR="0" lvl="0" indent="-487363"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Machine to machine</a:t>
            </a:r>
          </a:p>
          <a:p>
            <a:pPr marL="487363" marR="0" lvl="0" indent="-487363"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Eye tracking</a:t>
            </a:r>
          </a:p>
          <a:p>
            <a:pPr marL="487363" marR="0" lvl="0" indent="-487363"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Mini-test of a few fixes</a:t>
            </a:r>
          </a:p>
          <a:p>
            <a:pPr marL="487363" marR="0" lvl="0" indent="-487363"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Large-scale </a:t>
            </a:r>
            <a:r>
              <a:rPr lang="en-US" sz="4600" b="0">
                <a:solidFill>
                  <a:schemeClr val="dk1"/>
                </a:solidFill>
                <a:latin typeface="Helvetica Neue Light"/>
                <a:ea typeface="Helvetica Neue Light"/>
                <a:cs typeface="Helvetica Neue Light"/>
                <a:sym typeface="Helvetica Neue Light"/>
              </a:rPr>
              <a:t>w</a:t>
            </a:r>
            <a:r>
              <a:rPr lang="en-US" sz="4600" b="0" i="0" u="none" strike="noStrike" cap="none">
                <a:solidFill>
                  <a:schemeClr val="dk1"/>
                </a:solidFill>
                <a:latin typeface="Helvetica Neue Light"/>
                <a:ea typeface="Helvetica Neue Light"/>
                <a:cs typeface="Helvetica Neue Light"/>
                <a:sym typeface="Helvetica Neue Light"/>
              </a:rPr>
              <a:t>eb application test</a:t>
            </a:r>
          </a:p>
        </p:txBody>
      </p:sp>
      <p:sp>
        <p:nvSpPr>
          <p:cNvPr id="440" name="Shape 44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3065150" y="310700"/>
            <a:ext cx="92886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Determine if it is U</a:t>
            </a:r>
            <a:r>
              <a:rPr lang="en-US" sz="6300" b="0" i="0" u="none" strike="noStrike" cap="none">
                <a:solidFill>
                  <a:schemeClr val="dk2"/>
                </a:solidFill>
                <a:latin typeface="Helvetica Neue Light"/>
                <a:ea typeface="Helvetica Neue Light"/>
                <a:cs typeface="Helvetica Neue Light"/>
                <a:sym typeface="Helvetica Neue Light"/>
              </a:rPr>
              <a:t>sefu</a:t>
            </a:r>
            <a:r>
              <a:rPr lang="en-US" sz="6300" b="0">
                <a:solidFill>
                  <a:schemeClr val="dk2"/>
                </a:solidFill>
                <a:latin typeface="Helvetica Neue Light"/>
                <a:ea typeface="Helvetica Neue Light"/>
                <a:cs typeface="Helvetica Neue Light"/>
                <a:sym typeface="Helvetica Neue Light"/>
              </a:rPr>
              <a:t>l</a:t>
            </a:r>
          </a:p>
        </p:txBody>
      </p:sp>
      <p:sp>
        <p:nvSpPr>
          <p:cNvPr id="446" name="Shape 446"/>
          <p:cNvSpPr txBox="1">
            <a:spLocks noGrp="1"/>
          </p:cNvSpPr>
          <p:nvPr>
            <p:ph type="body" idx="1"/>
          </p:nvPr>
        </p:nvSpPr>
        <p:spPr>
          <a:xfrm>
            <a:off x="650875" y="2267649"/>
            <a:ext cx="11703000" cy="6256500"/>
          </a:xfrm>
          <a:prstGeom prst="rect">
            <a:avLst/>
          </a:prstGeom>
          <a:noFill/>
          <a:ln>
            <a:noFill/>
          </a:ln>
        </p:spPr>
        <p:txBody>
          <a:bodyPr wrap="square" lIns="130025" tIns="65000" rIns="130025" bIns="65000" anchor="ctr" anchorCtr="0">
            <a:noAutofit/>
          </a:bodyPr>
          <a:lstStyle/>
          <a:p>
            <a:pPr marL="487362" marR="0" lvl="0" indent="-487362" algn="l" rtl="0">
              <a:spcBef>
                <a:spcPts val="0"/>
              </a:spcBef>
              <a:spcAft>
                <a:spcPts val="0"/>
              </a:spcAft>
              <a:buClr>
                <a:schemeClr val="dk1"/>
              </a:buClr>
              <a:buSzPct val="100000"/>
              <a:buFont typeface="Helvetica Neue Light"/>
              <a:buChar char="•"/>
            </a:pPr>
            <a:r>
              <a:rPr lang="en-US" sz="4600" b="0">
                <a:solidFill>
                  <a:schemeClr val="dk1"/>
                </a:solidFill>
                <a:latin typeface="Helvetica Neue Light"/>
                <a:ea typeface="Helvetica Neue Light"/>
                <a:cs typeface="Helvetica Neue Light"/>
                <a:sym typeface="Helvetica Neue Light"/>
              </a:rPr>
              <a:t>Usability = how </a:t>
            </a:r>
            <a:r>
              <a:rPr lang="en-US" sz="4600">
                <a:solidFill>
                  <a:schemeClr val="dk1"/>
                </a:solidFill>
                <a:latin typeface="Helvetica Neue Light"/>
                <a:ea typeface="Helvetica Neue Light"/>
                <a:cs typeface="Helvetica Neue Light"/>
                <a:sym typeface="Helvetica Neue Light"/>
              </a:rPr>
              <a:t>easy and pleasant</a:t>
            </a:r>
            <a:r>
              <a:rPr lang="en-US" sz="4600" b="0">
                <a:solidFill>
                  <a:schemeClr val="dk1"/>
                </a:solidFill>
                <a:latin typeface="Helvetica Neue Light"/>
                <a:ea typeface="Helvetica Neue Light"/>
                <a:cs typeface="Helvetica Neue Light"/>
                <a:sym typeface="Helvetica Neue Light"/>
              </a:rPr>
              <a:t> these features are to use</a:t>
            </a:r>
          </a:p>
          <a:p>
            <a:pPr marL="487362" marR="0" lvl="0" indent="-487362" algn="l" rtl="0">
              <a:spcBef>
                <a:spcPts val="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Utility = whether it provides the </a:t>
            </a:r>
            <a:r>
              <a:rPr lang="en-US" sz="4600" b="1" i="0" u="none" strike="noStrike" cap="none">
                <a:solidFill>
                  <a:schemeClr val="dk1"/>
                </a:solidFill>
                <a:latin typeface="Helvetica Neue Light"/>
                <a:ea typeface="Helvetica Neue Light"/>
                <a:cs typeface="Helvetica Neue Light"/>
                <a:sym typeface="Helvetica Neue Light"/>
              </a:rPr>
              <a:t>features you need</a:t>
            </a:r>
          </a:p>
          <a:p>
            <a:pPr marL="487363" marR="0" lvl="0" indent="-487363" algn="l" rtl="0">
              <a:spcBef>
                <a:spcPts val="920"/>
              </a:spcBef>
              <a:spcAft>
                <a:spcPts val="0"/>
              </a:spcAft>
              <a:buClr>
                <a:schemeClr val="dk1"/>
              </a:buClr>
              <a:buSzPct val="100000"/>
              <a:buFont typeface="Helvetica Neue Light"/>
              <a:buChar char="•"/>
            </a:pPr>
            <a:r>
              <a:rPr lang="en-US" sz="4600" b="1" i="0" u="none" strike="noStrike" cap="none">
                <a:solidFill>
                  <a:schemeClr val="dk1"/>
                </a:solidFill>
                <a:latin typeface="Helvetica Neue Light"/>
                <a:ea typeface="Helvetica Neue Light"/>
                <a:cs typeface="Helvetica Neue Light"/>
                <a:sym typeface="Helvetica Neue Light"/>
              </a:rPr>
              <a:t>Useful = usability + utility</a:t>
            </a:r>
          </a:p>
        </p:txBody>
      </p:sp>
      <p:sp>
        <p:nvSpPr>
          <p:cNvPr id="447" name="Shape 447"/>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3103900" y="277275"/>
            <a:ext cx="94092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5 Quality Components</a:t>
            </a:r>
          </a:p>
        </p:txBody>
      </p:sp>
      <p:sp>
        <p:nvSpPr>
          <p:cNvPr id="453" name="Shape 453"/>
          <p:cNvSpPr txBox="1">
            <a:spLocks noGrp="1"/>
          </p:cNvSpPr>
          <p:nvPr>
            <p:ph type="body" idx="1"/>
          </p:nvPr>
        </p:nvSpPr>
        <p:spPr>
          <a:xfrm>
            <a:off x="635000" y="2458900"/>
            <a:ext cx="11704500" cy="6034200"/>
          </a:xfrm>
          <a:prstGeom prst="rect">
            <a:avLst/>
          </a:prstGeom>
          <a:noFill/>
          <a:ln>
            <a:noFill/>
          </a:ln>
        </p:spPr>
        <p:txBody>
          <a:bodyPr wrap="square" lIns="130025" tIns="65000" rIns="130025" bIns="65000" anchor="ctr" anchorCtr="0">
            <a:noAutofit/>
          </a:bodyPr>
          <a:lstStyle/>
          <a:p>
            <a:pPr marL="487363" marR="0" lvl="0" indent="-407670" algn="l" rtl="0">
              <a:spcBef>
                <a:spcPts val="0"/>
              </a:spcBef>
              <a:spcAft>
                <a:spcPts val="0"/>
              </a:spcAft>
              <a:buClr>
                <a:schemeClr val="dk1"/>
              </a:buClr>
              <a:buSzPct val="83333"/>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Learnability:</a:t>
            </a:r>
            <a:r>
              <a:rPr lang="en-US" sz="3000" b="0" i="0" u="none" strike="noStrike" cap="none">
                <a:solidFill>
                  <a:schemeClr val="dk1"/>
                </a:solidFill>
                <a:latin typeface="Helvetica Neue Light"/>
                <a:ea typeface="Helvetica Neue Light"/>
                <a:cs typeface="Helvetica Neue Light"/>
                <a:sym typeface="Helvetica Neue Light"/>
              </a:rPr>
              <a:t> How easy is it for users to accomplish basic tasks the first time they encounter the design?</a:t>
            </a:r>
          </a:p>
          <a:p>
            <a:pPr marL="487363" marR="0" lvl="0" indent="-407670" algn="l" rtl="0">
              <a:spcBef>
                <a:spcPts val="851"/>
              </a:spcBef>
              <a:spcAft>
                <a:spcPts val="0"/>
              </a:spcAft>
              <a:buClr>
                <a:schemeClr val="dk1"/>
              </a:buClr>
              <a:buSzPct val="83333"/>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Efficiency:</a:t>
            </a:r>
            <a:r>
              <a:rPr lang="en-US" sz="3000" b="0" i="0" u="none" strike="noStrike" cap="none">
                <a:solidFill>
                  <a:schemeClr val="dk1"/>
                </a:solidFill>
                <a:latin typeface="Helvetica Neue Light"/>
                <a:ea typeface="Helvetica Neue Light"/>
                <a:cs typeface="Helvetica Neue Light"/>
                <a:sym typeface="Helvetica Neue Light"/>
              </a:rPr>
              <a:t> Once users have learned the design, how quickly can they perform tasks?</a:t>
            </a:r>
          </a:p>
          <a:p>
            <a:pPr marL="487363" marR="0" lvl="0" indent="-407670" algn="l" rtl="0">
              <a:spcBef>
                <a:spcPts val="851"/>
              </a:spcBef>
              <a:spcAft>
                <a:spcPts val="0"/>
              </a:spcAft>
              <a:buClr>
                <a:schemeClr val="dk1"/>
              </a:buClr>
              <a:buSzPct val="83333"/>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Memorability:</a:t>
            </a:r>
            <a:r>
              <a:rPr lang="en-US" sz="3000" b="0" i="0" u="none" strike="noStrike" cap="none">
                <a:solidFill>
                  <a:schemeClr val="dk1"/>
                </a:solidFill>
                <a:latin typeface="Helvetica Neue Light"/>
                <a:ea typeface="Helvetica Neue Light"/>
                <a:cs typeface="Helvetica Neue Light"/>
                <a:sym typeface="Helvetica Neue Light"/>
              </a:rPr>
              <a:t> When users return to the design after a period of not using it, how easily can they reestablish proficiency?</a:t>
            </a:r>
          </a:p>
          <a:p>
            <a:pPr marL="487363" marR="0" lvl="0" indent="-407670" algn="l" rtl="0">
              <a:spcBef>
                <a:spcPts val="851"/>
              </a:spcBef>
              <a:spcAft>
                <a:spcPts val="0"/>
              </a:spcAft>
              <a:buClr>
                <a:schemeClr val="dk1"/>
              </a:buClr>
              <a:buSzPct val="83333"/>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Errors:</a:t>
            </a:r>
            <a:r>
              <a:rPr lang="en-US" sz="3000" b="0" i="0" u="none" strike="noStrike" cap="none">
                <a:solidFill>
                  <a:schemeClr val="dk1"/>
                </a:solidFill>
                <a:latin typeface="Helvetica Neue Light"/>
                <a:ea typeface="Helvetica Neue Light"/>
                <a:cs typeface="Helvetica Neue Light"/>
                <a:sym typeface="Helvetica Neue Light"/>
              </a:rPr>
              <a:t> How many errors do users make, how severe are these errors, and how easily can they recover from the errors?</a:t>
            </a:r>
          </a:p>
          <a:p>
            <a:pPr marL="487363" marR="0" lvl="0" indent="-407670" algn="l" rtl="0">
              <a:spcBef>
                <a:spcPts val="851"/>
              </a:spcBef>
              <a:spcAft>
                <a:spcPts val="0"/>
              </a:spcAft>
              <a:buClr>
                <a:schemeClr val="dk1"/>
              </a:buClr>
              <a:buSzPct val="83333"/>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Satisfaction:</a:t>
            </a:r>
            <a:r>
              <a:rPr lang="en-US" sz="3000" b="0" i="0" u="none" strike="noStrike" cap="none">
                <a:solidFill>
                  <a:schemeClr val="dk1"/>
                </a:solidFill>
                <a:latin typeface="Helvetica Neue Light"/>
                <a:ea typeface="Helvetica Neue Light"/>
                <a:cs typeface="Helvetica Neue Light"/>
                <a:sym typeface="Helvetica Neue Light"/>
              </a:rPr>
              <a:t> How pleasant is it to use the design?</a:t>
            </a:r>
          </a:p>
        </p:txBody>
      </p:sp>
      <p:sp>
        <p:nvSpPr>
          <p:cNvPr id="454" name="Shape 454"/>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2967400" y="371100"/>
            <a:ext cx="96822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Testing </a:t>
            </a:r>
            <a:r>
              <a:rPr lang="en-US" sz="6300" b="0" i="0" u="none" strike="noStrike" cap="none">
                <a:solidFill>
                  <a:schemeClr val="dk2"/>
                </a:solidFill>
                <a:latin typeface="Helvetica Neue Light"/>
                <a:ea typeface="Helvetica Neue Light"/>
                <a:cs typeface="Helvetica Neue Light"/>
                <a:sym typeface="Helvetica Neue Light"/>
              </a:rPr>
              <a:t>Basics</a:t>
            </a:r>
          </a:p>
        </p:txBody>
      </p:sp>
      <p:sp>
        <p:nvSpPr>
          <p:cNvPr id="460" name="Shape 460"/>
          <p:cNvSpPr txBox="1">
            <a:spLocks noGrp="1"/>
          </p:cNvSpPr>
          <p:nvPr>
            <p:ph type="body" idx="1"/>
          </p:nvPr>
        </p:nvSpPr>
        <p:spPr>
          <a:xfrm>
            <a:off x="650900" y="1996799"/>
            <a:ext cx="11703000" cy="6693900"/>
          </a:xfrm>
          <a:prstGeom prst="rect">
            <a:avLst/>
          </a:prstGeom>
          <a:noFill/>
          <a:ln>
            <a:noFill/>
          </a:ln>
        </p:spPr>
        <p:txBody>
          <a:bodyPr wrap="square" lIns="130025" tIns="65000" rIns="130025" bIns="65000" anchor="ctr" anchorCtr="0">
            <a:noAutofit/>
          </a:bodyPr>
          <a:lstStyle/>
          <a:p>
            <a:pPr marL="487363" marR="0" lvl="0" indent="-423863" algn="l" rtl="0">
              <a:spcBef>
                <a:spcPts val="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Reserve space o</a:t>
            </a:r>
            <a:r>
              <a:rPr lang="en-US" sz="3600" b="0">
                <a:solidFill>
                  <a:schemeClr val="dk1"/>
                </a:solidFill>
                <a:latin typeface="Helvetica Neue Light"/>
                <a:ea typeface="Helvetica Neue Light"/>
                <a:cs typeface="Helvetica Neue Light"/>
                <a:sym typeface="Helvetica Neue Light"/>
              </a:rPr>
              <a:t>r approach students in department</a:t>
            </a:r>
          </a:p>
          <a:p>
            <a:pPr marL="487363" marR="0" lvl="0" indent="-423863"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5-8 participants</a:t>
            </a:r>
          </a:p>
          <a:p>
            <a:pPr marL="487362" marR="0" lvl="0" indent="-423862" algn="l" rtl="0">
              <a:spcBef>
                <a:spcPts val="92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Offer incentives for participation</a:t>
            </a:r>
          </a:p>
          <a:p>
            <a:pPr marR="0" lvl="1" algn="l" rtl="0">
              <a:spcBef>
                <a:spcPts val="920"/>
              </a:spcBef>
              <a:spcAft>
                <a:spcPts val="0"/>
              </a:spcAft>
              <a:buClr>
                <a:schemeClr val="dk1"/>
              </a:buClr>
              <a:buSzPct val="100000"/>
              <a:buFont typeface="Helvetica Neue Light"/>
            </a:pPr>
            <a:r>
              <a:rPr lang="en-US" sz="3600">
                <a:solidFill>
                  <a:schemeClr val="dk1"/>
                </a:solidFill>
                <a:latin typeface="Helvetica Neue Light"/>
                <a:ea typeface="Helvetica Neue Light"/>
                <a:cs typeface="Helvetica Neue Light"/>
                <a:sym typeface="Helvetica Neue Light"/>
              </a:rPr>
              <a:t>Gift cards - Starbucks and Amazon are good choices</a:t>
            </a:r>
          </a:p>
          <a:p>
            <a:pPr marR="0" lvl="1" algn="l" rtl="0">
              <a:spcBef>
                <a:spcPts val="920"/>
              </a:spcBef>
              <a:spcAft>
                <a:spcPts val="0"/>
              </a:spcAft>
              <a:buClr>
                <a:schemeClr val="dk1"/>
              </a:buClr>
              <a:buSzPct val="100000"/>
              <a:buFont typeface="Helvetica Neue Light"/>
            </a:pPr>
            <a:r>
              <a:rPr lang="en-US" sz="3600">
                <a:solidFill>
                  <a:schemeClr val="dk1"/>
                </a:solidFill>
                <a:latin typeface="Helvetica Neue Light"/>
                <a:ea typeface="Helvetica Neue Light"/>
                <a:cs typeface="Helvetica Neue Light"/>
                <a:sym typeface="Helvetica Neue Light"/>
              </a:rPr>
              <a:t>Food - provide pizza for lunch or cookies and coffee for a mid-morning or afternoon session</a:t>
            </a:r>
          </a:p>
        </p:txBody>
      </p:sp>
      <p:sp>
        <p:nvSpPr>
          <p:cNvPr id="461" name="Shape 461"/>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086725" y="283375"/>
            <a:ext cx="94809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Focus Groups</a:t>
            </a:r>
          </a:p>
        </p:txBody>
      </p:sp>
      <p:sp>
        <p:nvSpPr>
          <p:cNvPr id="467" name="Shape 467"/>
          <p:cNvSpPr txBox="1">
            <a:spLocks noGrp="1"/>
          </p:cNvSpPr>
          <p:nvPr>
            <p:ph type="body" idx="1"/>
          </p:nvPr>
        </p:nvSpPr>
        <p:spPr>
          <a:xfrm>
            <a:off x="650875" y="2049075"/>
            <a:ext cx="11703000" cy="6851700"/>
          </a:xfrm>
          <a:prstGeom prst="rect">
            <a:avLst/>
          </a:prstGeom>
          <a:noFill/>
          <a:ln>
            <a:noFill/>
          </a:ln>
        </p:spPr>
        <p:txBody>
          <a:bodyPr wrap="square" lIns="130025" tIns="65000" rIns="130025" bIns="65000" anchor="ctr" anchorCtr="0">
            <a:noAutofit/>
          </a:bodyPr>
          <a:lstStyle/>
          <a:p>
            <a:pPr marL="0" marR="0" lvl="0" indent="0" algn="l" rtl="0">
              <a:spcBef>
                <a:spcPts val="0"/>
              </a:spcBef>
              <a:spcAft>
                <a:spcPts val="0"/>
              </a:spcAft>
              <a:buClr>
                <a:schemeClr val="dk1"/>
              </a:buClr>
              <a:buSzPct val="25000"/>
              <a:buFont typeface="Helvetica Neue Light"/>
              <a:buNone/>
            </a:pPr>
            <a:r>
              <a:rPr lang="en-US" sz="3600" b="0" i="0" u="none" strike="noStrike" cap="none">
                <a:solidFill>
                  <a:schemeClr val="dk1"/>
                </a:solidFill>
                <a:latin typeface="Helvetica Neue Light"/>
                <a:ea typeface="Helvetica Neue Light"/>
                <a:cs typeface="Helvetica Neue Light"/>
                <a:sym typeface="Helvetica Neue Light"/>
              </a:rPr>
              <a:t>Focus groups can be a powerful tool in system development, but they should not be the only source of information about user behavior. </a:t>
            </a:r>
          </a:p>
          <a:p>
            <a:pPr marL="0" marR="0" lvl="0" indent="0" algn="l" rtl="0">
              <a:spcBef>
                <a:spcPts val="800"/>
              </a:spcBef>
              <a:spcAft>
                <a:spcPts val="0"/>
              </a:spcAft>
              <a:buClr>
                <a:schemeClr val="dk1"/>
              </a:buClr>
              <a:buSzPct val="25000"/>
              <a:buFont typeface="Helvetica Neue Light"/>
              <a:buNone/>
            </a:pPr>
            <a:endParaRPr sz="3600" b="0" i="0" u="none" strike="noStrike" cap="none">
              <a:solidFill>
                <a:schemeClr val="dk1"/>
              </a:solidFill>
              <a:latin typeface="Helvetica Neue Light"/>
              <a:ea typeface="Helvetica Neue Light"/>
              <a:cs typeface="Helvetica Neue Light"/>
              <a:sym typeface="Helvetica Neue Light"/>
            </a:endParaRPr>
          </a:p>
          <a:p>
            <a:pPr marL="0" marR="0" lvl="0" indent="0" algn="l" rtl="0">
              <a:spcBef>
                <a:spcPts val="800"/>
              </a:spcBef>
              <a:spcAft>
                <a:spcPts val="0"/>
              </a:spcAft>
              <a:buClr>
                <a:schemeClr val="dk1"/>
              </a:buClr>
              <a:buSzPct val="25000"/>
              <a:buFont typeface="Helvetica Neue Light"/>
              <a:buNone/>
            </a:pPr>
            <a:r>
              <a:rPr lang="en-US" sz="3600" b="0" i="0" u="none" strike="noStrike" cap="none">
                <a:solidFill>
                  <a:schemeClr val="dk1"/>
                </a:solidFill>
                <a:latin typeface="Helvetica Neue Light"/>
                <a:ea typeface="Helvetica Neue Light"/>
                <a:cs typeface="Helvetica Neue Light"/>
                <a:sym typeface="Helvetica Neue Light"/>
              </a:rPr>
              <a:t>In interactive systems development, the proper role of focus groups is not to assess interaction styles or design usability, but to discover what users want from the system.</a:t>
            </a:r>
          </a:p>
        </p:txBody>
      </p:sp>
      <p:sp>
        <p:nvSpPr>
          <p:cNvPr id="468" name="Shape 468"/>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059375" y="343800"/>
            <a:ext cx="94809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User Testing</a:t>
            </a:r>
          </a:p>
        </p:txBody>
      </p:sp>
      <p:sp>
        <p:nvSpPr>
          <p:cNvPr id="474" name="Shape 474"/>
          <p:cNvSpPr txBox="1">
            <a:spLocks noGrp="1"/>
          </p:cNvSpPr>
          <p:nvPr>
            <p:ph type="body" idx="1"/>
          </p:nvPr>
        </p:nvSpPr>
        <p:spPr>
          <a:xfrm>
            <a:off x="650875" y="1650775"/>
            <a:ext cx="11703000" cy="7294800"/>
          </a:xfrm>
          <a:prstGeom prst="rect">
            <a:avLst/>
          </a:prstGeom>
          <a:noFill/>
          <a:ln>
            <a:noFill/>
          </a:ln>
        </p:spPr>
        <p:txBody>
          <a:bodyPr wrap="square" lIns="130025" tIns="65000" rIns="130025" bIns="65000" anchor="t" anchorCtr="0">
            <a:noAutofit/>
          </a:bodyPr>
          <a:lstStyle/>
          <a:p>
            <a:pPr marL="487362" marR="0" lvl="0" indent="-461962" algn="l" rtl="0">
              <a:lnSpc>
                <a:spcPct val="100000"/>
              </a:lnSpc>
              <a:spcBef>
                <a:spcPts val="0"/>
              </a:spcBef>
              <a:spcAft>
                <a:spcPts val="0"/>
              </a:spcAft>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Locate </a:t>
            </a:r>
            <a:r>
              <a:rPr lang="en-US" sz="3600" b="0" i="0" u="none" strike="noStrike" cap="none">
                <a:solidFill>
                  <a:schemeClr val="dk1"/>
                </a:solidFill>
                <a:latin typeface="Helvetica Neue Light"/>
                <a:ea typeface="Helvetica Neue Light"/>
                <a:cs typeface="Helvetica Neue Light"/>
                <a:sym typeface="Helvetica Neue Light"/>
              </a:rPr>
              <a:t>representative users</a:t>
            </a:r>
            <a:r>
              <a:rPr lang="en-US" sz="3600" b="0">
                <a:solidFill>
                  <a:schemeClr val="dk1"/>
                </a:solidFill>
                <a:latin typeface="Helvetica Neue Light"/>
                <a:ea typeface="Helvetica Neue Light"/>
                <a:cs typeface="Helvetica Neue Light"/>
                <a:sym typeface="Helvetica Neue Light"/>
              </a:rPr>
              <a:t>: employees (faculty and staff), parents, alumni and students.</a:t>
            </a:r>
          </a:p>
          <a:p>
            <a:pPr marL="487362" marR="0" lvl="0" indent="-461962" algn="l" rtl="0">
              <a:lnSpc>
                <a:spcPct val="100000"/>
              </a:lnSpc>
              <a:spcBef>
                <a:spcPts val="80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Ask the users to perform representative tasks with the design.</a:t>
            </a:r>
          </a:p>
          <a:p>
            <a:pPr marL="487362" marR="0" lvl="0" indent="-461962" algn="l" rtl="0">
              <a:lnSpc>
                <a:spcPct val="100000"/>
              </a:lnSpc>
              <a:spcBef>
                <a:spcPts val="800"/>
              </a:spcBef>
              <a:spcAft>
                <a:spcPts val="0"/>
              </a:spcAft>
              <a:buClr>
                <a:schemeClr val="dk1"/>
              </a:buClr>
              <a:buSzPct val="1000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Observe what the users do, where they succeed, and where they have difficulties with the user interface.</a:t>
            </a:r>
          </a:p>
          <a:p>
            <a:pPr marL="487362" lvl="0" indent="-461962" rtl="0">
              <a:lnSpc>
                <a:spcPct val="100000"/>
              </a:lnSpc>
              <a:spcBef>
                <a:spcPts val="0"/>
              </a:spcBef>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Use language the user understands.</a:t>
            </a:r>
          </a:p>
          <a:p>
            <a:pPr marL="487362" lvl="0" indent="-461962" rtl="0">
              <a:lnSpc>
                <a:spcPct val="100000"/>
              </a:lnSpc>
              <a:spcBef>
                <a:spcPts val="800"/>
              </a:spcBef>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Remain silent and let the users do the talking. Avoid leading them or offering hints.</a:t>
            </a:r>
          </a:p>
          <a:p>
            <a:pPr marL="487362" lvl="0" indent="-461962" rtl="0">
              <a:lnSpc>
                <a:spcPct val="100000"/>
              </a:lnSpc>
              <a:spcBef>
                <a:spcPts val="0"/>
              </a:spcBef>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Use a Qualtrics form to capture information for easy reporting.</a:t>
            </a:r>
          </a:p>
          <a:p>
            <a:pPr marL="487362" lvl="0" indent="-461962" rtl="0">
              <a:lnSpc>
                <a:spcPct val="100000"/>
              </a:lnSpc>
              <a:spcBef>
                <a:spcPts val="920"/>
              </a:spcBef>
              <a:buClr>
                <a:schemeClr val="dk1"/>
              </a:buClr>
              <a:buSzPct val="100000"/>
              <a:buFont typeface="Helvetica Neue Light"/>
              <a:buChar char="•"/>
            </a:pPr>
            <a:r>
              <a:rPr lang="en-US" sz="3600" b="0">
                <a:solidFill>
                  <a:schemeClr val="dk1"/>
                </a:solidFill>
                <a:latin typeface="Helvetica Neue Light"/>
                <a:ea typeface="Helvetica Neue Light"/>
                <a:cs typeface="Helvetica Neue Light"/>
                <a:sym typeface="Helvetica Neue Light"/>
              </a:rPr>
              <a:t>Clear the test computer’s cache between sessions.</a:t>
            </a:r>
          </a:p>
        </p:txBody>
      </p:sp>
      <p:sp>
        <p:nvSpPr>
          <p:cNvPr id="475" name="Shape 475"/>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80625" y="271625"/>
            <a:ext cx="9462000" cy="16719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a:solidFill>
                  <a:schemeClr val="dk2"/>
                </a:solidFill>
                <a:latin typeface="Helvetica Neue Light"/>
                <a:ea typeface="Helvetica Neue Light"/>
                <a:cs typeface="Helvetica Neue Light"/>
                <a:sym typeface="Helvetica Neue Light"/>
              </a:rPr>
              <a:t>Conversions We Track</a:t>
            </a:r>
          </a:p>
        </p:txBody>
      </p:sp>
      <p:sp>
        <p:nvSpPr>
          <p:cNvPr id="108" name="Shape 108"/>
          <p:cNvSpPr txBox="1"/>
          <p:nvPr/>
        </p:nvSpPr>
        <p:spPr>
          <a:xfrm>
            <a:off x="370113" y="2151875"/>
            <a:ext cx="7931127" cy="6556696"/>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4800" dirty="0">
                <a:solidFill>
                  <a:schemeClr val="dk1"/>
                </a:solidFill>
                <a:latin typeface="Helvetica Neue Light"/>
                <a:ea typeface="Helvetica Neue Light"/>
                <a:cs typeface="Helvetica Neue Light"/>
                <a:sym typeface="Helvetica Neue Light"/>
              </a:rPr>
              <a:t>Monthly dashboard reports are provided to:</a:t>
            </a:r>
          </a:p>
          <a:p>
            <a:pPr marL="457200" marR="0" lvl="0" indent="-457200" algn="l" rtl="0">
              <a:spcBef>
                <a:spcPts val="0"/>
              </a:spcBef>
              <a:spcAft>
                <a:spcPts val="0"/>
              </a:spcAft>
              <a:buClr>
                <a:schemeClr val="dk1"/>
              </a:buClr>
              <a:buSzPct val="100000"/>
              <a:buFont typeface="Helvetica Neue Light"/>
              <a:buChar char="●"/>
            </a:pPr>
            <a:r>
              <a:rPr lang="en-US" sz="3600" dirty="0">
                <a:solidFill>
                  <a:schemeClr val="dk1"/>
                </a:solidFill>
                <a:latin typeface="Helvetica Neue Light"/>
                <a:ea typeface="Helvetica Neue Light"/>
                <a:cs typeface="Helvetica Neue Light"/>
                <a:sym typeface="Helvetica Neue Light"/>
              </a:rPr>
              <a:t>Every campus</a:t>
            </a:r>
          </a:p>
          <a:p>
            <a:pPr marL="457200" marR="0" lvl="0" indent="-457200" algn="l" rtl="0">
              <a:spcBef>
                <a:spcPts val="0"/>
              </a:spcBef>
              <a:spcAft>
                <a:spcPts val="0"/>
              </a:spcAft>
              <a:buClr>
                <a:schemeClr val="dk1"/>
              </a:buClr>
              <a:buSzPct val="100000"/>
              <a:buFont typeface="Helvetica Neue Light"/>
              <a:buChar char="●"/>
            </a:pPr>
            <a:r>
              <a:rPr lang="en-US" sz="3600" dirty="0">
                <a:solidFill>
                  <a:schemeClr val="dk1"/>
                </a:solidFill>
                <a:latin typeface="Helvetica Neue Light"/>
                <a:ea typeface="Helvetica Neue Light"/>
                <a:cs typeface="Helvetica Neue Light"/>
                <a:sym typeface="Helvetica Neue Light"/>
              </a:rPr>
              <a:t>Admissions</a:t>
            </a:r>
          </a:p>
          <a:p>
            <a:pPr marL="457200" marR="0" lvl="0" indent="-457200" algn="l" rtl="0">
              <a:spcBef>
                <a:spcPts val="0"/>
              </a:spcBef>
              <a:spcAft>
                <a:spcPts val="0"/>
              </a:spcAft>
              <a:buClr>
                <a:schemeClr val="dk1"/>
              </a:buClr>
              <a:buSzPct val="100000"/>
              <a:buFont typeface="Helvetica Neue Light"/>
              <a:buChar char="●"/>
            </a:pPr>
            <a:r>
              <a:rPr lang="en-US" sz="3600" dirty="0">
                <a:solidFill>
                  <a:schemeClr val="dk1"/>
                </a:solidFill>
                <a:latin typeface="Helvetica Neue Light"/>
                <a:ea typeface="Helvetica Neue Light"/>
                <a:cs typeface="Helvetica Neue Light"/>
                <a:sym typeface="Helvetica Neue Light"/>
              </a:rPr>
              <a:t>Online </a:t>
            </a:r>
            <a:r>
              <a:rPr lang="en-US" sz="3600" dirty="0" smtClean="0">
                <a:solidFill>
                  <a:schemeClr val="dk1"/>
                </a:solidFill>
                <a:latin typeface="Helvetica Neue Light"/>
                <a:ea typeface="Helvetica Neue Light"/>
                <a:cs typeface="Helvetica Neue Light"/>
                <a:sym typeface="Helvetica Neue Light"/>
              </a:rPr>
              <a:t>Giving</a:t>
            </a:r>
          </a:p>
          <a:p>
            <a:pPr marL="457200" marR="0" lvl="0" indent="-457200" algn="l" rtl="0">
              <a:spcBef>
                <a:spcPts val="0"/>
              </a:spcBef>
              <a:spcAft>
                <a:spcPts val="0"/>
              </a:spcAft>
              <a:buClr>
                <a:schemeClr val="dk1"/>
              </a:buClr>
              <a:buSzPct val="100000"/>
              <a:buFont typeface="Helvetica Neue Light"/>
              <a:buChar char="●"/>
            </a:pPr>
            <a:endParaRPr lang="en-US" sz="3600" dirty="0">
              <a:solidFill>
                <a:schemeClr val="dk1"/>
              </a:solidFill>
              <a:latin typeface="Helvetica Neue Light"/>
              <a:ea typeface="Helvetica Neue Light"/>
              <a:cs typeface="Helvetica Neue Light"/>
              <a:sym typeface="Helvetica Neue Light"/>
            </a:endParaRPr>
          </a:p>
          <a:p>
            <a:pPr marR="0" lvl="0" algn="l" rtl="0">
              <a:spcBef>
                <a:spcPts val="0"/>
              </a:spcBef>
              <a:spcAft>
                <a:spcPts val="0"/>
              </a:spcAft>
              <a:buClr>
                <a:schemeClr val="dk1"/>
              </a:buClr>
              <a:buSzPct val="100000"/>
            </a:pPr>
            <a:r>
              <a:rPr lang="en-US" sz="3600" dirty="0" smtClean="0">
                <a:solidFill>
                  <a:schemeClr val="dk1"/>
                </a:solidFill>
                <a:latin typeface="Helvetica Neue Light"/>
                <a:ea typeface="Helvetica Neue Light"/>
                <a:cs typeface="Helvetica Neue Light"/>
                <a:sym typeface="Helvetica Neue Light"/>
              </a:rPr>
              <a:t>You can login any time to review data.</a:t>
            </a:r>
          </a:p>
          <a:p>
            <a:pPr marR="0" lvl="0" algn="l" rtl="0">
              <a:spcBef>
                <a:spcPts val="0"/>
              </a:spcBef>
              <a:spcAft>
                <a:spcPts val="0"/>
              </a:spcAft>
              <a:buClr>
                <a:schemeClr val="dk1"/>
              </a:buClr>
              <a:buSzPct val="100000"/>
            </a:pPr>
            <a:endParaRPr lang="en-US" sz="3600" dirty="0">
              <a:solidFill>
                <a:schemeClr val="dk1"/>
              </a:solidFill>
              <a:latin typeface="Helvetica Neue Light"/>
              <a:ea typeface="Helvetica Neue Light"/>
              <a:cs typeface="Helvetica Neue Light"/>
              <a:sym typeface="Helvetica Neue Light"/>
            </a:endParaRPr>
          </a:p>
          <a:p>
            <a:pPr marR="0" lvl="0" algn="l" rtl="0">
              <a:spcBef>
                <a:spcPts val="0"/>
              </a:spcBef>
              <a:spcAft>
                <a:spcPts val="0"/>
              </a:spcAft>
              <a:buClr>
                <a:schemeClr val="dk1"/>
              </a:buClr>
              <a:buSzPct val="100000"/>
            </a:pPr>
            <a:r>
              <a:rPr lang="en-US" sz="3600" dirty="0" smtClean="0">
                <a:solidFill>
                  <a:schemeClr val="dk1"/>
                </a:solidFill>
                <a:latin typeface="Helvetica Neue Light"/>
                <a:ea typeface="Helvetica Neue Light"/>
                <a:cs typeface="Helvetica Neue Light"/>
                <a:sym typeface="Helvetica Neue Light"/>
              </a:rPr>
              <a:t>Monthly reports can be provided to your via email upon request.</a:t>
            </a:r>
            <a:endParaRPr lang="en-US" sz="3600" dirty="0">
              <a:solidFill>
                <a:schemeClr val="dk1"/>
              </a:solidFill>
              <a:latin typeface="Helvetica Neue Light"/>
              <a:ea typeface="Helvetica Neue Light"/>
              <a:cs typeface="Helvetica Neue Light"/>
              <a:sym typeface="Helvetica Neue Light"/>
            </a:endParaRPr>
          </a:p>
        </p:txBody>
      </p:sp>
      <p:pic>
        <p:nvPicPr>
          <p:cNvPr id="109" name="Shape 109"/>
          <p:cNvPicPr preferRelativeResize="0"/>
          <p:nvPr/>
        </p:nvPicPr>
        <p:blipFill rotWithShape="1">
          <a:blip r:embed="rId3">
            <a:alphaModFix/>
          </a:blip>
          <a:srcRect r="35546"/>
          <a:stretch/>
        </p:blipFill>
        <p:spPr>
          <a:xfrm>
            <a:off x="8610321" y="1943525"/>
            <a:ext cx="3723224" cy="6484074"/>
          </a:xfrm>
          <a:prstGeom prst="rect">
            <a:avLst/>
          </a:prstGeom>
          <a:noFill/>
          <a:ln>
            <a:noFill/>
          </a:ln>
        </p:spPr>
      </p:pic>
      <p:sp>
        <p:nvSpPr>
          <p:cNvPr id="110" name="Shape 11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p:nvPr/>
        </p:nvSpPr>
        <p:spPr>
          <a:xfrm>
            <a:off x="3975100" y="787400"/>
            <a:ext cx="5041800" cy="1384200"/>
          </a:xfrm>
          <a:prstGeom prst="roundRect">
            <a:avLst>
              <a:gd name="adj" fmla="val 13759"/>
            </a:avLst>
          </a:prstGeom>
          <a:solidFill>
            <a:srgbClr val="940094"/>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0" i="0" u="none" strike="noStrike" cap="none">
                <a:solidFill>
                  <a:srgbClr val="FFFFFF"/>
                </a:solidFill>
                <a:latin typeface="Gill Sans"/>
                <a:ea typeface="Gill Sans"/>
                <a:cs typeface="Gill Sans"/>
                <a:sym typeface="Gill Sans"/>
              </a:rPr>
              <a:t>Improve Conversion</a:t>
            </a:r>
          </a:p>
        </p:txBody>
      </p:sp>
      <p:sp>
        <p:nvSpPr>
          <p:cNvPr id="481" name="Shape 481"/>
          <p:cNvSpPr/>
          <p:nvPr/>
        </p:nvSpPr>
        <p:spPr>
          <a:xfrm>
            <a:off x="6007100" y="20447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Yearly</a:t>
            </a:r>
          </a:p>
        </p:txBody>
      </p:sp>
      <p:sp>
        <p:nvSpPr>
          <p:cNvPr id="482" name="Shape 482"/>
          <p:cNvSpPr/>
          <p:nvPr/>
        </p:nvSpPr>
        <p:spPr>
          <a:xfrm>
            <a:off x="1368675" y="3344750"/>
            <a:ext cx="10455300" cy="5149500"/>
          </a:xfrm>
          <a:prstGeom prst="rect">
            <a:avLst/>
          </a:prstGeom>
          <a:noFill/>
          <a:ln>
            <a:noFill/>
          </a:ln>
        </p:spPr>
        <p:txBody>
          <a:bodyPr wrap="square" lIns="0" tIns="0" rIns="0" bIns="0" anchor="ctr" anchorCtr="0">
            <a:noAutofit/>
          </a:bodyPr>
          <a:lstStyle/>
          <a:p>
            <a:pPr lvl="0" rtl="0">
              <a:spcBef>
                <a:spcPts val="0"/>
              </a:spcBef>
              <a:buClr>
                <a:schemeClr val="dk1"/>
              </a:buClr>
              <a:buSzPct val="25000"/>
              <a:buFont typeface="Arial"/>
              <a:buNone/>
            </a:pPr>
            <a:r>
              <a:rPr lang="en-US" sz="4800">
                <a:solidFill>
                  <a:schemeClr val="dk1"/>
                </a:solidFill>
                <a:latin typeface="Helvetica Neue Light"/>
                <a:ea typeface="Helvetica Neue Light"/>
                <a:cs typeface="Helvetica Neue Light"/>
                <a:sym typeface="Helvetica Neue Light"/>
              </a:rPr>
              <a:t>Review findings from conversion reports, and usability tests to identify improvement opportunities. Track when updates are made for before-and-after comparisons.</a:t>
            </a:r>
          </a:p>
          <a:p>
            <a:pPr marR="0" lvl="0" algn="l" rtl="0">
              <a:spcBef>
                <a:spcPts val="1000"/>
              </a:spcBef>
              <a:spcAft>
                <a:spcPts val="0"/>
              </a:spcAft>
              <a:buNone/>
            </a:pPr>
            <a:endParaRPr sz="3600">
              <a:latin typeface="Helvetica Neue"/>
              <a:ea typeface="Helvetica Neue"/>
              <a:cs typeface="Helvetica Neue"/>
              <a:sym typeface="Helvetica Neue"/>
            </a:endParaRPr>
          </a:p>
        </p:txBody>
      </p:sp>
      <p:sp>
        <p:nvSpPr>
          <p:cNvPr id="483" name="Shape 483"/>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013075" y="354025"/>
            <a:ext cx="9582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dirty="0" smtClean="0">
                <a:solidFill>
                  <a:schemeClr val="dk2"/>
                </a:solidFill>
                <a:latin typeface="Helvetica Neue Light"/>
                <a:ea typeface="Helvetica Neue Light"/>
                <a:cs typeface="Helvetica Neue Light"/>
                <a:sym typeface="Helvetica Neue Light"/>
              </a:rPr>
              <a:t>Website Health</a:t>
            </a:r>
            <a:endParaRPr lang="en-US" sz="6300" b="0" i="0" u="none" strike="noStrike" cap="none" dirty="0">
              <a:solidFill>
                <a:schemeClr val="dk2"/>
              </a:solidFill>
              <a:latin typeface="Helvetica Neue Light"/>
              <a:ea typeface="Helvetica Neue Light"/>
              <a:cs typeface="Helvetica Neue Light"/>
              <a:sym typeface="Helvetica Neue Light"/>
            </a:endParaRPr>
          </a:p>
        </p:txBody>
      </p:sp>
      <p:sp>
        <p:nvSpPr>
          <p:cNvPr id="489" name="Shape 489"/>
          <p:cNvSpPr txBox="1">
            <a:spLocks noGrp="1"/>
          </p:cNvSpPr>
          <p:nvPr>
            <p:ph type="body" idx="1"/>
          </p:nvPr>
        </p:nvSpPr>
        <p:spPr>
          <a:xfrm>
            <a:off x="650875" y="1714500"/>
            <a:ext cx="11703000" cy="7137600"/>
          </a:xfrm>
          <a:prstGeom prst="rect">
            <a:avLst/>
          </a:prstGeom>
          <a:noFill/>
          <a:ln>
            <a:noFill/>
          </a:ln>
        </p:spPr>
        <p:txBody>
          <a:bodyPr wrap="square" lIns="130025" tIns="65000" rIns="130025" bIns="65000" anchor="ctr" anchorCtr="0">
            <a:noAutofit/>
          </a:bodyPr>
          <a:lstStyle/>
          <a:p>
            <a:pPr marL="393700" lvl="0" indent="0">
              <a:spcBef>
                <a:spcPts val="0"/>
              </a:spcBef>
              <a:buClr>
                <a:schemeClr val="dk1"/>
              </a:buClr>
              <a:buNone/>
            </a:pPr>
            <a:r>
              <a:rPr lang="en-US" sz="3600" b="0" dirty="0">
                <a:solidFill>
                  <a:schemeClr val="dk1"/>
                </a:solidFill>
                <a:latin typeface="Helvetica Neue Light"/>
                <a:ea typeface="Helvetica Neue Light"/>
                <a:cs typeface="Helvetica Neue Light"/>
                <a:sym typeface="Helvetica Neue Light"/>
              </a:rPr>
              <a:t>Google Analytics come into play at this juncture of website health, as well</a:t>
            </a:r>
            <a:r>
              <a:rPr lang="en-US" sz="3600" b="0" dirty="0" smtClean="0">
                <a:solidFill>
                  <a:schemeClr val="dk1"/>
                </a:solidFill>
                <a:latin typeface="Helvetica Neue Light"/>
                <a:ea typeface="Helvetica Neue Light"/>
                <a:cs typeface="Helvetica Neue Light"/>
                <a:sym typeface="Helvetica Neue Light"/>
              </a:rPr>
              <a:t>.</a:t>
            </a:r>
          </a:p>
          <a:p>
            <a:pPr marL="889000" lvl="0" indent="-495300">
              <a:spcBef>
                <a:spcPts val="920"/>
              </a:spcBef>
              <a:buClr>
                <a:schemeClr val="dk1"/>
              </a:buClr>
              <a:buFont typeface="Helvetica Neue Light"/>
              <a:buChar char="•"/>
            </a:pPr>
            <a:r>
              <a:rPr lang="en-US" sz="3600" b="0" dirty="0" smtClean="0">
                <a:solidFill>
                  <a:schemeClr val="dk1"/>
                </a:solidFill>
                <a:latin typeface="Helvetica Neue Light"/>
                <a:ea typeface="Helvetica Neue Light"/>
                <a:cs typeface="Helvetica Neue Light"/>
                <a:sym typeface="Helvetica Neue Light"/>
              </a:rPr>
              <a:t>Helps </a:t>
            </a:r>
            <a:r>
              <a:rPr lang="en-US" sz="3600" b="0" dirty="0">
                <a:solidFill>
                  <a:schemeClr val="dk1"/>
                </a:solidFill>
                <a:latin typeface="Helvetica Neue Light"/>
                <a:ea typeface="Helvetica Neue Light"/>
                <a:cs typeface="Helvetica Neue Light"/>
                <a:sym typeface="Helvetica Neue Light"/>
              </a:rPr>
              <a:t>evaluate the effectiveness of the site, as does </a:t>
            </a:r>
            <a:r>
              <a:rPr lang="en-US" sz="3600" b="0" dirty="0" smtClean="0">
                <a:solidFill>
                  <a:schemeClr val="dk1"/>
                </a:solidFill>
                <a:latin typeface="Helvetica Neue Light"/>
                <a:ea typeface="Helvetica Neue Light"/>
                <a:cs typeface="Helvetica Neue Light"/>
                <a:sym typeface="Helvetica Neue Light"/>
              </a:rPr>
              <a:t>testing.</a:t>
            </a:r>
            <a:endParaRPr lang="en-US" sz="3600" b="0" dirty="0">
              <a:solidFill>
                <a:schemeClr val="dk1"/>
              </a:solidFill>
              <a:latin typeface="Helvetica Neue Light"/>
              <a:ea typeface="Helvetica Neue Light"/>
              <a:cs typeface="Helvetica Neue Light"/>
              <a:sym typeface="Helvetica Neue Light"/>
            </a:endParaRPr>
          </a:p>
          <a:p>
            <a:pPr marL="889000" lvl="0" indent="-495300">
              <a:spcBef>
                <a:spcPts val="920"/>
              </a:spcBef>
              <a:buClr>
                <a:schemeClr val="dk1"/>
              </a:buClr>
              <a:buFont typeface="Helvetica Neue Light"/>
              <a:buChar char="•"/>
            </a:pPr>
            <a:r>
              <a:rPr lang="en-US" sz="3600" b="0" dirty="0" smtClean="0">
                <a:solidFill>
                  <a:schemeClr val="dk1"/>
                </a:solidFill>
                <a:latin typeface="Helvetica Neue Light"/>
                <a:ea typeface="Helvetica Neue Light"/>
                <a:cs typeface="Helvetica Neue Light"/>
                <a:sym typeface="Helvetica Neue Light"/>
              </a:rPr>
              <a:t>Can </a:t>
            </a:r>
            <a:r>
              <a:rPr lang="en-US" sz="3600" b="0" dirty="0">
                <a:solidFill>
                  <a:schemeClr val="dk1"/>
                </a:solidFill>
                <a:latin typeface="Helvetica Neue Light"/>
                <a:ea typeface="Helvetica Neue Light"/>
                <a:cs typeface="Helvetica Neue Light"/>
                <a:sym typeface="Helvetica Neue Light"/>
              </a:rPr>
              <a:t>validate whether website enhancements or revisions move the dial at </a:t>
            </a:r>
            <a:r>
              <a:rPr lang="en-US" sz="3600" b="0" dirty="0" smtClean="0">
                <a:solidFill>
                  <a:schemeClr val="dk1"/>
                </a:solidFill>
                <a:latin typeface="Helvetica Neue Light"/>
                <a:ea typeface="Helvetica Neue Light"/>
                <a:cs typeface="Helvetica Neue Light"/>
                <a:sym typeface="Helvetica Neue Light"/>
              </a:rPr>
              <a:t>all.  For example, we can look at the performance </a:t>
            </a:r>
            <a:r>
              <a:rPr lang="en-US" sz="3600" b="0" dirty="0">
                <a:solidFill>
                  <a:schemeClr val="dk1"/>
                </a:solidFill>
                <a:latin typeface="Helvetica Neue Light"/>
                <a:ea typeface="Helvetica Neue Light"/>
                <a:cs typeface="Helvetica Neue Light"/>
                <a:sym typeface="Helvetica Neue Light"/>
              </a:rPr>
              <a:t>of our overview pages before and after </a:t>
            </a:r>
            <a:r>
              <a:rPr lang="en-US" sz="3600" b="0" dirty="0" smtClean="0">
                <a:solidFill>
                  <a:schemeClr val="dk1"/>
                </a:solidFill>
                <a:latin typeface="Helvetica Neue Light"/>
                <a:ea typeface="Helvetica Neue Light"/>
                <a:cs typeface="Helvetica Neue Light"/>
                <a:sym typeface="Helvetica Neue Light"/>
              </a:rPr>
              <a:t>their titles were styled to look </a:t>
            </a:r>
            <a:r>
              <a:rPr lang="en-US" sz="3600" b="0" dirty="0">
                <a:solidFill>
                  <a:schemeClr val="dk1"/>
                </a:solidFill>
                <a:latin typeface="Helvetica Neue Light"/>
                <a:ea typeface="Helvetica Neue Light"/>
                <a:cs typeface="Helvetica Neue Light"/>
                <a:sym typeface="Helvetica Neue Light"/>
              </a:rPr>
              <a:t>like </a:t>
            </a:r>
            <a:r>
              <a:rPr lang="en-US" sz="3600" b="0" dirty="0" smtClean="0">
                <a:solidFill>
                  <a:schemeClr val="dk1"/>
                </a:solidFill>
                <a:latin typeface="Helvetica Neue Light"/>
                <a:ea typeface="Helvetica Neue Light"/>
                <a:cs typeface="Helvetica Neue Light"/>
                <a:sym typeface="Helvetica Neue Light"/>
              </a:rPr>
              <a:t>links.</a:t>
            </a:r>
            <a:endParaRPr lang="en-US" sz="3600" b="0" dirty="0">
              <a:solidFill>
                <a:schemeClr val="dk1"/>
              </a:solidFill>
              <a:latin typeface="Helvetica Neue Light"/>
              <a:ea typeface="Helvetica Neue Light"/>
              <a:cs typeface="Helvetica Neue Light"/>
              <a:sym typeface="Helvetica Neue Light"/>
            </a:endParaRPr>
          </a:p>
          <a:p>
            <a:pPr marL="889000" lvl="0" indent="-495300">
              <a:spcBef>
                <a:spcPts val="920"/>
              </a:spcBef>
              <a:buClr>
                <a:schemeClr val="dk1"/>
              </a:buClr>
              <a:buFont typeface="Helvetica Neue Light"/>
              <a:buChar char="•"/>
            </a:pPr>
            <a:r>
              <a:rPr lang="en-US" sz="3600" b="0" dirty="0" smtClean="0">
                <a:solidFill>
                  <a:schemeClr val="dk1"/>
                </a:solidFill>
                <a:latin typeface="Helvetica Neue Light"/>
                <a:ea typeface="Helvetica Neue Light"/>
                <a:cs typeface="Helvetica Neue Light"/>
                <a:sym typeface="Helvetica Neue Light"/>
              </a:rPr>
              <a:t>Another </a:t>
            </a:r>
            <a:r>
              <a:rPr lang="en-US" sz="3600" b="0" dirty="0">
                <a:solidFill>
                  <a:schemeClr val="dk1"/>
                </a:solidFill>
                <a:latin typeface="Helvetica Neue Light"/>
                <a:ea typeface="Helvetica Neue Light"/>
                <a:cs typeface="Helvetica Neue Light"/>
                <a:sym typeface="Helvetica Neue Light"/>
              </a:rPr>
              <a:t>feature in </a:t>
            </a:r>
            <a:r>
              <a:rPr lang="en-US" sz="3600" b="0" dirty="0" smtClean="0">
                <a:solidFill>
                  <a:schemeClr val="dk1"/>
                </a:solidFill>
                <a:latin typeface="Helvetica Neue Light"/>
                <a:ea typeface="Helvetica Neue Light"/>
                <a:cs typeface="Helvetica Neue Light"/>
                <a:sym typeface="Helvetica Neue Light"/>
              </a:rPr>
              <a:t>Google Analytics </a:t>
            </a:r>
            <a:r>
              <a:rPr lang="en-US" sz="3600" b="0" dirty="0">
                <a:solidFill>
                  <a:schemeClr val="dk1"/>
                </a:solidFill>
                <a:latin typeface="Helvetica Neue Light"/>
                <a:ea typeface="Helvetica Neue Light"/>
                <a:cs typeface="Helvetica Neue Light"/>
                <a:sym typeface="Helvetica Neue Light"/>
              </a:rPr>
              <a:t>is the ability to actually add what could be considered a kind of </a:t>
            </a:r>
            <a:r>
              <a:rPr lang="en-US" sz="3600" b="0" dirty="0" smtClean="0">
                <a:solidFill>
                  <a:schemeClr val="dk1"/>
                </a:solidFill>
                <a:latin typeface="Helvetica Neue Light"/>
                <a:ea typeface="Helvetica Neue Light"/>
                <a:cs typeface="Helvetica Neue Light"/>
                <a:sym typeface="Helvetica Neue Light"/>
              </a:rPr>
              <a:t>“physical</a:t>
            </a:r>
            <a:r>
              <a:rPr lang="en-US" sz="3600" b="0" dirty="0">
                <a:solidFill>
                  <a:schemeClr val="dk1"/>
                </a:solidFill>
                <a:latin typeface="Helvetica Neue Light"/>
                <a:ea typeface="Helvetica Neue Light"/>
                <a:cs typeface="Helvetica Neue Light"/>
                <a:sym typeface="Helvetica Neue Light"/>
              </a:rPr>
              <a:t>” more measurable goal in the tool </a:t>
            </a:r>
            <a:r>
              <a:rPr lang="en-US" sz="3600" b="0" dirty="0" smtClean="0">
                <a:solidFill>
                  <a:schemeClr val="dk1"/>
                </a:solidFill>
                <a:latin typeface="Helvetica Neue Light"/>
                <a:ea typeface="Helvetica Neue Light"/>
                <a:cs typeface="Helvetica Neue Light"/>
                <a:sym typeface="Helvetica Neue Light"/>
              </a:rPr>
              <a:t>itself.</a:t>
            </a:r>
            <a:endParaRPr lang="en-US" sz="3600" dirty="0">
              <a:solidFill>
                <a:schemeClr val="dk1"/>
              </a:solidFill>
              <a:latin typeface="Helvetica Neue Light"/>
              <a:ea typeface="Helvetica Neue Light"/>
              <a:cs typeface="Helvetica Neue Light"/>
              <a:sym typeface="Helvetica Neue Light"/>
            </a:endParaRPr>
          </a:p>
        </p:txBody>
      </p:sp>
      <p:sp>
        <p:nvSpPr>
          <p:cNvPr id="490" name="Shape 49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013075" y="354025"/>
            <a:ext cx="9582000" cy="1625700"/>
          </a:xfrm>
          <a:prstGeom prst="rect">
            <a:avLst/>
          </a:prstGeom>
          <a:noFill/>
          <a:ln>
            <a:noFill/>
          </a:ln>
        </p:spPr>
        <p:txBody>
          <a:bodyPr wrap="square" lIns="130025" tIns="65000" rIns="130025" bIns="65000" anchor="t" anchorCtr="0">
            <a:noAutofit/>
          </a:bodyPr>
          <a:lstStyle/>
          <a:p>
            <a:pPr lvl="0">
              <a:buSzPct val="25000"/>
            </a:pPr>
            <a:r>
              <a:rPr lang="en-US" sz="6300" b="0" dirty="0" smtClean="0">
                <a:solidFill>
                  <a:schemeClr val="dk2"/>
                </a:solidFill>
                <a:latin typeface="Helvetica Neue Light"/>
                <a:ea typeface="Helvetica Neue Light"/>
                <a:cs typeface="Helvetica Neue Light"/>
                <a:sym typeface="Helvetica Neue Light"/>
              </a:rPr>
              <a:t>Measurable </a:t>
            </a:r>
            <a:r>
              <a:rPr lang="en-US" sz="6300" b="0" dirty="0">
                <a:solidFill>
                  <a:schemeClr val="dk2"/>
                </a:solidFill>
                <a:latin typeface="Helvetica Neue Light"/>
                <a:ea typeface="Helvetica Neue Light"/>
                <a:cs typeface="Helvetica Neue Light"/>
                <a:sym typeface="Helvetica Neue Light"/>
              </a:rPr>
              <a:t>Goals </a:t>
            </a:r>
            <a:endParaRPr lang="en-US" sz="6300" b="0" i="0" u="none" strike="noStrike" cap="none" dirty="0">
              <a:solidFill>
                <a:schemeClr val="dk2"/>
              </a:solidFill>
              <a:latin typeface="Helvetica Neue Light"/>
              <a:ea typeface="Helvetica Neue Light"/>
              <a:cs typeface="Helvetica Neue Light"/>
              <a:sym typeface="Helvetica Neue Light"/>
            </a:endParaRPr>
          </a:p>
        </p:txBody>
      </p:sp>
      <p:sp>
        <p:nvSpPr>
          <p:cNvPr id="489" name="Shape 489"/>
          <p:cNvSpPr txBox="1">
            <a:spLocks noGrp="1"/>
          </p:cNvSpPr>
          <p:nvPr>
            <p:ph type="body" idx="1"/>
          </p:nvPr>
        </p:nvSpPr>
        <p:spPr>
          <a:xfrm>
            <a:off x="650875" y="1714500"/>
            <a:ext cx="11703000" cy="7137600"/>
          </a:xfrm>
          <a:prstGeom prst="rect">
            <a:avLst/>
          </a:prstGeom>
          <a:noFill/>
          <a:ln>
            <a:noFill/>
          </a:ln>
        </p:spPr>
        <p:txBody>
          <a:bodyPr wrap="square" lIns="130025" tIns="65000" rIns="130025" bIns="65000" anchor="ctr" anchorCtr="0">
            <a:noAutofit/>
          </a:bodyPr>
          <a:lstStyle/>
          <a:p>
            <a:pPr marL="393700" indent="0">
              <a:spcBef>
                <a:spcPts val="0"/>
              </a:spcBef>
              <a:buClr>
                <a:schemeClr val="dk1"/>
              </a:buClr>
              <a:buNone/>
            </a:pPr>
            <a:r>
              <a:rPr lang="en-US" sz="4600" b="0" dirty="0" smtClean="0">
                <a:solidFill>
                  <a:schemeClr val="dk1"/>
                </a:solidFill>
                <a:latin typeface="Helvetica Neue Light"/>
                <a:ea typeface="Helvetica Neue Light"/>
                <a:cs typeface="Helvetica Neue Light"/>
                <a:sym typeface="Helvetica Neue Light"/>
              </a:rPr>
              <a:t>Beyond </a:t>
            </a:r>
            <a:r>
              <a:rPr lang="en-US" sz="4600" b="0" dirty="0">
                <a:solidFill>
                  <a:schemeClr val="dk1"/>
                </a:solidFill>
                <a:latin typeface="Helvetica Neue Light"/>
                <a:ea typeface="Helvetica Neue Light"/>
                <a:cs typeface="Helvetica Neue Light"/>
                <a:sym typeface="Helvetica Neue Light"/>
              </a:rPr>
              <a:t>comparative </a:t>
            </a:r>
            <a:r>
              <a:rPr lang="en-US" sz="4600" b="0" dirty="0" smtClean="0">
                <a:solidFill>
                  <a:schemeClr val="dk1"/>
                </a:solidFill>
                <a:latin typeface="Helvetica Neue Light"/>
                <a:ea typeface="Helvetica Neue Light"/>
                <a:cs typeface="Helvetica Neue Light"/>
                <a:sym typeface="Helvetica Neue Light"/>
              </a:rPr>
              <a:t>data, Google Analytics offers measurable goals.</a:t>
            </a:r>
          </a:p>
          <a:p>
            <a:pPr marL="889000" indent="-495300">
              <a:spcBef>
                <a:spcPts val="0"/>
              </a:spcBef>
              <a:buClr>
                <a:schemeClr val="dk1"/>
              </a:buClr>
              <a:buFont typeface="Helvetica Neue Light"/>
              <a:buChar char="•"/>
            </a:pPr>
            <a:r>
              <a:rPr lang="en-US" sz="4200" b="0" dirty="0" smtClean="0">
                <a:solidFill>
                  <a:schemeClr val="dk1"/>
                </a:solidFill>
                <a:latin typeface="Helvetica Neue Light"/>
                <a:ea typeface="Helvetica Neue Light"/>
                <a:cs typeface="Helvetica Neue Light"/>
                <a:sym typeface="Helvetica Neue Light"/>
              </a:rPr>
              <a:t>Goals </a:t>
            </a:r>
            <a:r>
              <a:rPr lang="en-US" sz="4200" b="0" dirty="0">
                <a:solidFill>
                  <a:schemeClr val="dk1"/>
                </a:solidFill>
                <a:latin typeface="Helvetica Neue Light"/>
                <a:ea typeface="Helvetica Neue Light"/>
                <a:cs typeface="Helvetica Neue Light"/>
                <a:sym typeface="Helvetica Neue Light"/>
              </a:rPr>
              <a:t>are a versatile way to measure how well your site fulfills targeted objectives.</a:t>
            </a:r>
          </a:p>
          <a:p>
            <a:pPr marL="889000" marR="0" lvl="0" indent="-495300" algn="l" rtl="0">
              <a:spcBef>
                <a:spcPts val="0"/>
              </a:spcBef>
              <a:spcAft>
                <a:spcPts val="0"/>
              </a:spcAft>
              <a:buClr>
                <a:schemeClr val="dk1"/>
              </a:buClr>
              <a:buSzPct val="100000"/>
              <a:buFont typeface="Helvetica Neue Light"/>
              <a:buChar char="•"/>
            </a:pPr>
            <a:r>
              <a:rPr lang="en-US" sz="4200" b="0" i="0" u="none" strike="noStrike" cap="none" dirty="0" smtClean="0">
                <a:solidFill>
                  <a:schemeClr val="dk1"/>
                </a:solidFill>
                <a:latin typeface="Helvetica Neue Light"/>
                <a:ea typeface="Helvetica Neue Light"/>
                <a:cs typeface="Helvetica Neue Light"/>
                <a:sym typeface="Helvetica Neue Light"/>
              </a:rPr>
              <a:t>Goals </a:t>
            </a:r>
            <a:r>
              <a:rPr lang="en-US" sz="4200" b="0" i="0" u="none" strike="noStrike" cap="none" dirty="0">
                <a:solidFill>
                  <a:schemeClr val="dk1"/>
                </a:solidFill>
                <a:latin typeface="Helvetica Neue Light"/>
                <a:ea typeface="Helvetica Neue Light"/>
                <a:cs typeface="Helvetica Neue Light"/>
                <a:sym typeface="Helvetica Neue Light"/>
              </a:rPr>
              <a:t>reflect achievement on the website</a:t>
            </a:r>
          </a:p>
          <a:p>
            <a:pPr marL="889000" marR="0" lvl="0" indent="-495300" algn="l" rtl="0">
              <a:spcBef>
                <a:spcPts val="920"/>
              </a:spcBef>
              <a:spcAft>
                <a:spcPts val="0"/>
              </a:spcAft>
              <a:buClr>
                <a:schemeClr val="dk1"/>
              </a:buClr>
              <a:buSzPct val="100000"/>
              <a:buFont typeface="Helvetica Neue Light"/>
              <a:buChar char="•"/>
            </a:pPr>
            <a:r>
              <a:rPr lang="en-US" sz="4200" b="0" i="0" u="none" strike="noStrike" cap="none" dirty="0">
                <a:solidFill>
                  <a:schemeClr val="dk1"/>
                </a:solidFill>
                <a:latin typeface="Helvetica Neue Light"/>
                <a:ea typeface="Helvetica Neue Light"/>
                <a:cs typeface="Helvetica Neue Light"/>
                <a:sym typeface="Helvetica Neue Light"/>
              </a:rPr>
              <a:t>A completed goal is logged as a conversion</a:t>
            </a:r>
          </a:p>
          <a:p>
            <a:pPr marL="889000" marR="0" lvl="0" indent="-495300" algn="l" rtl="0">
              <a:spcBef>
                <a:spcPts val="920"/>
              </a:spcBef>
              <a:spcAft>
                <a:spcPts val="0"/>
              </a:spcAft>
              <a:buClr>
                <a:schemeClr val="dk1"/>
              </a:buClr>
              <a:buSzPct val="100000"/>
              <a:buFont typeface="Helvetica Neue Light"/>
              <a:buChar char="•"/>
            </a:pPr>
            <a:r>
              <a:rPr lang="en-US" sz="4200" b="0" i="0" u="none" strike="noStrike" cap="none" dirty="0">
                <a:solidFill>
                  <a:schemeClr val="dk1"/>
                </a:solidFill>
                <a:latin typeface="Helvetica Neue Light"/>
                <a:ea typeface="Helvetica Neue Light"/>
                <a:cs typeface="Helvetica Neue Light"/>
                <a:sym typeface="Helvetica Neue Light"/>
              </a:rPr>
              <a:t>Goals can also have monetary value</a:t>
            </a:r>
          </a:p>
          <a:p>
            <a:pPr marL="889000" marR="0" lvl="0" indent="-495300" algn="l" rtl="0">
              <a:spcBef>
                <a:spcPts val="920"/>
              </a:spcBef>
              <a:spcAft>
                <a:spcPts val="0"/>
              </a:spcAft>
              <a:buClr>
                <a:schemeClr val="dk1"/>
              </a:buClr>
              <a:buSzPct val="100000"/>
              <a:buFont typeface="Helvetica Neue Light"/>
              <a:buChar char="•"/>
            </a:pPr>
            <a:r>
              <a:rPr lang="en-US" sz="4200" b="0" dirty="0">
                <a:solidFill>
                  <a:schemeClr val="dk1"/>
                </a:solidFill>
                <a:latin typeface="Helvetica Neue Light"/>
                <a:ea typeface="Helvetica Neue Light"/>
                <a:cs typeface="Helvetica Neue Light"/>
                <a:sym typeface="Helvetica Neue Light"/>
              </a:rPr>
              <a:t>Goals can be grouped</a:t>
            </a:r>
          </a:p>
          <a:p>
            <a:pPr marR="0" lvl="2" algn="l" rtl="0">
              <a:spcBef>
                <a:spcPts val="920"/>
              </a:spcBef>
              <a:spcAft>
                <a:spcPts val="0"/>
              </a:spcAft>
              <a:buClr>
                <a:schemeClr val="dk1"/>
              </a:buClr>
              <a:buSzPct val="100000"/>
              <a:buFont typeface="Helvetica Neue Light"/>
            </a:pPr>
            <a:r>
              <a:rPr lang="en-US" sz="3600" b="0" dirty="0">
                <a:solidFill>
                  <a:schemeClr val="dk1"/>
                </a:solidFill>
                <a:latin typeface="Helvetica Neue Light"/>
                <a:ea typeface="Helvetica Neue Light"/>
                <a:cs typeface="Helvetica Neue Light"/>
                <a:sym typeface="Helvetica Neue Light"/>
              </a:rPr>
              <a:t>Downloads</a:t>
            </a:r>
          </a:p>
          <a:p>
            <a:pPr marR="0" lvl="2" algn="l" rtl="0">
              <a:spcBef>
                <a:spcPts val="920"/>
              </a:spcBef>
              <a:spcAft>
                <a:spcPts val="0"/>
              </a:spcAft>
              <a:buClr>
                <a:schemeClr val="dk1"/>
              </a:buClr>
              <a:buSzPct val="100000"/>
              <a:buFont typeface="Helvetica Neue Light"/>
            </a:pPr>
            <a:r>
              <a:rPr lang="en-US" sz="3600" dirty="0">
                <a:solidFill>
                  <a:schemeClr val="dk1"/>
                </a:solidFill>
                <a:latin typeface="Helvetica Neue Light"/>
                <a:ea typeface="Helvetica Neue Light"/>
                <a:cs typeface="Helvetica Neue Light"/>
                <a:sym typeface="Helvetica Neue Light"/>
              </a:rPr>
              <a:t>Registrations</a:t>
            </a:r>
          </a:p>
          <a:p>
            <a:pPr marR="0" lvl="2" algn="l" rtl="0">
              <a:lnSpc>
                <a:spcPct val="90000"/>
              </a:lnSpc>
              <a:spcBef>
                <a:spcPts val="920"/>
              </a:spcBef>
              <a:spcAft>
                <a:spcPts val="0"/>
              </a:spcAft>
              <a:buClr>
                <a:schemeClr val="dk1"/>
              </a:buClr>
              <a:buSzPct val="100000"/>
              <a:buFont typeface="Helvetica Neue Light"/>
            </a:pPr>
            <a:r>
              <a:rPr lang="en-US" sz="3600" dirty="0">
                <a:solidFill>
                  <a:schemeClr val="dk1"/>
                </a:solidFill>
                <a:latin typeface="Helvetica Neue Light"/>
                <a:ea typeface="Helvetica Neue Light"/>
                <a:cs typeface="Helvetica Neue Light"/>
                <a:sym typeface="Helvetica Neue Light"/>
              </a:rPr>
              <a:t>Information requests</a:t>
            </a:r>
          </a:p>
        </p:txBody>
      </p:sp>
      <p:sp>
        <p:nvSpPr>
          <p:cNvPr id="490" name="Shape 49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52</a:t>
            </a:fld>
            <a:endParaRPr lang="en-US"/>
          </a:p>
        </p:txBody>
      </p:sp>
    </p:spTree>
    <p:extLst>
      <p:ext uri="{BB962C8B-B14F-4D97-AF65-F5344CB8AC3E}">
        <p14:creationId xmlns:p14="http://schemas.microsoft.com/office/powerpoint/2010/main" val="959571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114025" y="316450"/>
            <a:ext cx="93444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dirty="0">
                <a:solidFill>
                  <a:schemeClr val="dk2"/>
                </a:solidFill>
                <a:latin typeface="Helvetica Neue Light"/>
                <a:ea typeface="Helvetica Neue Light"/>
                <a:cs typeface="Helvetica Neue Light"/>
                <a:sym typeface="Helvetica Neue Light"/>
              </a:rPr>
              <a:t>Types of </a:t>
            </a:r>
            <a:r>
              <a:rPr lang="en-US" sz="6300" b="0" i="0" u="none" strike="noStrike" cap="none" dirty="0" smtClean="0">
                <a:solidFill>
                  <a:schemeClr val="dk2"/>
                </a:solidFill>
                <a:latin typeface="Helvetica Neue Light"/>
                <a:ea typeface="Helvetica Neue Light"/>
                <a:cs typeface="Helvetica Neue Light"/>
                <a:sym typeface="Helvetica Neue Light"/>
              </a:rPr>
              <a:t>GA Goals</a:t>
            </a:r>
            <a:endParaRPr lang="en-US" sz="6300" b="0" i="0" u="none" strike="noStrike" cap="none" dirty="0">
              <a:solidFill>
                <a:schemeClr val="dk2"/>
              </a:solidFill>
              <a:latin typeface="Helvetica Neue Light"/>
              <a:ea typeface="Helvetica Neue Light"/>
              <a:cs typeface="Helvetica Neue Light"/>
              <a:sym typeface="Helvetica Neue Light"/>
            </a:endParaRPr>
          </a:p>
        </p:txBody>
      </p:sp>
      <p:pic>
        <p:nvPicPr>
          <p:cNvPr id="496" name="Shape 496" descr="goal types.jpg"/>
          <p:cNvPicPr preferRelativeResize="0">
            <a:picLocks noGrp="1"/>
          </p:cNvPicPr>
          <p:nvPr>
            <p:ph type="body" idx="1"/>
          </p:nvPr>
        </p:nvPicPr>
        <p:blipFill rotWithShape="1">
          <a:blip r:embed="rId3">
            <a:alphaModFix/>
          </a:blip>
          <a:srcRect l="-150" t="19" r="150" b="229"/>
          <a:stretch/>
        </p:blipFill>
        <p:spPr>
          <a:xfrm>
            <a:off x="1900100" y="2152650"/>
            <a:ext cx="9204600" cy="6172200"/>
          </a:xfrm>
          <a:prstGeom prst="rect">
            <a:avLst/>
          </a:prstGeom>
          <a:noFill/>
          <a:ln>
            <a:noFill/>
          </a:ln>
        </p:spPr>
      </p:pic>
      <p:sp>
        <p:nvSpPr>
          <p:cNvPr id="497" name="Shape 497"/>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3013075" y="354025"/>
            <a:ext cx="95820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i="0" u="none" strike="noStrike" cap="none" dirty="0" smtClean="0">
                <a:solidFill>
                  <a:schemeClr val="dk2"/>
                </a:solidFill>
                <a:latin typeface="Helvetica Neue Light"/>
                <a:ea typeface="Helvetica Neue Light"/>
                <a:cs typeface="Helvetica Neue Light"/>
                <a:sym typeface="Helvetica Neue Light"/>
              </a:rPr>
              <a:t>Monitoring your GA Goals</a:t>
            </a:r>
            <a:endParaRPr lang="en-US" sz="6300" b="0" i="0" u="none" strike="noStrike" cap="none" dirty="0">
              <a:solidFill>
                <a:schemeClr val="dk2"/>
              </a:solidFill>
              <a:latin typeface="Helvetica Neue Light"/>
              <a:ea typeface="Helvetica Neue Light"/>
              <a:cs typeface="Helvetica Neue Light"/>
              <a:sym typeface="Helvetica Neue Light"/>
            </a:endParaRPr>
          </a:p>
        </p:txBody>
      </p:sp>
      <p:sp>
        <p:nvSpPr>
          <p:cNvPr id="503" name="Shape 503"/>
          <p:cNvSpPr txBox="1"/>
          <p:nvPr/>
        </p:nvSpPr>
        <p:spPr>
          <a:xfrm>
            <a:off x="777800" y="1979725"/>
            <a:ext cx="11161500" cy="1625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4200" b="0" i="0" u="none" strike="noStrike" cap="none">
                <a:solidFill>
                  <a:schemeClr val="dk1"/>
                </a:solidFill>
                <a:latin typeface="Helvetica Neue Light"/>
                <a:ea typeface="Helvetica Neue Light"/>
                <a:cs typeface="Helvetica Neue Light"/>
                <a:sym typeface="Helvetica Neue Light"/>
              </a:rPr>
              <a:t>Over time, tracking will reflect the </a:t>
            </a:r>
            <a:r>
              <a:rPr lang="en-US" sz="4200">
                <a:solidFill>
                  <a:schemeClr val="dk1"/>
                </a:solidFill>
                <a:latin typeface="Helvetica Neue Light"/>
                <a:ea typeface="Helvetica Neue Light"/>
                <a:cs typeface="Helvetica Neue Light"/>
                <a:sym typeface="Helvetica Neue Light"/>
              </a:rPr>
              <a:t>effectiveness of the goal.</a:t>
            </a:r>
          </a:p>
        </p:txBody>
      </p:sp>
      <p:pic>
        <p:nvPicPr>
          <p:cNvPr id="504" name="Shape 504"/>
          <p:cNvPicPr preferRelativeResize="0"/>
          <p:nvPr/>
        </p:nvPicPr>
        <p:blipFill>
          <a:blip r:embed="rId3">
            <a:alphaModFix/>
          </a:blip>
          <a:stretch>
            <a:fillRect/>
          </a:stretch>
        </p:blipFill>
        <p:spPr>
          <a:xfrm>
            <a:off x="2315125" y="3532849"/>
            <a:ext cx="8289699" cy="5383324"/>
          </a:xfrm>
          <a:prstGeom prst="rect">
            <a:avLst/>
          </a:prstGeom>
          <a:noFill/>
          <a:ln>
            <a:noFill/>
          </a:ln>
        </p:spPr>
      </p:pic>
      <p:sp>
        <p:nvSpPr>
          <p:cNvPr id="505" name="Shape 505"/>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54</a:t>
            </a:fld>
            <a:endParaRPr lang="en-US"/>
          </a:p>
        </p:txBody>
      </p:sp>
      <p:sp>
        <p:nvSpPr>
          <p:cNvPr id="506" name="Shape 506"/>
          <p:cNvSpPr/>
          <p:nvPr/>
        </p:nvSpPr>
        <p:spPr>
          <a:xfrm>
            <a:off x="1439250" y="60420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3102500" y="371100"/>
            <a:ext cx="93831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Save</a:t>
            </a:r>
            <a:r>
              <a:rPr lang="en-US" sz="6300" b="0" i="0" u="none" strike="noStrike" cap="none">
                <a:solidFill>
                  <a:schemeClr val="dk2"/>
                </a:solidFill>
                <a:latin typeface="Helvetica Neue Light"/>
                <a:ea typeface="Helvetica Neue Light"/>
                <a:cs typeface="Helvetica Neue Light"/>
                <a:sym typeface="Helvetica Neue Light"/>
              </a:rPr>
              <a:t> Reports</a:t>
            </a:r>
          </a:p>
        </p:txBody>
      </p:sp>
      <p:sp>
        <p:nvSpPr>
          <p:cNvPr id="512" name="Shape 512"/>
          <p:cNvSpPr txBox="1">
            <a:spLocks noGrp="1"/>
          </p:cNvSpPr>
          <p:nvPr>
            <p:ph type="body" idx="1"/>
          </p:nvPr>
        </p:nvSpPr>
        <p:spPr>
          <a:xfrm>
            <a:off x="552450" y="1581150"/>
            <a:ext cx="11696700" cy="2358900"/>
          </a:xfrm>
          <a:prstGeom prst="rect">
            <a:avLst/>
          </a:prstGeom>
          <a:noFill/>
          <a:ln>
            <a:noFill/>
          </a:ln>
        </p:spPr>
        <p:txBody>
          <a:bodyPr wrap="square" lIns="130025" tIns="65000" rIns="130025" bIns="65000" anchor="ctr" anchorCtr="0">
            <a:noAutofit/>
          </a:bodyPr>
          <a:lstStyle/>
          <a:p>
            <a:pPr marL="0" marR="0" lvl="0" indent="0" algn="l" rtl="0">
              <a:spcBef>
                <a:spcPts val="0"/>
              </a:spcBef>
              <a:spcAft>
                <a:spcPts val="0"/>
              </a:spcAft>
              <a:buNone/>
            </a:pPr>
            <a:r>
              <a:rPr lang="en-US" sz="3600" b="0" i="0" u="none" strike="noStrike" cap="none">
                <a:solidFill>
                  <a:schemeClr val="dk1"/>
                </a:solidFill>
                <a:latin typeface="Helvetica Neue Light"/>
                <a:ea typeface="Helvetica Neue Light"/>
                <a:cs typeface="Helvetica Neue Light"/>
                <a:sym typeface="Helvetica Neue Light"/>
              </a:rPr>
              <a:t>Reports can be saved for fut</a:t>
            </a:r>
            <a:r>
              <a:rPr lang="en-US" sz="3600" b="0">
                <a:solidFill>
                  <a:schemeClr val="dk1"/>
                </a:solidFill>
                <a:latin typeface="Helvetica Neue Light"/>
                <a:ea typeface="Helvetica Neue Light"/>
                <a:cs typeface="Helvetica Neue Light"/>
                <a:sym typeface="Helvetica Neue Light"/>
              </a:rPr>
              <a:t>ure use.  Select the save icon a the top of the screen.  From there you can reopen the report, update the date range of the report to view updated data.</a:t>
            </a:r>
          </a:p>
        </p:txBody>
      </p:sp>
      <p:sp>
        <p:nvSpPr>
          <p:cNvPr id="513" name="Shape 513"/>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55</a:t>
            </a:fld>
            <a:endParaRPr lang="en-US"/>
          </a:p>
        </p:txBody>
      </p:sp>
      <p:pic>
        <p:nvPicPr>
          <p:cNvPr id="514" name="Shape 514"/>
          <p:cNvPicPr preferRelativeResize="0"/>
          <p:nvPr/>
        </p:nvPicPr>
        <p:blipFill>
          <a:blip r:embed="rId3">
            <a:alphaModFix/>
          </a:blip>
          <a:stretch>
            <a:fillRect/>
          </a:stretch>
        </p:blipFill>
        <p:spPr>
          <a:xfrm>
            <a:off x="2762250" y="3940200"/>
            <a:ext cx="7277100" cy="5010150"/>
          </a:xfrm>
          <a:prstGeom prst="rect">
            <a:avLst/>
          </a:prstGeom>
          <a:noFill/>
          <a:ln>
            <a:noFill/>
          </a:ln>
        </p:spPr>
      </p:pic>
      <p:sp>
        <p:nvSpPr>
          <p:cNvPr id="515" name="Shape 515"/>
          <p:cNvSpPr/>
          <p:nvPr/>
        </p:nvSpPr>
        <p:spPr>
          <a:xfrm>
            <a:off x="1809750" y="5699500"/>
            <a:ext cx="792300" cy="273300"/>
          </a:xfrm>
          <a:prstGeom prst="rightArrow">
            <a:avLst>
              <a:gd name="adj1" fmla="val 50000"/>
              <a:gd name="adj2" fmla="val 50000"/>
            </a:avLst>
          </a:prstGeom>
          <a:solidFill>
            <a:srgbClr val="E1143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3102500" y="371100"/>
            <a:ext cx="93831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Schedule</a:t>
            </a:r>
            <a:r>
              <a:rPr lang="en-US" sz="6300" b="0" i="0" u="none" strike="noStrike" cap="none">
                <a:solidFill>
                  <a:schemeClr val="dk2"/>
                </a:solidFill>
                <a:latin typeface="Helvetica Neue Light"/>
                <a:ea typeface="Helvetica Neue Light"/>
                <a:cs typeface="Helvetica Neue Light"/>
                <a:sym typeface="Helvetica Neue Light"/>
              </a:rPr>
              <a:t> Reports</a:t>
            </a:r>
          </a:p>
        </p:txBody>
      </p:sp>
      <p:sp>
        <p:nvSpPr>
          <p:cNvPr id="521" name="Shape 521"/>
          <p:cNvSpPr txBox="1">
            <a:spLocks noGrp="1"/>
          </p:cNvSpPr>
          <p:nvPr>
            <p:ph type="body" idx="1"/>
          </p:nvPr>
        </p:nvSpPr>
        <p:spPr>
          <a:xfrm>
            <a:off x="6858000" y="3276600"/>
            <a:ext cx="5867400" cy="5715000"/>
          </a:xfrm>
          <a:prstGeom prst="rect">
            <a:avLst/>
          </a:prstGeom>
          <a:noFill/>
          <a:ln>
            <a:noFill/>
          </a:ln>
        </p:spPr>
        <p:txBody>
          <a:bodyPr wrap="square" lIns="130025" tIns="65000" rIns="130025" bIns="65000" anchor="t" anchorCtr="0">
            <a:noAutofit/>
          </a:bodyPr>
          <a:lstStyle/>
          <a:p>
            <a:pPr marL="889000" marR="0" lvl="0" indent="-495300" algn="l" rtl="0">
              <a:spcBef>
                <a:spcPts val="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Reports can be scheduled</a:t>
            </a:r>
          </a:p>
          <a:p>
            <a:pPr marL="889000" marR="0" lvl="0" indent="-495300"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Popular pages</a:t>
            </a:r>
          </a:p>
          <a:p>
            <a:pPr marL="889000" marR="0" lvl="0" indent="-495300" algn="l" rtl="0">
              <a:spcBef>
                <a:spcPts val="920"/>
              </a:spcBef>
              <a:spcAft>
                <a:spcPts val="0"/>
              </a:spcAft>
              <a:buClr>
                <a:schemeClr val="dk1"/>
              </a:buClr>
              <a:buSzPct val="100000"/>
              <a:buFont typeface="Helvetica Neue Light"/>
              <a:buChar char="•"/>
            </a:pPr>
            <a:r>
              <a:rPr lang="en-US" sz="4600" b="0" i="0" u="none" strike="noStrike" cap="none">
                <a:solidFill>
                  <a:schemeClr val="dk1"/>
                </a:solidFill>
                <a:latin typeface="Helvetica Neue Light"/>
                <a:ea typeface="Helvetica Neue Light"/>
                <a:cs typeface="Helvetica Neue Light"/>
                <a:sym typeface="Helvetica Neue Light"/>
              </a:rPr>
              <a:t>Conversion rates</a:t>
            </a:r>
          </a:p>
        </p:txBody>
      </p:sp>
      <p:pic>
        <p:nvPicPr>
          <p:cNvPr id="522" name="Shape 522"/>
          <p:cNvPicPr preferRelativeResize="0"/>
          <p:nvPr/>
        </p:nvPicPr>
        <p:blipFill>
          <a:blip r:embed="rId3">
            <a:alphaModFix/>
          </a:blip>
          <a:stretch>
            <a:fillRect/>
          </a:stretch>
        </p:blipFill>
        <p:spPr>
          <a:xfrm>
            <a:off x="644175" y="2586245"/>
            <a:ext cx="6213824" cy="4578578"/>
          </a:xfrm>
          <a:prstGeom prst="rect">
            <a:avLst/>
          </a:prstGeom>
          <a:noFill/>
          <a:ln>
            <a:noFill/>
          </a:ln>
        </p:spPr>
      </p:pic>
      <p:sp>
        <p:nvSpPr>
          <p:cNvPr id="523" name="Shape 523"/>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rtl="0">
              <a:spcBef>
                <a:spcPts val="0"/>
              </a:spcBef>
              <a:buNone/>
            </a:pPr>
            <a:fld id="{00000000-1234-1234-1234-123412341234}" type="slidenum">
              <a:rPr lang="en-US"/>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3161525" y="288500"/>
            <a:ext cx="9330900" cy="16257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Questions and Support</a:t>
            </a:r>
          </a:p>
        </p:txBody>
      </p:sp>
      <p:sp>
        <p:nvSpPr>
          <p:cNvPr id="529" name="Shape 529"/>
          <p:cNvSpPr txBox="1">
            <a:spLocks noGrp="1"/>
          </p:cNvSpPr>
          <p:nvPr>
            <p:ph type="body" idx="1"/>
          </p:nvPr>
        </p:nvSpPr>
        <p:spPr>
          <a:xfrm>
            <a:off x="628650" y="2113610"/>
            <a:ext cx="11734800" cy="6543900"/>
          </a:xfrm>
          <a:prstGeom prst="rect">
            <a:avLst/>
          </a:prstGeom>
          <a:noFill/>
          <a:ln>
            <a:noFill/>
          </a:ln>
        </p:spPr>
        <p:txBody>
          <a:bodyPr wrap="square" lIns="130025" tIns="65000" rIns="130025" bIns="65000" anchor="ctr" anchorCtr="0">
            <a:noAutofit/>
          </a:bodyPr>
          <a:lstStyle/>
          <a:p>
            <a:pPr marL="0" marR="0" lvl="0" indent="0" algn="l" rtl="0">
              <a:spcBef>
                <a:spcPts val="0"/>
              </a:spcBef>
              <a:spcAft>
                <a:spcPts val="0"/>
              </a:spcAft>
              <a:buClr>
                <a:schemeClr val="dk1"/>
              </a:buClr>
              <a:buSzPct val="25000"/>
              <a:buFont typeface="Helvetica Neue Light"/>
              <a:buNone/>
            </a:pPr>
            <a:r>
              <a:rPr lang="en-US" sz="3600" b="0" dirty="0">
                <a:solidFill>
                  <a:schemeClr val="dk1"/>
                </a:solidFill>
                <a:latin typeface="Helvetica Neue Light"/>
                <a:ea typeface="Helvetica Neue Light"/>
                <a:cs typeface="Helvetica Neue Light"/>
                <a:sym typeface="Helvetica Neue Light"/>
              </a:rPr>
              <a:t>University Communications and </a:t>
            </a:r>
            <a:r>
              <a:rPr lang="en-US" sz="3600" b="0" dirty="0" smtClean="0">
                <a:solidFill>
                  <a:schemeClr val="dk1"/>
                </a:solidFill>
                <a:latin typeface="Helvetica Neue Light"/>
                <a:ea typeface="Helvetica Neue Light"/>
                <a:cs typeface="Helvetica Neue Light"/>
                <a:sym typeface="Helvetica Neue Light"/>
              </a:rPr>
              <a:t>Marketing</a:t>
            </a:r>
            <a:endParaRPr lang="en-US" sz="3000" b="0" dirty="0" smtClean="0">
              <a:solidFill>
                <a:schemeClr val="dk1"/>
              </a:solidFill>
              <a:latin typeface="Helvetica Neue Light"/>
              <a:ea typeface="Helvetica Neue Light"/>
              <a:cs typeface="Helvetica Neue Light"/>
              <a:sym typeface="Helvetica Neue Light"/>
            </a:endParaRPr>
          </a:p>
          <a:p>
            <a:pPr marL="0" indent="0">
              <a:spcBef>
                <a:spcPts val="0"/>
              </a:spcBef>
              <a:buClr>
                <a:schemeClr val="dk1"/>
              </a:buClr>
              <a:buSzPct val="25000"/>
              <a:buNone/>
            </a:pPr>
            <a:r>
              <a:rPr lang="en-US" sz="3000" b="0" dirty="0">
                <a:solidFill>
                  <a:schemeClr val="dk1"/>
                </a:solidFill>
                <a:latin typeface="Helvetica Neue Light"/>
                <a:ea typeface="Helvetica Neue Light"/>
                <a:cs typeface="Helvetica Neue Light"/>
                <a:sym typeface="Helvetica Neue Light"/>
              </a:rPr>
              <a:t>Web Services, </a:t>
            </a:r>
            <a:r>
              <a:rPr lang="en-US" sz="3000" b="0" u="sng" dirty="0">
                <a:solidFill>
                  <a:schemeClr val="hlink"/>
                </a:solidFill>
                <a:latin typeface="Helvetica Neue Light"/>
                <a:ea typeface="Helvetica Neue Light"/>
                <a:cs typeface="Helvetica Neue Light"/>
                <a:sym typeface="Helvetica Neue Light"/>
                <a:hlinkClick r:id="rId3"/>
              </a:rPr>
              <a:t>https://www.kent.edu/webteam</a:t>
            </a:r>
            <a:r>
              <a:rPr lang="en-US" sz="3000" b="0" dirty="0">
                <a:solidFill>
                  <a:schemeClr val="dk1"/>
                </a:solidFill>
                <a:latin typeface="Helvetica Neue Light"/>
                <a:ea typeface="Helvetica Neue Light"/>
                <a:cs typeface="Helvetica Neue Light"/>
                <a:sym typeface="Helvetica Neue Light"/>
              </a:rPr>
              <a:t> </a:t>
            </a:r>
          </a:p>
          <a:p>
            <a:pPr marL="0" marR="0" lvl="0" indent="0" algn="l" rtl="0">
              <a:spcBef>
                <a:spcPts val="0"/>
              </a:spcBef>
              <a:spcAft>
                <a:spcPts val="0"/>
              </a:spcAft>
              <a:buClr>
                <a:schemeClr val="dk1"/>
              </a:buClr>
              <a:buSzPct val="25000"/>
              <a:buFont typeface="Helvetica Neue Light"/>
              <a:buNone/>
            </a:pPr>
            <a:endParaRPr lang="en-US" sz="3000" b="0" dirty="0" smtClean="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Clr>
                <a:schemeClr val="dk1"/>
              </a:buClr>
              <a:buSzPct val="25000"/>
              <a:buFont typeface="Helvetica Neue Light"/>
              <a:buNone/>
            </a:pPr>
            <a:r>
              <a:rPr lang="en-US" sz="3000" b="0" dirty="0" smtClean="0">
                <a:solidFill>
                  <a:schemeClr val="dk1"/>
                </a:solidFill>
                <a:latin typeface="Helvetica Neue Light"/>
                <a:ea typeface="Helvetica Neue Light"/>
                <a:cs typeface="Helvetica Neue Light"/>
                <a:sym typeface="Helvetica Neue Light"/>
              </a:rPr>
              <a:t>Lin </a:t>
            </a:r>
            <a:r>
              <a:rPr lang="en-US" sz="3000" b="0" dirty="0">
                <a:solidFill>
                  <a:schemeClr val="dk1"/>
                </a:solidFill>
                <a:latin typeface="Helvetica Neue Light"/>
                <a:ea typeface="Helvetica Neue Light"/>
                <a:cs typeface="Helvetica Neue Light"/>
                <a:sym typeface="Helvetica Neue Light"/>
              </a:rPr>
              <a:t>Danes, Director, Web Services &amp; Interactive Media</a:t>
            </a:r>
          </a:p>
          <a:p>
            <a:pPr marL="0" marR="0" lvl="0" indent="0" algn="l" rtl="0">
              <a:spcBef>
                <a:spcPts val="0"/>
              </a:spcBef>
              <a:spcAft>
                <a:spcPts val="0"/>
              </a:spcAft>
              <a:buClr>
                <a:schemeClr val="dk1"/>
              </a:buClr>
              <a:buSzPct val="25000"/>
              <a:buFont typeface="Helvetica Neue Light"/>
              <a:buNone/>
            </a:pPr>
            <a:r>
              <a:rPr lang="en-US" sz="3000" b="0" u="sng" dirty="0">
                <a:solidFill>
                  <a:schemeClr val="hlink"/>
                </a:solidFill>
                <a:latin typeface="Helvetica Neue Light"/>
                <a:ea typeface="Helvetica Neue Light"/>
                <a:cs typeface="Helvetica Neue Light"/>
                <a:sym typeface="Helvetica Neue Light"/>
                <a:hlinkClick r:id="rId4"/>
              </a:rPr>
              <a:t>ldanes@kent.edu</a:t>
            </a:r>
            <a:r>
              <a:rPr lang="en-US" sz="3000" b="0" dirty="0">
                <a:solidFill>
                  <a:schemeClr val="dk1"/>
                </a:solidFill>
                <a:latin typeface="Helvetica Neue Light"/>
                <a:ea typeface="Helvetica Neue Light"/>
                <a:cs typeface="Helvetica Neue Light"/>
                <a:sym typeface="Helvetica Neue Light"/>
              </a:rPr>
              <a:t> </a:t>
            </a:r>
          </a:p>
          <a:p>
            <a:pPr marL="0" marR="0" lvl="0" indent="0" algn="l" rtl="0">
              <a:spcBef>
                <a:spcPts val="0"/>
              </a:spcBef>
              <a:spcAft>
                <a:spcPts val="0"/>
              </a:spcAft>
              <a:buClr>
                <a:schemeClr val="dk1"/>
              </a:buClr>
              <a:buSzPct val="25000"/>
              <a:buFont typeface="Helvetica Neue Light"/>
              <a:buNone/>
            </a:pPr>
            <a:endParaRPr sz="3000" b="0" dirty="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Clr>
                <a:schemeClr val="dk1"/>
              </a:buClr>
              <a:buSzPct val="25000"/>
              <a:buFont typeface="Helvetica Neue Light"/>
              <a:buNone/>
            </a:pPr>
            <a:r>
              <a:rPr lang="en-US" sz="3000" b="0" dirty="0">
                <a:solidFill>
                  <a:schemeClr val="dk1"/>
                </a:solidFill>
                <a:latin typeface="Helvetica Neue Light"/>
                <a:ea typeface="Helvetica Neue Light"/>
                <a:cs typeface="Helvetica Neue Light"/>
                <a:sym typeface="Helvetica Neue Light"/>
              </a:rPr>
              <a:t>Anne Palmieri, Web, Training Coordinator</a:t>
            </a:r>
          </a:p>
          <a:p>
            <a:pPr marL="0" marR="0" lvl="0" indent="0" algn="l" rtl="0">
              <a:spcBef>
                <a:spcPts val="0"/>
              </a:spcBef>
              <a:spcAft>
                <a:spcPts val="0"/>
              </a:spcAft>
              <a:buClr>
                <a:schemeClr val="dk1"/>
              </a:buClr>
              <a:buSzPct val="25000"/>
              <a:buFont typeface="Helvetica Neue Light"/>
              <a:buNone/>
            </a:pPr>
            <a:r>
              <a:rPr lang="en-US" sz="3000" b="0" u="sng" dirty="0">
                <a:solidFill>
                  <a:schemeClr val="hlink"/>
                </a:solidFill>
                <a:latin typeface="Helvetica Neue Light"/>
                <a:ea typeface="Helvetica Neue Light"/>
                <a:cs typeface="Helvetica Neue Light"/>
                <a:sym typeface="Helvetica Neue Light"/>
                <a:hlinkClick r:id="rId5"/>
              </a:rPr>
              <a:t>apalmie1@kent.edu</a:t>
            </a:r>
            <a:r>
              <a:rPr lang="en-US" sz="3000" b="0" dirty="0">
                <a:solidFill>
                  <a:schemeClr val="dk1"/>
                </a:solidFill>
                <a:latin typeface="Helvetica Neue Light"/>
                <a:ea typeface="Helvetica Neue Light"/>
                <a:cs typeface="Helvetica Neue Light"/>
                <a:sym typeface="Helvetica Neue Light"/>
              </a:rPr>
              <a:t>,</a:t>
            </a:r>
            <a:r>
              <a:rPr lang="en-US" sz="3000" dirty="0"/>
              <a:t> </a:t>
            </a:r>
            <a:r>
              <a:rPr lang="en-US" sz="3000" b="0" dirty="0" smtClean="0">
                <a:solidFill>
                  <a:schemeClr val="dk1"/>
                </a:solidFill>
                <a:latin typeface="Helvetica Neue Light"/>
                <a:ea typeface="Helvetica Neue Light"/>
                <a:cs typeface="Helvetica Neue Light"/>
                <a:sym typeface="Helvetica Neue Light"/>
              </a:rPr>
              <a:t>330-672-8506</a:t>
            </a:r>
          </a:p>
          <a:p>
            <a:pPr marL="0" marR="0" lvl="0" indent="0" algn="l" rtl="0">
              <a:spcBef>
                <a:spcPts val="0"/>
              </a:spcBef>
              <a:spcAft>
                <a:spcPts val="0"/>
              </a:spcAft>
              <a:buClr>
                <a:schemeClr val="dk1"/>
              </a:buClr>
              <a:buSzPct val="25000"/>
              <a:buFont typeface="Helvetica Neue Light"/>
              <a:buNone/>
            </a:pPr>
            <a:endParaRPr lang="en-US" sz="3000" b="0" dirty="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Clr>
                <a:schemeClr val="dk1"/>
              </a:buClr>
              <a:buSzPct val="25000"/>
              <a:buFont typeface="Helvetica Neue Light"/>
              <a:buNone/>
            </a:pPr>
            <a:endParaRPr lang="en-US" sz="3000" b="0" dirty="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Clr>
                <a:schemeClr val="dk1"/>
              </a:buClr>
              <a:buSzPct val="25000"/>
              <a:buFont typeface="Helvetica Neue Light"/>
              <a:buNone/>
            </a:pPr>
            <a:endParaRPr sz="3000" b="0" dirty="0">
              <a:solidFill>
                <a:schemeClr val="dk1"/>
              </a:solidFill>
              <a:latin typeface="Helvetica Neue Light"/>
              <a:ea typeface="Helvetica Neue Light"/>
              <a:cs typeface="Helvetica Neue Light"/>
              <a:sym typeface="Helvetica Neue Light"/>
            </a:endParaRPr>
          </a:p>
          <a:p>
            <a:pPr marL="0" lvl="0" indent="0" rtl="0">
              <a:spcBef>
                <a:spcPts val="0"/>
              </a:spcBef>
              <a:buClr>
                <a:schemeClr val="dk1"/>
              </a:buClr>
              <a:buSzPct val="25000"/>
              <a:buFont typeface="Helvetica Neue Light"/>
              <a:buNone/>
            </a:pPr>
            <a:r>
              <a:rPr lang="en-US" sz="3600" b="0" dirty="0">
                <a:solidFill>
                  <a:schemeClr val="dk1"/>
                </a:solidFill>
                <a:latin typeface="Helvetica Neue Light"/>
                <a:ea typeface="Helvetica Neue Light"/>
                <a:cs typeface="Helvetica Neue Light"/>
                <a:sym typeface="Helvetica Neue Light"/>
              </a:rPr>
              <a:t>Support Tickets</a:t>
            </a:r>
          </a:p>
          <a:p>
            <a:pPr marL="0" lvl="0" indent="0" rtl="0">
              <a:spcBef>
                <a:spcPts val="0"/>
              </a:spcBef>
              <a:buClr>
                <a:schemeClr val="dk1"/>
              </a:buClr>
              <a:buSzPct val="25000"/>
              <a:buFont typeface="Helvetica Neue Light"/>
              <a:buNone/>
            </a:pPr>
            <a:r>
              <a:rPr lang="en-US" sz="3000" b="0" u="sng" dirty="0">
                <a:solidFill>
                  <a:schemeClr val="hlink"/>
                </a:solidFill>
                <a:latin typeface="Helvetica Neue Light"/>
                <a:ea typeface="Helvetica Neue Light"/>
                <a:cs typeface="Helvetica Neue Light"/>
                <a:sym typeface="Helvetica Neue Light"/>
                <a:hlinkClick r:id="rId6"/>
              </a:rPr>
              <a:t>http://support.kent.edu</a:t>
            </a:r>
          </a:p>
        </p:txBody>
      </p:sp>
      <p:sp>
        <p:nvSpPr>
          <p:cNvPr id="530" name="Shape 530"/>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57</a:t>
            </a:fld>
            <a:endParaRPr lang="en-US"/>
          </a:p>
        </p:txBody>
      </p:sp>
      <p:cxnSp>
        <p:nvCxnSpPr>
          <p:cNvPr id="531" name="Shape 531"/>
          <p:cNvCxnSpPr/>
          <p:nvPr/>
        </p:nvCxnSpPr>
        <p:spPr>
          <a:xfrm>
            <a:off x="914400" y="6734145"/>
            <a:ext cx="10972800" cy="19200"/>
          </a:xfrm>
          <a:prstGeom prst="straightConnector1">
            <a:avLst/>
          </a:prstGeom>
          <a:noFill/>
          <a:ln w="9525" cap="flat" cmpd="sng">
            <a:solidFill>
              <a:srgbClr val="4B4AA9"/>
            </a:solidFill>
            <a:prstDash val="solid"/>
            <a:round/>
            <a:headEnd type="none" w="lg" len="lg"/>
            <a:tailEnd type="non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80625" y="271625"/>
            <a:ext cx="9462000" cy="16719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Data Studio</a:t>
            </a:r>
          </a:p>
        </p:txBody>
      </p:sp>
      <p:sp>
        <p:nvSpPr>
          <p:cNvPr id="116" name="Shape 116"/>
          <p:cNvSpPr txBox="1"/>
          <p:nvPr/>
        </p:nvSpPr>
        <p:spPr>
          <a:xfrm>
            <a:off x="300524" y="1943525"/>
            <a:ext cx="12513000" cy="33294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600" dirty="0">
                <a:latin typeface="Helvetica Neue Light"/>
                <a:ea typeface="Helvetica Neue Light"/>
                <a:cs typeface="Helvetica Neue Light"/>
                <a:sym typeface="Helvetica Neue Light"/>
              </a:rPr>
              <a:t>Google Data Studio (beta) turns your </a:t>
            </a:r>
            <a:r>
              <a:rPr lang="en-US" sz="3600" dirty="0" smtClean="0">
                <a:latin typeface="Helvetica Neue Light"/>
                <a:ea typeface="Helvetica Neue Light"/>
                <a:cs typeface="Helvetica Neue Light"/>
                <a:sym typeface="Helvetica Neue Light"/>
              </a:rPr>
              <a:t>Google Analytics data </a:t>
            </a:r>
            <a:r>
              <a:rPr lang="en-US" sz="3600" dirty="0">
                <a:latin typeface="Helvetica Neue Light"/>
                <a:ea typeface="Helvetica Neue Light"/>
                <a:cs typeface="Helvetica Neue Light"/>
                <a:sym typeface="Helvetica Neue Light"/>
              </a:rPr>
              <a:t>into informative dashboards and reports that are easy to read, easy to share, and fully customizable. </a:t>
            </a:r>
            <a:r>
              <a:rPr lang="en-US" sz="3600" dirty="0" err="1">
                <a:latin typeface="Helvetica Neue Light"/>
                <a:ea typeface="Helvetica Neue Light"/>
                <a:cs typeface="Helvetica Neue Light"/>
                <a:sym typeface="Helvetica Neue Light"/>
              </a:rPr>
              <a:t>Dashboarding</a:t>
            </a:r>
            <a:r>
              <a:rPr lang="en-US" sz="3600" dirty="0">
                <a:latin typeface="Helvetica Neue Light"/>
                <a:ea typeface="Helvetica Neue Light"/>
                <a:cs typeface="Helvetica Neue Light"/>
                <a:sym typeface="Helvetica Neue Light"/>
              </a:rPr>
              <a:t> allows you to tell great data stories to support better business decisions. Visit </a:t>
            </a:r>
            <a:r>
              <a:rPr lang="en-US" sz="3600" u="sng" dirty="0">
                <a:solidFill>
                  <a:schemeClr val="hlink"/>
                </a:solidFill>
                <a:latin typeface="Helvetica Neue Light"/>
                <a:ea typeface="Helvetica Neue Light"/>
                <a:cs typeface="Helvetica Neue Light"/>
                <a:sym typeface="Helvetica Neue Light"/>
                <a:hlinkClick r:id="rId3"/>
              </a:rPr>
              <a:t>https://datastudio.google.com/</a:t>
            </a:r>
            <a:r>
              <a:rPr lang="en-US" sz="3600" dirty="0">
                <a:latin typeface="Helvetica Neue Light"/>
                <a:ea typeface="Helvetica Neue Light"/>
                <a:cs typeface="Helvetica Neue Light"/>
                <a:sym typeface="Helvetica Neue Light"/>
              </a:rPr>
              <a:t> to sign-up.</a:t>
            </a:r>
          </a:p>
        </p:txBody>
      </p:sp>
      <p:pic>
        <p:nvPicPr>
          <p:cNvPr id="117" name="Shape 117"/>
          <p:cNvPicPr preferRelativeResize="0"/>
          <p:nvPr/>
        </p:nvPicPr>
        <p:blipFill rotWithShape="1">
          <a:blip r:embed="rId4">
            <a:alphaModFix/>
          </a:blip>
          <a:srcRect b="21278"/>
          <a:stretch/>
        </p:blipFill>
        <p:spPr>
          <a:xfrm>
            <a:off x="1990324" y="5479999"/>
            <a:ext cx="9133400" cy="3535925"/>
          </a:xfrm>
          <a:prstGeom prst="rect">
            <a:avLst/>
          </a:prstGeom>
          <a:noFill/>
          <a:ln>
            <a:noFill/>
          </a:ln>
        </p:spPr>
      </p:pic>
      <p:sp>
        <p:nvSpPr>
          <p:cNvPr id="118" name="Shape 118"/>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004750" y="398425"/>
            <a:ext cx="9562800" cy="1671900"/>
          </a:xfrm>
          <a:prstGeom prst="rect">
            <a:avLst/>
          </a:prstGeom>
          <a:noFill/>
          <a:ln>
            <a:noFill/>
          </a:ln>
        </p:spPr>
        <p:txBody>
          <a:bodyPr wrap="square" lIns="130025" tIns="65000" rIns="130025" bIns="65000" anchor="t" anchorCtr="0">
            <a:noAutofit/>
          </a:bodyPr>
          <a:lstStyle/>
          <a:p>
            <a:pPr marL="0" marR="0" lvl="0" indent="0" algn="l" rtl="0">
              <a:spcBef>
                <a:spcPts val="0"/>
              </a:spcBef>
              <a:spcAft>
                <a:spcPts val="0"/>
              </a:spcAft>
              <a:buSzPct val="25000"/>
              <a:buNone/>
            </a:pPr>
            <a:r>
              <a:rPr lang="en-US" sz="6300" b="0">
                <a:solidFill>
                  <a:schemeClr val="dk2"/>
                </a:solidFill>
                <a:latin typeface="Helvetica Neue Light"/>
                <a:ea typeface="Helvetica Neue Light"/>
                <a:cs typeface="Helvetica Neue Light"/>
                <a:sym typeface="Helvetica Neue Light"/>
              </a:rPr>
              <a:t>What are you tracking?</a:t>
            </a:r>
          </a:p>
        </p:txBody>
      </p:sp>
      <p:sp>
        <p:nvSpPr>
          <p:cNvPr id="124" name="Shape 124"/>
          <p:cNvSpPr txBox="1"/>
          <p:nvPr/>
        </p:nvSpPr>
        <p:spPr>
          <a:xfrm>
            <a:off x="2108600" y="3308900"/>
            <a:ext cx="8787600" cy="7653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4200">
                <a:solidFill>
                  <a:schemeClr val="dk1"/>
                </a:solidFill>
                <a:latin typeface="Helvetica Neue Light"/>
                <a:ea typeface="Helvetica Neue Light"/>
                <a:cs typeface="Helvetica Neue Light"/>
                <a:sym typeface="Helvetica Neue Light"/>
              </a:rPr>
              <a:t>What should you be tracking?</a:t>
            </a:r>
          </a:p>
        </p:txBody>
      </p:sp>
      <p:pic>
        <p:nvPicPr>
          <p:cNvPr id="125" name="Shape 125"/>
          <p:cNvPicPr preferRelativeResize="0"/>
          <p:nvPr/>
        </p:nvPicPr>
        <p:blipFill>
          <a:blip r:embed="rId3">
            <a:alphaModFix/>
          </a:blip>
          <a:stretch>
            <a:fillRect/>
          </a:stretch>
        </p:blipFill>
        <p:spPr>
          <a:xfrm>
            <a:off x="4502200" y="4074200"/>
            <a:ext cx="4000399" cy="4063700"/>
          </a:xfrm>
          <a:prstGeom prst="rect">
            <a:avLst/>
          </a:prstGeom>
          <a:noFill/>
          <a:ln>
            <a:noFill/>
          </a:ln>
        </p:spPr>
      </p:pic>
      <p:sp>
        <p:nvSpPr>
          <p:cNvPr id="126" name="Shape 126"/>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078100" y="304800"/>
            <a:ext cx="9535500" cy="1654500"/>
          </a:xfrm>
          <a:prstGeom prst="rect">
            <a:avLst/>
          </a:prstGeom>
        </p:spPr>
        <p:txBody>
          <a:bodyPr wrap="square" lIns="130025" tIns="130025" rIns="130025" bIns="130025" anchor="ctr" anchorCtr="0">
            <a:noAutofit/>
          </a:bodyPr>
          <a:lstStyle/>
          <a:p>
            <a:pPr lvl="0" rtl="0">
              <a:lnSpc>
                <a:spcPct val="100000"/>
              </a:lnSpc>
              <a:spcBef>
                <a:spcPts val="0"/>
              </a:spcBef>
              <a:buNone/>
            </a:pPr>
            <a:r>
              <a:rPr lang="en-US" sz="5500" b="0">
                <a:solidFill>
                  <a:schemeClr val="dk2"/>
                </a:solidFill>
                <a:latin typeface="Helvetica Neue Light"/>
                <a:ea typeface="Helvetica Neue Light"/>
                <a:cs typeface="Helvetica Neue Light"/>
                <a:sym typeface="Helvetica Neue Light"/>
              </a:rPr>
              <a:t>What should you be tracking?</a:t>
            </a:r>
          </a:p>
        </p:txBody>
      </p:sp>
      <p:sp>
        <p:nvSpPr>
          <p:cNvPr id="142" name="Shape 142"/>
          <p:cNvSpPr/>
          <p:nvPr/>
        </p:nvSpPr>
        <p:spPr>
          <a:xfrm>
            <a:off x="543250" y="2122500"/>
            <a:ext cx="5481900" cy="6791400"/>
          </a:xfrm>
          <a:prstGeom prst="rect">
            <a:avLst/>
          </a:prstGeom>
          <a:noFill/>
          <a:ln>
            <a:noFill/>
          </a:ln>
        </p:spPr>
        <p:txBody>
          <a:bodyPr wrap="square" lIns="0" tIns="0" rIns="0" bIns="0" anchor="t" anchorCtr="0">
            <a:noAutofit/>
          </a:bodyPr>
          <a:lstStyle/>
          <a:p>
            <a:pPr marR="0" lvl="0" rtl="0">
              <a:spcBef>
                <a:spcPts val="0"/>
              </a:spcBef>
              <a:spcAft>
                <a:spcPts val="0"/>
              </a:spcAft>
              <a:buNone/>
            </a:pPr>
            <a:r>
              <a:rPr lang="en-US" sz="3600" b="0" i="0" u="none" strike="noStrike" cap="none">
                <a:solidFill>
                  <a:schemeClr val="dk1"/>
                </a:solidFill>
                <a:latin typeface="Helvetica Neue Light"/>
                <a:ea typeface="Helvetica Neue Light"/>
                <a:cs typeface="Helvetica Neue Light"/>
                <a:sym typeface="Helvetica Neue Light"/>
              </a:rPr>
              <a:t>What priority pages do you want visitors to view?</a:t>
            </a:r>
            <a:br>
              <a:rPr lang="en-US" sz="3600" b="0" i="0" u="none" strike="noStrike" cap="none">
                <a:solidFill>
                  <a:schemeClr val="dk1"/>
                </a:solidFill>
                <a:latin typeface="Helvetica Neue Light"/>
                <a:ea typeface="Helvetica Neue Light"/>
                <a:cs typeface="Helvetica Neue Light"/>
                <a:sym typeface="Helvetica Neue Light"/>
              </a:rPr>
            </a:br>
            <a:r>
              <a:rPr lang="en-US" sz="3600" b="0" i="0" u="none" strike="noStrike" cap="none">
                <a:solidFill>
                  <a:schemeClr val="dk1"/>
                </a:solidFill>
                <a:latin typeface="Helvetica Neue Light"/>
                <a:ea typeface="Helvetica Neue Light"/>
                <a:cs typeface="Helvetica Neue Light"/>
                <a:sym typeface="Helvetica Neue Light"/>
              </a:rPr>
              <a:t>____________________________________</a:t>
            </a:r>
            <a:r>
              <a:rPr lang="en-US" sz="3600">
                <a:solidFill>
                  <a:schemeClr val="dk1"/>
                </a:solidFill>
                <a:latin typeface="Helvetica Neue Light"/>
                <a:ea typeface="Helvetica Neue Light"/>
                <a:cs typeface="Helvetica Neue Light"/>
                <a:sym typeface="Helvetica Neue Light"/>
              </a:rPr>
              <a:t>__________________________________________________________________________________________________________________________________________________________________________________________________</a:t>
            </a:r>
          </a:p>
          <a:p>
            <a:pPr marR="0" lvl="0" algn="just" rtl="0">
              <a:spcBef>
                <a:spcPts val="0"/>
              </a:spcBef>
              <a:spcAft>
                <a:spcPts val="0"/>
              </a:spcAft>
              <a:buNone/>
            </a:pPr>
            <a:endParaRPr sz="3600">
              <a:solidFill>
                <a:schemeClr val="dk1"/>
              </a:solidFill>
              <a:latin typeface="Helvetica Neue Light"/>
              <a:ea typeface="Helvetica Neue Light"/>
              <a:cs typeface="Helvetica Neue Light"/>
              <a:sym typeface="Helvetica Neue Light"/>
            </a:endParaRPr>
          </a:p>
        </p:txBody>
      </p:sp>
      <p:sp>
        <p:nvSpPr>
          <p:cNvPr id="143" name="Shape 143"/>
          <p:cNvSpPr/>
          <p:nvPr/>
        </p:nvSpPr>
        <p:spPr>
          <a:xfrm>
            <a:off x="6987950" y="2122575"/>
            <a:ext cx="5481900" cy="6791400"/>
          </a:xfrm>
          <a:prstGeom prst="rect">
            <a:avLst/>
          </a:prstGeom>
          <a:noFill/>
          <a:ln>
            <a:noFill/>
          </a:ln>
        </p:spPr>
        <p:txBody>
          <a:bodyPr wrap="square" lIns="0" tIns="0" rIns="0" bIns="0" anchor="t" anchorCtr="0">
            <a:noAutofit/>
          </a:bodyPr>
          <a:lstStyle/>
          <a:p>
            <a:pPr marR="0" lvl="0" algn="just" rtl="0">
              <a:spcBef>
                <a:spcPts val="0"/>
              </a:spcBef>
              <a:spcAft>
                <a:spcPts val="0"/>
              </a:spcAft>
              <a:buNone/>
            </a:pPr>
            <a:r>
              <a:rPr lang="en-US" sz="3600" b="0" i="0" u="none" strike="noStrike" cap="none">
                <a:solidFill>
                  <a:schemeClr val="dk1"/>
                </a:solidFill>
                <a:latin typeface="Helvetica Neue Light"/>
                <a:ea typeface="Helvetica Neue Light"/>
                <a:cs typeface="Helvetica Neue Light"/>
                <a:sym typeface="Helvetica Neue Light"/>
              </a:rPr>
              <a:t>What actions do you want visitors take?</a:t>
            </a:r>
          </a:p>
          <a:p>
            <a:pPr marR="0" lvl="0" algn="just" rtl="0">
              <a:spcBef>
                <a:spcPts val="0"/>
              </a:spcBef>
              <a:spcAft>
                <a:spcPts val="0"/>
              </a:spcAft>
              <a:buNone/>
            </a:pPr>
            <a:r>
              <a:rPr lang="en-US" sz="3600">
                <a:solidFill>
                  <a:schemeClr val="dk1"/>
                </a:solidFill>
                <a:latin typeface="Helvetica Neue Light"/>
                <a:ea typeface="Helvetica Neue Light"/>
                <a:cs typeface="Helvetica Neue Light"/>
                <a:sym typeface="Helvetica Neue Light"/>
              </a:rPr>
              <a:t>______________________________________________________________________________________________________________________________________________________________________________________________________________________________________</a:t>
            </a:r>
          </a:p>
        </p:txBody>
      </p:sp>
      <p:sp>
        <p:nvSpPr>
          <p:cNvPr id="144" name="Shape 144"/>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p:nvPr/>
        </p:nvSpPr>
        <p:spPr>
          <a:xfrm>
            <a:off x="3987800" y="787400"/>
            <a:ext cx="5029200" cy="1384200"/>
          </a:xfrm>
          <a:prstGeom prst="roundRect">
            <a:avLst>
              <a:gd name="adj" fmla="val 13759"/>
            </a:avLst>
          </a:prstGeom>
          <a:solidFill>
            <a:srgbClr val="EAAB00"/>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3600" b="1" i="0" u="none" strike="noStrike" cap="none">
                <a:latin typeface="Gill Sans"/>
                <a:ea typeface="Gill Sans"/>
                <a:cs typeface="Gill Sans"/>
                <a:sym typeface="Gill Sans"/>
              </a:rPr>
              <a:t>Monitor Analytics</a:t>
            </a:r>
          </a:p>
        </p:txBody>
      </p:sp>
      <p:sp>
        <p:nvSpPr>
          <p:cNvPr id="150" name="Shape 150"/>
          <p:cNvSpPr/>
          <p:nvPr/>
        </p:nvSpPr>
        <p:spPr>
          <a:xfrm>
            <a:off x="6007100" y="2095500"/>
            <a:ext cx="978000" cy="431700"/>
          </a:xfrm>
          <a:prstGeom prst="rect">
            <a:avLst/>
          </a:prstGeom>
          <a:solidFill>
            <a:srgbClr val="BFBFBF"/>
          </a:solidFill>
          <a:ln w="25400" cap="flat" cmpd="sng">
            <a:solidFill>
              <a:schemeClr val="dk1"/>
            </a:solidFill>
            <a:prstDash val="solid"/>
            <a:miter lim="800000"/>
            <a:headEnd type="none" w="med" len="med"/>
            <a:tailEnd type="none" w="med" len="med"/>
          </a:ln>
        </p:spPr>
        <p:txBody>
          <a:bodyPr wrap="square" lIns="0" tIns="0" rIns="0" bIns="0" anchor="ctr" anchorCtr="0">
            <a:noAutofit/>
          </a:bodyPr>
          <a:lstStyle/>
          <a:p>
            <a:pPr marL="0" marR="0" lvl="0" indent="0" algn="ctr" rtl="0">
              <a:spcBef>
                <a:spcPts val="0"/>
              </a:spcBef>
              <a:spcAft>
                <a:spcPts val="0"/>
              </a:spcAft>
              <a:buSzPct val="25000"/>
              <a:buNone/>
            </a:pPr>
            <a:r>
              <a:rPr lang="en-US" sz="1800" b="0" i="0" u="none" strike="noStrike" cap="none">
                <a:solidFill>
                  <a:srgbClr val="1A1A1A"/>
                </a:solidFill>
                <a:latin typeface="Gill Sans"/>
                <a:ea typeface="Gill Sans"/>
                <a:cs typeface="Gill Sans"/>
                <a:sym typeface="Gill Sans"/>
              </a:rPr>
              <a:t>Monthly</a:t>
            </a:r>
          </a:p>
        </p:txBody>
      </p:sp>
      <p:sp>
        <p:nvSpPr>
          <p:cNvPr id="151" name="Shape 151"/>
          <p:cNvSpPr/>
          <p:nvPr/>
        </p:nvSpPr>
        <p:spPr>
          <a:xfrm>
            <a:off x="723900" y="3321375"/>
            <a:ext cx="11556900" cy="5323500"/>
          </a:xfrm>
          <a:prstGeom prst="rect">
            <a:avLst/>
          </a:prstGeom>
          <a:noFill/>
          <a:ln>
            <a:noFill/>
          </a:ln>
        </p:spPr>
        <p:txBody>
          <a:bodyPr wrap="square" lIns="0" tIns="0" rIns="0" bIns="0" anchor="ctr" anchorCtr="0">
            <a:noAutofit/>
          </a:bodyPr>
          <a:lstStyle/>
          <a:p>
            <a:pPr marR="0" lvl="0" algn="l" rtl="0">
              <a:spcBef>
                <a:spcPts val="0"/>
              </a:spcBef>
              <a:spcAft>
                <a:spcPts val="0"/>
              </a:spcAft>
              <a:buNone/>
            </a:pPr>
            <a:r>
              <a:rPr lang="en-US" sz="4800" i="0" u="none" strike="noStrike" cap="none">
                <a:solidFill>
                  <a:schemeClr val="dk1"/>
                </a:solidFill>
                <a:latin typeface="Helvetica Neue Light"/>
                <a:ea typeface="Helvetica Neue Light"/>
                <a:cs typeface="Helvetica Neue Light"/>
                <a:sym typeface="Helvetica Neue Light"/>
              </a:rPr>
              <a:t>See traffic volume coming into the site and its sources.  Measure effectiveness of external marketing and social media activity.  </a:t>
            </a:r>
          </a:p>
          <a:p>
            <a:pPr marR="0" lvl="0" algn="l" rtl="0">
              <a:spcBef>
                <a:spcPts val="1000"/>
              </a:spcBef>
              <a:spcAft>
                <a:spcPts val="0"/>
              </a:spcAft>
              <a:buNone/>
            </a:pPr>
            <a:r>
              <a:rPr lang="en-US" sz="4800" i="0" u="none" strike="noStrike" cap="none">
                <a:solidFill>
                  <a:schemeClr val="dk1"/>
                </a:solidFill>
                <a:latin typeface="Helvetica Neue Light"/>
                <a:ea typeface="Helvetica Neue Light"/>
                <a:cs typeface="Helvetica Neue Light"/>
                <a:sym typeface="Helvetica Neue Light"/>
              </a:rPr>
              <a:t>View destination pages to see relative interest in upcoming programs and events.  </a:t>
            </a:r>
          </a:p>
          <a:p>
            <a:pPr marR="0" lvl="0" algn="l" rtl="0">
              <a:spcBef>
                <a:spcPts val="1000"/>
              </a:spcBef>
              <a:spcAft>
                <a:spcPts val="0"/>
              </a:spcAft>
              <a:buNone/>
            </a:pPr>
            <a:r>
              <a:rPr lang="en-US" sz="4800" i="0" u="none" strike="noStrike" cap="none">
                <a:solidFill>
                  <a:schemeClr val="dk1"/>
                </a:solidFill>
                <a:latin typeface="Helvetica Neue Light"/>
                <a:ea typeface="Helvetica Neue Light"/>
                <a:cs typeface="Helvetica Neue Light"/>
                <a:sym typeface="Helvetica Neue Light"/>
              </a:rPr>
              <a:t>Review activity as it relates to identified conversion measures.</a:t>
            </a:r>
          </a:p>
        </p:txBody>
      </p:sp>
      <p:sp>
        <p:nvSpPr>
          <p:cNvPr id="152" name="Shape 152"/>
          <p:cNvSpPr txBox="1">
            <a:spLocks noGrp="1"/>
          </p:cNvSpPr>
          <p:nvPr>
            <p:ph type="sldNum" idx="12"/>
          </p:nvPr>
        </p:nvSpPr>
        <p:spPr>
          <a:xfrm>
            <a:off x="0" y="9040143"/>
            <a:ext cx="914700" cy="519300"/>
          </a:xfrm>
          <a:prstGeom prst="rect">
            <a:avLst/>
          </a:prstGeom>
        </p:spPr>
        <p:txBody>
          <a:bodyPr wrap="square" lIns="130025" tIns="65000" rIns="130025" bIns="65000" anchor="ctr"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5283</TotalTime>
  <Words>2464</Words>
  <Application>Microsoft Office PowerPoint</Application>
  <PresentationFormat>Custom</PresentationFormat>
  <Paragraphs>364</Paragraphs>
  <Slides>57</Slides>
  <Notes>57</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Helvetica Neue</vt:lpstr>
      <vt:lpstr>Gill Sans</vt:lpstr>
      <vt:lpstr>Arial Black</vt:lpstr>
      <vt:lpstr>Arial</vt:lpstr>
      <vt:lpstr>Helvetica Neue Light</vt:lpstr>
      <vt:lpstr>Calibri</vt:lpstr>
      <vt:lpstr>Office Theme</vt:lpstr>
      <vt:lpstr>Web Best Practices  Leveraging the Power of  Web Analytics,  Web Monitoring  and  Content Strategy</vt:lpstr>
      <vt:lpstr>Anne Palmieri Web, Training Coordinator  University Communications and Marketing Web Team:  Lin Danes, Rob DiVincenzo, Ian McCoullough, Tim Priester and Sara Smith</vt:lpstr>
      <vt:lpstr>PowerPoint Presentation</vt:lpstr>
      <vt:lpstr>PowerPoint Presentation</vt:lpstr>
      <vt:lpstr>Conversions We Track</vt:lpstr>
      <vt:lpstr>Data Studio</vt:lpstr>
      <vt:lpstr>What are you tracking?</vt:lpstr>
      <vt:lpstr>What should you be tracking?</vt:lpstr>
      <vt:lpstr>PowerPoint Presentation</vt:lpstr>
      <vt:lpstr>What to Look For</vt:lpstr>
      <vt:lpstr>Google Analytics</vt:lpstr>
      <vt:lpstr>Real-Time</vt:lpstr>
      <vt:lpstr>Audience</vt:lpstr>
      <vt:lpstr>Audience Segments</vt:lpstr>
      <vt:lpstr>Acquisition</vt:lpstr>
      <vt:lpstr>Behavior: Content</vt:lpstr>
      <vt:lpstr>Sessions vs. Users</vt:lpstr>
      <vt:lpstr>Pageviews</vt:lpstr>
      <vt:lpstr>Unique Pageviews</vt:lpstr>
      <vt:lpstr>PowerPoint Presentation</vt:lpstr>
      <vt:lpstr>Common Errors</vt:lpstr>
      <vt:lpstr>Reference Tools</vt:lpstr>
      <vt:lpstr>Most Common Errors</vt:lpstr>
      <vt:lpstr>Siteimprove QA</vt:lpstr>
      <vt:lpstr>Broken Links</vt:lpstr>
      <vt:lpstr>Misspellings</vt:lpstr>
      <vt:lpstr>Update the Dictionary</vt:lpstr>
      <vt:lpstr>Pages to Check</vt:lpstr>
      <vt:lpstr>Inventory Lists</vt:lpstr>
      <vt:lpstr>Siteimprove Accessibility</vt:lpstr>
      <vt:lpstr>Accessibility Issues</vt:lpstr>
      <vt:lpstr>PowerPoint Presentation</vt:lpstr>
      <vt:lpstr>Freshness Reminder</vt:lpstr>
      <vt:lpstr>Benchmarking Defined</vt:lpstr>
      <vt:lpstr>How Benchmarking Works</vt:lpstr>
      <vt:lpstr>Collect Data</vt:lpstr>
      <vt:lpstr>Know Your Options</vt:lpstr>
      <vt:lpstr>Academic Program Page</vt:lpstr>
      <vt:lpstr>Program Page Body</vt:lpstr>
      <vt:lpstr>Shared Program Page Pane</vt:lpstr>
      <vt:lpstr>Academic Program Block</vt:lpstr>
      <vt:lpstr>PowerPoint Presentation</vt:lpstr>
      <vt:lpstr>Testing Objectives</vt:lpstr>
      <vt:lpstr>Testing Types</vt:lpstr>
      <vt:lpstr>Determine if it is Useful</vt:lpstr>
      <vt:lpstr>5 Quality Components</vt:lpstr>
      <vt:lpstr>Testing Basics</vt:lpstr>
      <vt:lpstr>Focus Groups</vt:lpstr>
      <vt:lpstr>User Testing</vt:lpstr>
      <vt:lpstr>PowerPoint Presentation</vt:lpstr>
      <vt:lpstr>Website Health</vt:lpstr>
      <vt:lpstr>Measurable Goals </vt:lpstr>
      <vt:lpstr>Types of GA Goals</vt:lpstr>
      <vt:lpstr>Monitoring your GA Goals</vt:lpstr>
      <vt:lpstr>Save Reports</vt:lpstr>
      <vt:lpstr>Schedule Reports</vt:lpstr>
      <vt:lpstr>Questions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Best Practices  Leveraging the Power of  Web Analytics,  Web Monitoring  and  Content Strategy</dc:title>
  <dc:creator>Palmieri, Anne</dc:creator>
  <cp:lastModifiedBy>Palmieri, Anne</cp:lastModifiedBy>
  <cp:revision>14</cp:revision>
  <cp:lastPrinted>2017-09-24T22:44:55Z</cp:lastPrinted>
  <dcterms:modified xsi:type="dcterms:W3CDTF">2017-11-15T15:04:30Z</dcterms:modified>
</cp:coreProperties>
</file>