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0"/>
  </p:notesMasterIdLst>
  <p:handoutMasterIdLst>
    <p:handoutMasterId r:id="rId31"/>
  </p:handoutMasterIdLst>
  <p:sldIdLst>
    <p:sldId id="256" r:id="rId2"/>
    <p:sldId id="257" r:id="rId3"/>
    <p:sldId id="266" r:id="rId4"/>
    <p:sldId id="284" r:id="rId5"/>
    <p:sldId id="267" r:id="rId6"/>
    <p:sldId id="268" r:id="rId7"/>
    <p:sldId id="265" r:id="rId8"/>
    <p:sldId id="287" r:id="rId9"/>
    <p:sldId id="269" r:id="rId10"/>
    <p:sldId id="276" r:id="rId11"/>
    <p:sldId id="271" r:id="rId12"/>
    <p:sldId id="288" r:id="rId13"/>
    <p:sldId id="261" r:id="rId14"/>
    <p:sldId id="274" r:id="rId15"/>
    <p:sldId id="262" r:id="rId16"/>
    <p:sldId id="263" r:id="rId17"/>
    <p:sldId id="280" r:id="rId18"/>
    <p:sldId id="285" r:id="rId19"/>
    <p:sldId id="281" r:id="rId20"/>
    <p:sldId id="259" r:id="rId21"/>
    <p:sldId id="273" r:id="rId22"/>
    <p:sldId id="277" r:id="rId23"/>
    <p:sldId id="289" r:id="rId24"/>
    <p:sldId id="279" r:id="rId25"/>
    <p:sldId id="278" r:id="rId26"/>
    <p:sldId id="283" r:id="rId27"/>
    <p:sldId id="282" r:id="rId28"/>
    <p:sldId id="290"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6" autoAdjust="0"/>
    <p:restoredTop sz="94660"/>
  </p:normalViewPr>
  <p:slideViewPr>
    <p:cSldViewPr>
      <p:cViewPr varScale="1">
        <p:scale>
          <a:sx n="70" d="100"/>
          <a:sy n="70" d="100"/>
        </p:scale>
        <p:origin x="1086"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2013C4-0FBE-42F1-BF92-D91E907F3431}"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63463979-37FE-4517-ABA5-D3CD0E5372AA}">
      <dgm:prSet phldrT="[Text]"/>
      <dgm:spPr/>
      <dgm:t>
        <a:bodyPr/>
        <a:lstStyle/>
        <a:p>
          <a:r>
            <a:rPr lang="en-US" dirty="0" smtClean="0">
              <a:solidFill>
                <a:srgbClr val="FFFF00"/>
              </a:solidFill>
            </a:rPr>
            <a:t>Purchasing</a:t>
          </a:r>
          <a:endParaRPr lang="en-US" dirty="0">
            <a:solidFill>
              <a:srgbClr val="FFFF00"/>
            </a:solidFill>
          </a:endParaRPr>
        </a:p>
      </dgm:t>
    </dgm:pt>
    <dgm:pt modelId="{66D02864-5175-458D-B543-FA702069CA4F}" type="parTrans" cxnId="{A8FAB908-A399-44C6-83C2-84A7F8CC3AF2}">
      <dgm:prSet/>
      <dgm:spPr/>
      <dgm:t>
        <a:bodyPr/>
        <a:lstStyle/>
        <a:p>
          <a:endParaRPr lang="en-US"/>
        </a:p>
      </dgm:t>
    </dgm:pt>
    <dgm:pt modelId="{693CCF46-20AB-4DE1-BC5B-BA7E4C7731D3}" type="sibTrans" cxnId="{A8FAB908-A399-44C6-83C2-84A7F8CC3AF2}">
      <dgm:prSet/>
      <dgm:spPr/>
      <dgm:t>
        <a:bodyPr/>
        <a:lstStyle/>
        <a:p>
          <a:endParaRPr lang="en-US"/>
        </a:p>
      </dgm:t>
    </dgm:pt>
    <dgm:pt modelId="{CF9B2AD8-6B8D-4512-B06F-7B1C25196765}">
      <dgm:prSet phldrT="[Text]"/>
      <dgm:spPr/>
      <dgm:t>
        <a:bodyPr/>
        <a:lstStyle/>
        <a:p>
          <a:r>
            <a:rPr lang="en-US" dirty="0" smtClean="0">
              <a:solidFill>
                <a:srgbClr val="FFFF00"/>
              </a:solidFill>
            </a:rPr>
            <a:t>Acquisition</a:t>
          </a:r>
          <a:endParaRPr lang="en-US" dirty="0">
            <a:solidFill>
              <a:srgbClr val="FFFF00"/>
            </a:solidFill>
          </a:endParaRPr>
        </a:p>
      </dgm:t>
    </dgm:pt>
    <dgm:pt modelId="{6FE78AE3-F652-48D1-AAD8-1698722F4379}" type="parTrans" cxnId="{245BEFDA-D3B9-4188-9278-32F41DD662EF}">
      <dgm:prSet/>
      <dgm:spPr/>
      <dgm:t>
        <a:bodyPr/>
        <a:lstStyle/>
        <a:p>
          <a:endParaRPr lang="en-US"/>
        </a:p>
      </dgm:t>
    </dgm:pt>
    <dgm:pt modelId="{82AE70C1-DB1B-42F6-8350-FD4C43B0AE3E}" type="sibTrans" cxnId="{245BEFDA-D3B9-4188-9278-32F41DD662EF}">
      <dgm:prSet/>
      <dgm:spPr/>
      <dgm:t>
        <a:bodyPr/>
        <a:lstStyle/>
        <a:p>
          <a:endParaRPr lang="en-US"/>
        </a:p>
      </dgm:t>
    </dgm:pt>
    <dgm:pt modelId="{F900DA58-AE82-4824-B09A-75353F91CE4D}">
      <dgm:prSet phldrT="[Text]"/>
      <dgm:spPr/>
      <dgm:t>
        <a:bodyPr/>
        <a:lstStyle/>
        <a:p>
          <a:r>
            <a:rPr lang="en-US" dirty="0" smtClean="0">
              <a:solidFill>
                <a:srgbClr val="FFFF00"/>
              </a:solidFill>
            </a:rPr>
            <a:t>Disposal</a:t>
          </a:r>
          <a:endParaRPr lang="en-US" dirty="0">
            <a:solidFill>
              <a:srgbClr val="FFFF00"/>
            </a:solidFill>
          </a:endParaRPr>
        </a:p>
      </dgm:t>
    </dgm:pt>
    <dgm:pt modelId="{A65D34F7-A552-4B7D-BC0B-A6F4EC60E39C}" type="parTrans" cxnId="{4621777F-4F2A-4635-B00D-D7EC4D4F30F5}">
      <dgm:prSet/>
      <dgm:spPr/>
      <dgm:t>
        <a:bodyPr/>
        <a:lstStyle/>
        <a:p>
          <a:endParaRPr lang="en-US"/>
        </a:p>
      </dgm:t>
    </dgm:pt>
    <dgm:pt modelId="{5651EB88-128E-4376-BCD7-3288567F9C34}" type="sibTrans" cxnId="{4621777F-4F2A-4635-B00D-D7EC4D4F30F5}">
      <dgm:prSet/>
      <dgm:spPr/>
      <dgm:t>
        <a:bodyPr/>
        <a:lstStyle/>
        <a:p>
          <a:endParaRPr lang="en-US"/>
        </a:p>
      </dgm:t>
    </dgm:pt>
    <dgm:pt modelId="{5BFDAFA0-88AA-4F3E-A7A7-C8050852A0B3}">
      <dgm:prSet phldrT="[Text]"/>
      <dgm:spPr/>
      <dgm:t>
        <a:bodyPr/>
        <a:lstStyle/>
        <a:p>
          <a:r>
            <a:rPr lang="en-US" dirty="0" smtClean="0">
              <a:solidFill>
                <a:srgbClr val="FFFF00"/>
              </a:solidFill>
            </a:rPr>
            <a:t>Inventory Control</a:t>
          </a:r>
          <a:endParaRPr lang="en-US" dirty="0">
            <a:solidFill>
              <a:srgbClr val="FFFF00"/>
            </a:solidFill>
          </a:endParaRPr>
        </a:p>
      </dgm:t>
    </dgm:pt>
    <dgm:pt modelId="{CDF748E6-8505-4658-B7D7-62D334A65489}" type="parTrans" cxnId="{AFAC4C88-759D-489D-980E-B883C8AC2AB4}">
      <dgm:prSet/>
      <dgm:spPr/>
      <dgm:t>
        <a:bodyPr/>
        <a:lstStyle/>
        <a:p>
          <a:endParaRPr lang="en-US"/>
        </a:p>
      </dgm:t>
    </dgm:pt>
    <dgm:pt modelId="{7837C2F4-0326-4A34-BCE6-A81CDA116779}" type="sibTrans" cxnId="{AFAC4C88-759D-489D-980E-B883C8AC2AB4}">
      <dgm:prSet/>
      <dgm:spPr/>
      <dgm:t>
        <a:bodyPr/>
        <a:lstStyle/>
        <a:p>
          <a:endParaRPr lang="en-US"/>
        </a:p>
      </dgm:t>
    </dgm:pt>
    <dgm:pt modelId="{DADA23F5-077A-4CBE-8902-F7FB40634804}" type="pres">
      <dgm:prSet presAssocID="{DE2013C4-0FBE-42F1-BF92-D91E907F3431}" presName="Name0" presStyleCnt="0">
        <dgm:presLayoutVars>
          <dgm:dir/>
          <dgm:animLvl val="lvl"/>
          <dgm:resizeHandles val="exact"/>
        </dgm:presLayoutVars>
      </dgm:prSet>
      <dgm:spPr/>
      <dgm:t>
        <a:bodyPr/>
        <a:lstStyle/>
        <a:p>
          <a:endParaRPr lang="en-US"/>
        </a:p>
      </dgm:t>
    </dgm:pt>
    <dgm:pt modelId="{2B74486A-E2B7-4B84-B6B4-A87DE8B207B0}" type="pres">
      <dgm:prSet presAssocID="{F900DA58-AE82-4824-B09A-75353F91CE4D}" presName="boxAndChildren" presStyleCnt="0"/>
      <dgm:spPr/>
    </dgm:pt>
    <dgm:pt modelId="{AFB29896-999A-4361-8BE3-7B1C40690F0C}" type="pres">
      <dgm:prSet presAssocID="{F900DA58-AE82-4824-B09A-75353F91CE4D}" presName="parentTextBox" presStyleLbl="node1" presStyleIdx="0" presStyleCnt="4"/>
      <dgm:spPr/>
      <dgm:t>
        <a:bodyPr/>
        <a:lstStyle/>
        <a:p>
          <a:endParaRPr lang="en-US"/>
        </a:p>
      </dgm:t>
    </dgm:pt>
    <dgm:pt modelId="{1A17DEF9-9848-4E22-BC6E-0250DF30B103}" type="pres">
      <dgm:prSet presAssocID="{7837C2F4-0326-4A34-BCE6-A81CDA116779}" presName="sp" presStyleCnt="0"/>
      <dgm:spPr/>
    </dgm:pt>
    <dgm:pt modelId="{A95B6272-1293-4E74-8A2B-12EAAE1BE744}" type="pres">
      <dgm:prSet presAssocID="{5BFDAFA0-88AA-4F3E-A7A7-C8050852A0B3}" presName="arrowAndChildren" presStyleCnt="0"/>
      <dgm:spPr/>
    </dgm:pt>
    <dgm:pt modelId="{0A7B3B99-BA28-4CFF-B54C-EA57555F78A6}" type="pres">
      <dgm:prSet presAssocID="{5BFDAFA0-88AA-4F3E-A7A7-C8050852A0B3}" presName="parentTextArrow" presStyleLbl="node1" presStyleIdx="1" presStyleCnt="4"/>
      <dgm:spPr/>
      <dgm:t>
        <a:bodyPr/>
        <a:lstStyle/>
        <a:p>
          <a:endParaRPr lang="en-US"/>
        </a:p>
      </dgm:t>
    </dgm:pt>
    <dgm:pt modelId="{22364B86-697A-4EE9-8146-C963AE26B51F}" type="pres">
      <dgm:prSet presAssocID="{82AE70C1-DB1B-42F6-8350-FD4C43B0AE3E}" presName="sp" presStyleCnt="0"/>
      <dgm:spPr/>
    </dgm:pt>
    <dgm:pt modelId="{51E5A145-8099-4753-8A45-024C99079572}" type="pres">
      <dgm:prSet presAssocID="{CF9B2AD8-6B8D-4512-B06F-7B1C25196765}" presName="arrowAndChildren" presStyleCnt="0"/>
      <dgm:spPr/>
    </dgm:pt>
    <dgm:pt modelId="{75D16CE9-CE4E-4225-AB25-8FE33A9BCCDA}" type="pres">
      <dgm:prSet presAssocID="{CF9B2AD8-6B8D-4512-B06F-7B1C25196765}" presName="parentTextArrow" presStyleLbl="node1" presStyleIdx="2" presStyleCnt="4"/>
      <dgm:spPr/>
      <dgm:t>
        <a:bodyPr/>
        <a:lstStyle/>
        <a:p>
          <a:endParaRPr lang="en-US"/>
        </a:p>
      </dgm:t>
    </dgm:pt>
    <dgm:pt modelId="{7E557DD3-0500-413D-AA71-8AE004C305FB}" type="pres">
      <dgm:prSet presAssocID="{693CCF46-20AB-4DE1-BC5B-BA7E4C7731D3}" presName="sp" presStyleCnt="0"/>
      <dgm:spPr/>
    </dgm:pt>
    <dgm:pt modelId="{5602398A-3C57-4B20-B70D-9048BCE9E02C}" type="pres">
      <dgm:prSet presAssocID="{63463979-37FE-4517-ABA5-D3CD0E5372AA}" presName="arrowAndChildren" presStyleCnt="0"/>
      <dgm:spPr/>
    </dgm:pt>
    <dgm:pt modelId="{46A1D0A6-F055-4E3D-BA8E-A10EC3588BDE}" type="pres">
      <dgm:prSet presAssocID="{63463979-37FE-4517-ABA5-D3CD0E5372AA}" presName="parentTextArrow" presStyleLbl="node1" presStyleIdx="3" presStyleCnt="4"/>
      <dgm:spPr/>
      <dgm:t>
        <a:bodyPr/>
        <a:lstStyle/>
        <a:p>
          <a:endParaRPr lang="en-US"/>
        </a:p>
      </dgm:t>
    </dgm:pt>
  </dgm:ptLst>
  <dgm:cxnLst>
    <dgm:cxn modelId="{0F29B37E-82FE-4BBA-95CD-D4F84D89183D}" type="presOf" srcId="{CF9B2AD8-6B8D-4512-B06F-7B1C25196765}" destId="{75D16CE9-CE4E-4225-AB25-8FE33A9BCCDA}" srcOrd="0" destOrd="0" presId="urn:microsoft.com/office/officeart/2005/8/layout/process4"/>
    <dgm:cxn modelId="{186B5E88-B606-4922-AF82-1D7210A8D82F}" type="presOf" srcId="{DE2013C4-0FBE-42F1-BF92-D91E907F3431}" destId="{DADA23F5-077A-4CBE-8902-F7FB40634804}" srcOrd="0" destOrd="0" presId="urn:microsoft.com/office/officeart/2005/8/layout/process4"/>
    <dgm:cxn modelId="{775605C9-10B1-4AF6-A65A-DD5EF08C6F19}" type="presOf" srcId="{F900DA58-AE82-4824-B09A-75353F91CE4D}" destId="{AFB29896-999A-4361-8BE3-7B1C40690F0C}" srcOrd="0" destOrd="0" presId="urn:microsoft.com/office/officeart/2005/8/layout/process4"/>
    <dgm:cxn modelId="{EEE6DA49-5E63-4EE6-86D1-37A6D6F194C9}" type="presOf" srcId="{5BFDAFA0-88AA-4F3E-A7A7-C8050852A0B3}" destId="{0A7B3B99-BA28-4CFF-B54C-EA57555F78A6}" srcOrd="0" destOrd="0" presId="urn:microsoft.com/office/officeart/2005/8/layout/process4"/>
    <dgm:cxn modelId="{392FCFB6-5814-4139-B8FD-21F5A68F58A0}" type="presOf" srcId="{63463979-37FE-4517-ABA5-D3CD0E5372AA}" destId="{46A1D0A6-F055-4E3D-BA8E-A10EC3588BDE}" srcOrd="0" destOrd="0" presId="urn:microsoft.com/office/officeart/2005/8/layout/process4"/>
    <dgm:cxn modelId="{AFAC4C88-759D-489D-980E-B883C8AC2AB4}" srcId="{DE2013C4-0FBE-42F1-BF92-D91E907F3431}" destId="{5BFDAFA0-88AA-4F3E-A7A7-C8050852A0B3}" srcOrd="2" destOrd="0" parTransId="{CDF748E6-8505-4658-B7D7-62D334A65489}" sibTransId="{7837C2F4-0326-4A34-BCE6-A81CDA116779}"/>
    <dgm:cxn modelId="{4621777F-4F2A-4635-B00D-D7EC4D4F30F5}" srcId="{DE2013C4-0FBE-42F1-BF92-D91E907F3431}" destId="{F900DA58-AE82-4824-B09A-75353F91CE4D}" srcOrd="3" destOrd="0" parTransId="{A65D34F7-A552-4B7D-BC0B-A6F4EC60E39C}" sibTransId="{5651EB88-128E-4376-BCD7-3288567F9C34}"/>
    <dgm:cxn modelId="{245BEFDA-D3B9-4188-9278-32F41DD662EF}" srcId="{DE2013C4-0FBE-42F1-BF92-D91E907F3431}" destId="{CF9B2AD8-6B8D-4512-B06F-7B1C25196765}" srcOrd="1" destOrd="0" parTransId="{6FE78AE3-F652-48D1-AAD8-1698722F4379}" sibTransId="{82AE70C1-DB1B-42F6-8350-FD4C43B0AE3E}"/>
    <dgm:cxn modelId="{A8FAB908-A399-44C6-83C2-84A7F8CC3AF2}" srcId="{DE2013C4-0FBE-42F1-BF92-D91E907F3431}" destId="{63463979-37FE-4517-ABA5-D3CD0E5372AA}" srcOrd="0" destOrd="0" parTransId="{66D02864-5175-458D-B543-FA702069CA4F}" sibTransId="{693CCF46-20AB-4DE1-BC5B-BA7E4C7731D3}"/>
    <dgm:cxn modelId="{50EE69A1-333E-4C37-89B9-6949BF25AE0B}" type="presParOf" srcId="{DADA23F5-077A-4CBE-8902-F7FB40634804}" destId="{2B74486A-E2B7-4B84-B6B4-A87DE8B207B0}" srcOrd="0" destOrd="0" presId="urn:microsoft.com/office/officeart/2005/8/layout/process4"/>
    <dgm:cxn modelId="{A73CC854-55E1-4A94-B1EE-DB787CF6EDC3}" type="presParOf" srcId="{2B74486A-E2B7-4B84-B6B4-A87DE8B207B0}" destId="{AFB29896-999A-4361-8BE3-7B1C40690F0C}" srcOrd="0" destOrd="0" presId="urn:microsoft.com/office/officeart/2005/8/layout/process4"/>
    <dgm:cxn modelId="{361ACFA3-6CA4-47C9-B558-307A12240799}" type="presParOf" srcId="{DADA23F5-077A-4CBE-8902-F7FB40634804}" destId="{1A17DEF9-9848-4E22-BC6E-0250DF30B103}" srcOrd="1" destOrd="0" presId="urn:microsoft.com/office/officeart/2005/8/layout/process4"/>
    <dgm:cxn modelId="{F8F335F9-D854-48FF-89C1-D0FCCDEC9837}" type="presParOf" srcId="{DADA23F5-077A-4CBE-8902-F7FB40634804}" destId="{A95B6272-1293-4E74-8A2B-12EAAE1BE744}" srcOrd="2" destOrd="0" presId="urn:microsoft.com/office/officeart/2005/8/layout/process4"/>
    <dgm:cxn modelId="{B283A09E-FAB8-4F99-A154-79EF701020BE}" type="presParOf" srcId="{A95B6272-1293-4E74-8A2B-12EAAE1BE744}" destId="{0A7B3B99-BA28-4CFF-B54C-EA57555F78A6}" srcOrd="0" destOrd="0" presId="urn:microsoft.com/office/officeart/2005/8/layout/process4"/>
    <dgm:cxn modelId="{8995AC74-EAED-44F7-897F-DD61863DCEC2}" type="presParOf" srcId="{DADA23F5-077A-4CBE-8902-F7FB40634804}" destId="{22364B86-697A-4EE9-8146-C963AE26B51F}" srcOrd="3" destOrd="0" presId="urn:microsoft.com/office/officeart/2005/8/layout/process4"/>
    <dgm:cxn modelId="{846A45FA-BC87-4D33-A002-75665DE4D1DE}" type="presParOf" srcId="{DADA23F5-077A-4CBE-8902-F7FB40634804}" destId="{51E5A145-8099-4753-8A45-024C99079572}" srcOrd="4" destOrd="0" presId="urn:microsoft.com/office/officeart/2005/8/layout/process4"/>
    <dgm:cxn modelId="{9EB068FC-482E-47EC-98E3-74ABF9C03E44}" type="presParOf" srcId="{51E5A145-8099-4753-8A45-024C99079572}" destId="{75D16CE9-CE4E-4225-AB25-8FE33A9BCCDA}" srcOrd="0" destOrd="0" presId="urn:microsoft.com/office/officeart/2005/8/layout/process4"/>
    <dgm:cxn modelId="{54F71520-EC60-44E5-B9B2-78162A8C6C11}" type="presParOf" srcId="{DADA23F5-077A-4CBE-8902-F7FB40634804}" destId="{7E557DD3-0500-413D-AA71-8AE004C305FB}" srcOrd="5" destOrd="0" presId="urn:microsoft.com/office/officeart/2005/8/layout/process4"/>
    <dgm:cxn modelId="{E3523229-8785-4D35-9137-502EC1E80A78}" type="presParOf" srcId="{DADA23F5-077A-4CBE-8902-F7FB40634804}" destId="{5602398A-3C57-4B20-B70D-9048BCE9E02C}" srcOrd="6" destOrd="0" presId="urn:microsoft.com/office/officeart/2005/8/layout/process4"/>
    <dgm:cxn modelId="{CFE9CAD7-A81D-49BF-A5BB-D180F2AC6C03}" type="presParOf" srcId="{5602398A-3C57-4B20-B70D-9048BCE9E02C}" destId="{46A1D0A6-F055-4E3D-BA8E-A10EC3588BD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B29896-999A-4361-8BE3-7B1C40690F0C}">
      <dsp:nvSpPr>
        <dsp:cNvPr id="0" name=""/>
        <dsp:cNvSpPr/>
      </dsp:nvSpPr>
      <dsp:spPr>
        <a:xfrm>
          <a:off x="0" y="3712270"/>
          <a:ext cx="8229600" cy="8121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solidFill>
                <a:srgbClr val="FFFF00"/>
              </a:solidFill>
            </a:rPr>
            <a:t>Disposal</a:t>
          </a:r>
          <a:endParaRPr lang="en-US" sz="2800" kern="1200" dirty="0">
            <a:solidFill>
              <a:srgbClr val="FFFF00"/>
            </a:solidFill>
          </a:endParaRPr>
        </a:p>
      </dsp:txBody>
      <dsp:txXfrm>
        <a:off x="0" y="3712270"/>
        <a:ext cx="8229600" cy="812154"/>
      </dsp:txXfrm>
    </dsp:sp>
    <dsp:sp modelId="{0A7B3B99-BA28-4CFF-B54C-EA57555F78A6}">
      <dsp:nvSpPr>
        <dsp:cNvPr id="0" name=""/>
        <dsp:cNvSpPr/>
      </dsp:nvSpPr>
      <dsp:spPr>
        <a:xfrm rot="10800000">
          <a:off x="0" y="2475359"/>
          <a:ext cx="8229600" cy="1249092"/>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solidFill>
                <a:srgbClr val="FFFF00"/>
              </a:solidFill>
            </a:rPr>
            <a:t>Inventory Control</a:t>
          </a:r>
          <a:endParaRPr lang="en-US" sz="2800" kern="1200" dirty="0">
            <a:solidFill>
              <a:srgbClr val="FFFF00"/>
            </a:solidFill>
          </a:endParaRPr>
        </a:p>
      </dsp:txBody>
      <dsp:txXfrm rot="10800000">
        <a:off x="0" y="2475359"/>
        <a:ext cx="8229600" cy="811623"/>
      </dsp:txXfrm>
    </dsp:sp>
    <dsp:sp modelId="{75D16CE9-CE4E-4225-AB25-8FE33A9BCCDA}">
      <dsp:nvSpPr>
        <dsp:cNvPr id="0" name=""/>
        <dsp:cNvSpPr/>
      </dsp:nvSpPr>
      <dsp:spPr>
        <a:xfrm rot="10800000">
          <a:off x="0" y="1238449"/>
          <a:ext cx="8229600" cy="1249092"/>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solidFill>
                <a:srgbClr val="FFFF00"/>
              </a:solidFill>
            </a:rPr>
            <a:t>Acquisition</a:t>
          </a:r>
          <a:endParaRPr lang="en-US" sz="2800" kern="1200" dirty="0">
            <a:solidFill>
              <a:srgbClr val="FFFF00"/>
            </a:solidFill>
          </a:endParaRPr>
        </a:p>
      </dsp:txBody>
      <dsp:txXfrm rot="10800000">
        <a:off x="0" y="1238449"/>
        <a:ext cx="8229600" cy="811623"/>
      </dsp:txXfrm>
    </dsp:sp>
    <dsp:sp modelId="{46A1D0A6-F055-4E3D-BA8E-A10EC3588BDE}">
      <dsp:nvSpPr>
        <dsp:cNvPr id="0" name=""/>
        <dsp:cNvSpPr/>
      </dsp:nvSpPr>
      <dsp:spPr>
        <a:xfrm rot="10800000">
          <a:off x="0" y="1538"/>
          <a:ext cx="8229600" cy="1249092"/>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solidFill>
                <a:srgbClr val="FFFF00"/>
              </a:solidFill>
            </a:rPr>
            <a:t>Purchasing</a:t>
          </a:r>
          <a:endParaRPr lang="en-US" sz="2800" kern="1200" dirty="0">
            <a:solidFill>
              <a:srgbClr val="FFFF00"/>
            </a:solidFill>
          </a:endParaRPr>
        </a:p>
      </dsp:txBody>
      <dsp:txXfrm rot="10800000">
        <a:off x="0" y="1538"/>
        <a:ext cx="8229600" cy="81162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00D2E8F-E6EA-40F2-9996-396C741A27EB}" type="datetimeFigureOut">
              <a:rPr lang="en-US" smtClean="0"/>
              <a:t>2/19/2018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1E87483-6B61-462E-96B8-907C9A83CC09}"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4D92F86-103C-45F2-8738-1761403AD7A4}" type="datetimeFigureOut">
              <a:rPr lang="en-US" smtClean="0"/>
              <a:pPr/>
              <a:t>2/19/2018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AC7A10C-E226-4D80-BE36-F7D22AE48E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C7A10C-E226-4D80-BE36-F7D22AE48E3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E57161-7C13-4345-840E-BEC28AA4F3BB}" type="datetimeFigureOut">
              <a:rPr lang="en-US" smtClean="0"/>
              <a:pPr/>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57161-7C13-4345-840E-BEC28AA4F3BB}" type="datetimeFigureOut">
              <a:rPr lang="en-US" smtClean="0"/>
              <a:pPr/>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57161-7C13-4345-840E-BEC28AA4F3BB}" type="datetimeFigureOut">
              <a:rPr lang="en-US" smtClean="0"/>
              <a:pPr/>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57161-7C13-4345-840E-BEC28AA4F3BB}" type="datetimeFigureOut">
              <a:rPr lang="en-US" smtClean="0"/>
              <a:pPr/>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E57161-7C13-4345-840E-BEC28AA4F3BB}" type="datetimeFigureOut">
              <a:rPr lang="en-US" smtClean="0"/>
              <a:pPr/>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E57161-7C13-4345-840E-BEC28AA4F3BB}" type="datetimeFigureOut">
              <a:rPr lang="en-US" smtClean="0"/>
              <a:pPr/>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E57161-7C13-4345-840E-BEC28AA4F3BB}" type="datetimeFigureOut">
              <a:rPr lang="en-US" smtClean="0"/>
              <a:pPr/>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E57161-7C13-4345-840E-BEC28AA4F3BB}" type="datetimeFigureOut">
              <a:rPr lang="en-US" smtClean="0"/>
              <a:pPr/>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E57161-7C13-4345-840E-BEC28AA4F3BB}" type="datetimeFigureOut">
              <a:rPr lang="en-US" smtClean="0"/>
              <a:pPr/>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E57161-7C13-4345-840E-BEC28AA4F3BB}" type="datetimeFigureOut">
              <a:rPr lang="en-US" smtClean="0"/>
              <a:pPr/>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E57161-7C13-4345-840E-BEC28AA4F3BB}" type="datetimeFigureOut">
              <a:rPr lang="en-US" smtClean="0"/>
              <a:pPr/>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E57161-7C13-4345-840E-BEC28AA4F3BB}" type="datetimeFigureOut">
              <a:rPr lang="en-US" smtClean="0"/>
              <a:pPr/>
              <a:t>2/19/2018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1364CB-CD75-44F9-A87E-5E18416732A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young38@kent.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ecfr.gov/cgi-bin/text-idx?SID=948b06c8a2fe4098a61bee7f81f4f220&amp;node=2:1.1.2.2.1&amp;rgn=div5#se2.1.200_131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s://www.kent.edu/controller/forms-library"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kent.edu/procurement/" TargetMode="External"/><Relationship Id="rId2" Type="http://schemas.openxmlformats.org/officeDocument/2006/relationships/hyperlink" Target="http://www.kent.edu/controller/financialaccounting" TargetMode="External"/><Relationship Id="rId1" Type="http://schemas.openxmlformats.org/officeDocument/2006/relationships/slideLayout" Target="../slideLayouts/slideLayout2.xml"/><Relationship Id="rId4" Type="http://schemas.openxmlformats.org/officeDocument/2006/relationships/hyperlink" Target="http://www.kent.edu/uf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FF00"/>
                </a:solidFill>
              </a:rPr>
              <a:t>Managing Capital Assets</a:t>
            </a:r>
            <a:br>
              <a:rPr lang="en-US" dirty="0" smtClean="0">
                <a:solidFill>
                  <a:srgbClr val="FFFF00"/>
                </a:solidFill>
              </a:rPr>
            </a:br>
            <a:endParaRPr lang="en-US" sz="3600" dirty="0">
              <a:solidFill>
                <a:srgbClr val="FFFF00"/>
              </a:solidFill>
            </a:endParaRPr>
          </a:p>
        </p:txBody>
      </p:sp>
      <p:sp>
        <p:nvSpPr>
          <p:cNvPr id="3" name="Subtitle 2"/>
          <p:cNvSpPr>
            <a:spLocks noGrp="1"/>
          </p:cNvSpPr>
          <p:nvPr>
            <p:ph type="subTitle" idx="1"/>
          </p:nvPr>
        </p:nvSpPr>
        <p:spPr>
          <a:xfrm>
            <a:off x="1371600" y="3886200"/>
            <a:ext cx="6400800" cy="2286000"/>
          </a:xfrm>
        </p:spPr>
        <p:txBody>
          <a:bodyPr>
            <a:normAutofit lnSpcReduction="10000"/>
          </a:bodyPr>
          <a:lstStyle/>
          <a:p>
            <a:r>
              <a:rPr lang="en-US" dirty="0" smtClean="0">
                <a:solidFill>
                  <a:srgbClr val="FFFF00"/>
                </a:solidFill>
              </a:rPr>
              <a:t>Mike Farina</a:t>
            </a:r>
          </a:p>
          <a:p>
            <a:r>
              <a:rPr lang="en-US" dirty="0" smtClean="0">
                <a:solidFill>
                  <a:srgbClr val="FFFF00"/>
                </a:solidFill>
              </a:rPr>
              <a:t>Controller’s Office</a:t>
            </a:r>
          </a:p>
          <a:p>
            <a:r>
              <a:rPr lang="en-US" dirty="0" smtClean="0">
                <a:solidFill>
                  <a:srgbClr val="FFFF00"/>
                </a:solidFill>
                <a:hlinkClick r:id="rId3"/>
              </a:rPr>
              <a:t>farinami@kent.edu</a:t>
            </a:r>
            <a:endParaRPr lang="en-US" dirty="0" smtClean="0">
              <a:solidFill>
                <a:srgbClr val="FFFF00"/>
              </a:solidFill>
            </a:endParaRPr>
          </a:p>
          <a:p>
            <a:r>
              <a:rPr lang="en-US" dirty="0" smtClean="0">
                <a:solidFill>
                  <a:srgbClr val="FFFF00"/>
                </a:solidFill>
              </a:rPr>
              <a:t>2-8614</a:t>
            </a:r>
          </a:p>
          <a:p>
            <a:endParaRPr lang="en-US" dirty="0">
              <a:solidFill>
                <a:srgbClr val="FFFF00"/>
              </a:solidFill>
            </a:endParaRPr>
          </a:p>
        </p:txBody>
      </p:sp>
      <p:pic>
        <p:nvPicPr>
          <p:cNvPr id="29697" name="Picture 1" descr="http://www.kentstatesports.com/images/setup/kent_state.png"/>
          <p:cNvPicPr>
            <a:picLocks noChangeAspect="1" noChangeArrowheads="1"/>
          </p:cNvPicPr>
          <p:nvPr/>
        </p:nvPicPr>
        <p:blipFill>
          <a:blip r:embed="rId4" cstate="print"/>
          <a:srcRect/>
          <a:stretch>
            <a:fillRect/>
          </a:stretch>
        </p:blipFill>
        <p:spPr bwMode="auto">
          <a:xfrm>
            <a:off x="3124200" y="381000"/>
            <a:ext cx="2743200" cy="1889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l="4669" t="16260" r="1946"/>
          <a:stretch>
            <a:fillRect/>
          </a:stretch>
        </p:blipFill>
        <p:spPr bwMode="auto">
          <a:xfrm>
            <a:off x="0" y="533400"/>
            <a:ext cx="9144000" cy="5886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4000" dirty="0" smtClean="0">
                <a:solidFill>
                  <a:srgbClr val="FFFF00"/>
                </a:solidFill>
              </a:rPr>
              <a:t>Tagging Capitalized Equipment</a:t>
            </a:r>
            <a:endParaRPr lang="en-US" sz="2700" dirty="0">
              <a:solidFill>
                <a:srgbClr val="FFFF00"/>
              </a:solidFill>
            </a:endParaRPr>
          </a:p>
        </p:txBody>
      </p:sp>
      <p:sp>
        <p:nvSpPr>
          <p:cNvPr id="3" name="Content Placeholder 2"/>
          <p:cNvSpPr>
            <a:spLocks noGrp="1"/>
          </p:cNvSpPr>
          <p:nvPr>
            <p:ph idx="1"/>
          </p:nvPr>
        </p:nvSpPr>
        <p:spPr/>
        <p:txBody>
          <a:bodyPr>
            <a:normAutofit/>
          </a:bodyPr>
          <a:lstStyle/>
          <a:p>
            <a:r>
              <a:rPr lang="en-US" sz="2400" dirty="0" smtClean="0">
                <a:solidFill>
                  <a:srgbClr val="FFFF00"/>
                </a:solidFill>
              </a:rPr>
              <a:t>The information we have is only as good as the information supplied to us by the organization! Please fill out all items on the form before returning.</a:t>
            </a:r>
          </a:p>
          <a:p>
            <a:r>
              <a:rPr lang="en-US" sz="2400" dirty="0" smtClean="0">
                <a:solidFill>
                  <a:srgbClr val="FFFF00"/>
                </a:solidFill>
              </a:rPr>
              <a:t>The inventory tag should ideally be affixed on a flat surface near an externally visible manufacturer’s model/serial number.</a:t>
            </a:r>
          </a:p>
          <a:p>
            <a:r>
              <a:rPr lang="en-US" sz="2400" dirty="0" smtClean="0">
                <a:solidFill>
                  <a:srgbClr val="FFFF00"/>
                </a:solidFill>
              </a:rPr>
              <a:t>If it is not possible to affix the tag to the asset, then please note “Unable to tag” and give reasoning in the comments section of the form. Keep the tag along with the item’s purchase records in your files for the life of the asset. A permanent marker may also be used if needed. </a:t>
            </a: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Inventory Control</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dirty="0" smtClean="0">
                <a:solidFill>
                  <a:srgbClr val="FFFF00"/>
                </a:solidFill>
              </a:rPr>
              <a:t>The Controller’s Office is responsible for the recordkeeping for capital assets.</a:t>
            </a:r>
          </a:p>
          <a:p>
            <a:pPr marL="0" indent="0">
              <a:buNone/>
            </a:pPr>
            <a:endParaRPr lang="en-US" dirty="0" smtClean="0">
              <a:solidFill>
                <a:srgbClr val="FFFF00"/>
              </a:solidFill>
            </a:endParaRPr>
          </a:p>
          <a:p>
            <a:r>
              <a:rPr lang="en-US" dirty="0" smtClean="0">
                <a:solidFill>
                  <a:srgbClr val="FFFF00"/>
                </a:solidFill>
              </a:rPr>
              <a:t>The departmental Chairs/Heads and Equipment Coordinators are responsible for asset maintenance.</a:t>
            </a:r>
          </a:p>
        </p:txBody>
      </p:sp>
    </p:spTree>
    <p:extLst>
      <p:ext uri="{BB962C8B-B14F-4D97-AF65-F5344CB8AC3E}">
        <p14:creationId xmlns:p14="http://schemas.microsoft.com/office/powerpoint/2010/main" val="670530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Responsibilities of the Chair/Department Head</a:t>
            </a:r>
            <a:endParaRPr lang="en-US" dirty="0">
              <a:solidFill>
                <a:srgbClr val="FFFF00"/>
              </a:solidFill>
            </a:endParaRPr>
          </a:p>
        </p:txBody>
      </p:sp>
      <p:sp>
        <p:nvSpPr>
          <p:cNvPr id="3" name="Content Placeholder 2"/>
          <p:cNvSpPr>
            <a:spLocks noGrp="1"/>
          </p:cNvSpPr>
          <p:nvPr>
            <p:ph idx="1"/>
          </p:nvPr>
        </p:nvSpPr>
        <p:spPr/>
        <p:txBody>
          <a:bodyPr>
            <a:normAutofit fontScale="92500"/>
          </a:bodyPr>
          <a:lstStyle/>
          <a:p>
            <a:r>
              <a:rPr lang="en-US" sz="2400" dirty="0" smtClean="0">
                <a:solidFill>
                  <a:srgbClr val="FFFF00"/>
                </a:solidFill>
              </a:rPr>
              <a:t>Financial responsibility for capitalized equipment rests with the relevant Chair or Department Head (purchasing, payment, record keeping, etc.).</a:t>
            </a:r>
          </a:p>
          <a:p>
            <a:endParaRPr lang="en-US" sz="2400" dirty="0">
              <a:solidFill>
                <a:srgbClr val="FFFF00"/>
              </a:solidFill>
            </a:endParaRPr>
          </a:p>
          <a:p>
            <a:r>
              <a:rPr lang="en-US" sz="2400" dirty="0" smtClean="0">
                <a:solidFill>
                  <a:srgbClr val="FFFF00"/>
                </a:solidFill>
              </a:rPr>
              <a:t>Each Chair/Department Head should assign an equipment coordinator – someone with access to equipment and equipment records including requisitions, purchase orders, invoices, etc.</a:t>
            </a:r>
          </a:p>
          <a:p>
            <a:endParaRPr lang="en-US" sz="2400" dirty="0">
              <a:solidFill>
                <a:srgbClr val="FFFF00"/>
              </a:solidFill>
            </a:endParaRPr>
          </a:p>
          <a:p>
            <a:r>
              <a:rPr lang="en-US" sz="2400" dirty="0" smtClean="0">
                <a:solidFill>
                  <a:srgbClr val="FFFF00"/>
                </a:solidFill>
              </a:rPr>
              <a:t>The bi-annual “Departmental Inventory Confirmation” certification and any asset management forms that address the disposition of capital equipment must be signed by the Chair or Department Head prior to submission to the Controller’s office.</a:t>
            </a: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l="18677" t="23848" r="19844"/>
          <a:stretch>
            <a:fillRect/>
          </a:stretch>
        </p:blipFill>
        <p:spPr bwMode="auto">
          <a:xfrm>
            <a:off x="0" y="-762483"/>
            <a:ext cx="9144000" cy="81312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FFFF00"/>
                </a:solidFill>
              </a:rPr>
              <a:t>Equipment Coordinator</a:t>
            </a:r>
            <a:endParaRPr lang="en-US" sz="3600"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sz="2400" dirty="0">
                <a:solidFill>
                  <a:srgbClr val="FFFF00"/>
                </a:solidFill>
              </a:rPr>
              <a:t>Keep asset in a location </a:t>
            </a:r>
            <a:r>
              <a:rPr lang="en-US" sz="2400" dirty="0" smtClean="0">
                <a:solidFill>
                  <a:srgbClr val="FFFF00"/>
                </a:solidFill>
              </a:rPr>
              <a:t>and manner to avoid damage, theft, or other loss and maintain accurate records of purchases, dispositions, and location of all capitalized assets. </a:t>
            </a:r>
          </a:p>
          <a:p>
            <a:endParaRPr lang="en-US" sz="2400" dirty="0" smtClean="0">
              <a:solidFill>
                <a:srgbClr val="FFFF00"/>
              </a:solidFill>
            </a:endParaRPr>
          </a:p>
          <a:p>
            <a:r>
              <a:rPr lang="en-US" sz="2400" dirty="0" smtClean="0">
                <a:solidFill>
                  <a:srgbClr val="FFFF00"/>
                </a:solidFill>
              </a:rPr>
              <a:t>Tagging equipment upon receipt of both the asset’s inventory tag and “Equipment Inventory Form” and returning this completed form to the Controller’s office.</a:t>
            </a:r>
          </a:p>
          <a:p>
            <a:endParaRPr lang="en-US" sz="2400" dirty="0">
              <a:solidFill>
                <a:srgbClr val="FFFF00"/>
              </a:solidFill>
            </a:endParaRPr>
          </a:p>
          <a:p>
            <a:r>
              <a:rPr lang="en-US" sz="2400" dirty="0">
                <a:solidFill>
                  <a:srgbClr val="FFFF00"/>
                </a:solidFill>
              </a:rPr>
              <a:t>Reviewing the status of all capitalized equipment listed on the “Departmental Inventory Confirmation” which is made available to organizations bi-annually by the Controller’s office.</a:t>
            </a:r>
          </a:p>
          <a:p>
            <a:endParaRPr lang="en-US" sz="2400" dirty="0" smtClean="0">
              <a:solidFill>
                <a:srgbClr val="FFFF00"/>
              </a:solidFill>
            </a:endParaRPr>
          </a:p>
          <a:p>
            <a:pPr>
              <a:buNone/>
            </a:pP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FFFF00"/>
                </a:solidFill>
              </a:rPr>
              <a:t>Equipment Coordinator</a:t>
            </a:r>
            <a:endParaRPr lang="en-US" sz="3600"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sz="2400" dirty="0" smtClean="0">
                <a:solidFill>
                  <a:srgbClr val="FFFF00"/>
                </a:solidFill>
              </a:rPr>
              <a:t>Notifying the Controller’s office of any change in equipment status (physical location change, organization change, equipment coordinator change, dispositions, etc.) by submitting the proper forms.</a:t>
            </a:r>
          </a:p>
          <a:p>
            <a:endParaRPr lang="en-US" sz="2400" dirty="0" smtClean="0">
              <a:solidFill>
                <a:srgbClr val="FFFF00"/>
              </a:solidFill>
            </a:endParaRPr>
          </a:p>
          <a:p>
            <a:r>
              <a:rPr lang="en-US" sz="2400" dirty="0" smtClean="0">
                <a:solidFill>
                  <a:srgbClr val="FFFF00"/>
                </a:solidFill>
              </a:rPr>
              <a:t>Notifying University Police immediately if equipment is stolen.</a:t>
            </a:r>
          </a:p>
          <a:p>
            <a:endParaRPr lang="en-US" sz="2400" dirty="0" smtClean="0">
              <a:solidFill>
                <a:srgbClr val="FFFF00"/>
              </a:solidFill>
            </a:endParaRPr>
          </a:p>
          <a:p>
            <a:r>
              <a:rPr lang="en-US" sz="2400" dirty="0" smtClean="0">
                <a:solidFill>
                  <a:srgbClr val="FFFF00"/>
                </a:solidFill>
              </a:rPr>
              <a:t>Notifying the University Foundation when equipment is received as a gift to the University.  University Foundation must acknowledge the gift and notify the Controller’s office.  If the Controller’s office determines that the item is capital equipment (when we have a true appraisal of the asset’s FMV), it is recorded in the asset management system (Banner).</a:t>
            </a: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FF00"/>
                </a:solidFill>
              </a:rPr>
              <a:t>Physical Audits</a:t>
            </a:r>
            <a:endParaRPr lang="en-US" sz="4000" dirty="0">
              <a:solidFill>
                <a:srgbClr val="FFFF00"/>
              </a:solidFill>
            </a:endParaRPr>
          </a:p>
        </p:txBody>
      </p:sp>
      <p:sp>
        <p:nvSpPr>
          <p:cNvPr id="3" name="Content Placeholder 2"/>
          <p:cNvSpPr>
            <a:spLocks noGrp="1"/>
          </p:cNvSpPr>
          <p:nvPr>
            <p:ph idx="1"/>
          </p:nvPr>
        </p:nvSpPr>
        <p:spPr/>
        <p:txBody>
          <a:bodyPr>
            <a:normAutofit/>
          </a:bodyPr>
          <a:lstStyle/>
          <a:p>
            <a:r>
              <a:rPr lang="en-US" sz="2400" dirty="0" smtClean="0">
                <a:solidFill>
                  <a:srgbClr val="FFFF00"/>
                </a:solidFill>
              </a:rPr>
              <a:t>Physical audits occur bi-annually.  Every organization must have 100% of its capital assets reviewed once every 2 years.  The department head is responsible for overseeing this.</a:t>
            </a:r>
          </a:p>
          <a:p>
            <a:endParaRPr lang="en-US" sz="2400" dirty="0" smtClean="0">
              <a:solidFill>
                <a:srgbClr val="FFFF00"/>
              </a:solidFill>
            </a:endParaRPr>
          </a:p>
          <a:p>
            <a:r>
              <a:rPr lang="en-US" sz="2400" dirty="0" smtClean="0">
                <a:solidFill>
                  <a:srgbClr val="FFFF00"/>
                </a:solidFill>
              </a:rPr>
              <a:t>Confirmation of the assets on the listing are the responsibility of the department.</a:t>
            </a:r>
          </a:p>
          <a:p>
            <a:endParaRPr lang="en-US" sz="2400" dirty="0" smtClean="0">
              <a:solidFill>
                <a:srgbClr val="FFFF00"/>
              </a:solidFill>
            </a:endParaRPr>
          </a:p>
          <a:p>
            <a:r>
              <a:rPr lang="en-US" sz="2400" dirty="0" smtClean="0">
                <a:solidFill>
                  <a:srgbClr val="FFFF00"/>
                </a:solidFill>
              </a:rPr>
              <a:t>The Controller’s office should be notified of any equipment with an original cost over $5,000 (per unit) that is not on the list so that we can research it.</a:t>
            </a: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Physical Audits</a:t>
            </a:r>
            <a:endParaRPr lang="en-US"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FFFF00"/>
                </a:solidFill>
              </a:rPr>
              <a:t>FY18 Reports will be sent out by the end of February.</a:t>
            </a:r>
          </a:p>
          <a:p>
            <a:r>
              <a:rPr lang="en-US" dirty="0" smtClean="0">
                <a:solidFill>
                  <a:srgbClr val="FFFF00"/>
                </a:solidFill>
              </a:rPr>
              <a:t>Verify that every asset listed is present and in good working order.</a:t>
            </a:r>
          </a:p>
          <a:p>
            <a:r>
              <a:rPr lang="en-US" dirty="0" smtClean="0">
                <a:solidFill>
                  <a:srgbClr val="FFFF00"/>
                </a:solidFill>
              </a:rPr>
              <a:t>Clearly mark any changes that need to be made.</a:t>
            </a:r>
          </a:p>
          <a:p>
            <a:r>
              <a:rPr lang="en-US" dirty="0" smtClean="0">
                <a:solidFill>
                  <a:srgbClr val="FFFF00"/>
                </a:solidFill>
              </a:rPr>
              <a:t>Do not delete any items.</a:t>
            </a:r>
          </a:p>
          <a:p>
            <a:r>
              <a:rPr lang="en-US" dirty="0">
                <a:solidFill>
                  <a:srgbClr val="FFFF00"/>
                </a:solidFill>
              </a:rPr>
              <a:t>Need to be signed by Equipment Coordinator and Department </a:t>
            </a:r>
            <a:r>
              <a:rPr lang="en-US" dirty="0" smtClean="0">
                <a:solidFill>
                  <a:srgbClr val="FFFF00"/>
                </a:solidFill>
              </a:rPr>
              <a:t>Head and returned to the Controller’s Office.</a:t>
            </a:r>
            <a:endParaRPr lang="en-US" dirty="0">
              <a:solidFill>
                <a:srgbClr val="FFFF00"/>
              </a:solidFill>
            </a:endParaRPr>
          </a:p>
          <a:p>
            <a:endParaRPr lang="en-US" dirty="0"/>
          </a:p>
        </p:txBody>
      </p:sp>
    </p:spTree>
    <p:extLst>
      <p:ext uri="{BB962C8B-B14F-4D97-AF65-F5344CB8AC3E}">
        <p14:creationId xmlns:p14="http://schemas.microsoft.com/office/powerpoint/2010/main" val="21679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l="4669" t="16260" r="1946"/>
          <a:stretch>
            <a:fillRect/>
          </a:stretch>
        </p:blipFill>
        <p:spPr bwMode="auto">
          <a:xfrm>
            <a:off x="0" y="228600"/>
            <a:ext cx="9144000" cy="6400800"/>
          </a:xfrm>
          <a:prstGeom prst="rect">
            <a:avLst/>
          </a:prstGeom>
          <a:noFill/>
          <a:ln w="9525">
            <a:noFill/>
            <a:miter lim="800000"/>
            <a:headEnd/>
            <a:tailEnd/>
          </a:ln>
        </p:spPr>
      </p:pic>
      <p:sp>
        <p:nvSpPr>
          <p:cNvPr id="3" name="Oval 2"/>
          <p:cNvSpPr/>
          <p:nvPr/>
        </p:nvSpPr>
        <p:spPr>
          <a:xfrm>
            <a:off x="6324600" y="3886200"/>
            <a:ext cx="3048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438400" y="3886200"/>
            <a:ext cx="15240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133600"/>
          </a:xfrm>
        </p:spPr>
        <p:txBody>
          <a:bodyPr>
            <a:normAutofit fontScale="90000"/>
          </a:bodyPr>
          <a:lstStyle/>
          <a:p>
            <a:r>
              <a:rPr lang="en-US" dirty="0" smtClean="0">
                <a:solidFill>
                  <a:srgbClr val="FFFF00"/>
                </a:solidFill>
              </a:rPr>
              <a:t>KSU Policy 5-12.3</a:t>
            </a:r>
            <a:br>
              <a:rPr lang="en-US" dirty="0" smtClean="0">
                <a:solidFill>
                  <a:srgbClr val="FFFF00"/>
                </a:solidFill>
              </a:rPr>
            </a:br>
            <a:r>
              <a:rPr lang="en-US" sz="3100" dirty="0" smtClean="0">
                <a:solidFill>
                  <a:srgbClr val="FFFF00"/>
                </a:solidFill>
              </a:rPr>
              <a:t>Administrative policy regarding acquisition, inventory control, and sales or other disposal of capital assets</a:t>
            </a:r>
            <a:br>
              <a:rPr lang="en-US" sz="3100" dirty="0" smtClean="0">
                <a:solidFill>
                  <a:srgbClr val="FFFF00"/>
                </a:solidFill>
              </a:rPr>
            </a:br>
            <a:r>
              <a:rPr lang="en-US" sz="2000" dirty="0" smtClean="0">
                <a:solidFill>
                  <a:srgbClr val="FFFF00"/>
                </a:solidFill>
              </a:rPr>
              <a:t>http://www.kent.edu/policyreg/</a:t>
            </a:r>
            <a:r>
              <a:rPr lang="en-US" dirty="0" smtClean="0"/>
              <a:t/>
            </a:r>
            <a:br>
              <a:rPr lang="en-US" dirty="0" smtClean="0"/>
            </a:br>
            <a:endParaRPr lang="en-US" dirty="0"/>
          </a:p>
        </p:txBody>
      </p:sp>
      <p:sp>
        <p:nvSpPr>
          <p:cNvPr id="3" name="Content Placeholder 2"/>
          <p:cNvSpPr>
            <a:spLocks noGrp="1"/>
          </p:cNvSpPr>
          <p:nvPr>
            <p:ph idx="1"/>
          </p:nvPr>
        </p:nvSpPr>
        <p:spPr>
          <a:xfrm>
            <a:off x="457200" y="2286000"/>
            <a:ext cx="8229600" cy="3840163"/>
          </a:xfrm>
        </p:spPr>
        <p:txBody>
          <a:bodyPr>
            <a:normAutofit lnSpcReduction="10000"/>
          </a:bodyPr>
          <a:lstStyle/>
          <a:p>
            <a:r>
              <a:rPr lang="en-US" dirty="0" smtClean="0">
                <a:solidFill>
                  <a:srgbClr val="FFFF00"/>
                </a:solidFill>
              </a:rPr>
              <a:t>(B)</a:t>
            </a:r>
            <a:r>
              <a:rPr lang="en-US" dirty="0">
                <a:solidFill>
                  <a:srgbClr val="FFFF00"/>
                </a:solidFill>
              </a:rPr>
              <a:t>       </a:t>
            </a:r>
            <a:r>
              <a:rPr lang="en-US" dirty="0" smtClean="0">
                <a:solidFill>
                  <a:srgbClr val="FFFF00"/>
                </a:solidFill>
              </a:rPr>
              <a:t>Capital Assets – any tangible personal property such as equipment, furniture, or other assets, with a value greater than $5,000, including all costs to prepare the asset for use (Installation, Freight, Training) and an estimated useful life greater than 1 year. (Real Property &amp; Library Books are Excluded in this discussion).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Autofit/>
          </a:bodyPr>
          <a:lstStyle/>
          <a:p>
            <a:r>
              <a:rPr lang="en-US" sz="4000" dirty="0" smtClean="0">
                <a:solidFill>
                  <a:srgbClr val="FFFF00"/>
                </a:solidFill>
              </a:rPr>
              <a:t>Uniform Guidance 2 CFR 200.313:</a:t>
            </a:r>
            <a:r>
              <a:rPr lang="en-US" sz="3200" dirty="0" smtClean="0">
                <a:solidFill>
                  <a:srgbClr val="FFFF00"/>
                </a:solidFill>
              </a:rPr>
              <a:t/>
            </a:r>
            <a:br>
              <a:rPr lang="en-US" sz="3200" dirty="0" smtClean="0">
                <a:solidFill>
                  <a:srgbClr val="FFFF00"/>
                </a:solidFill>
              </a:rPr>
            </a:br>
            <a:r>
              <a:rPr lang="en-US" sz="3000" dirty="0" smtClean="0">
                <a:solidFill>
                  <a:srgbClr val="FFFF00"/>
                </a:solidFill>
              </a:rPr>
              <a:t>Uniform Administrative Requirements, Cost Principles, and Audit Requirements for Federal Awards - Equipment</a:t>
            </a:r>
            <a:endParaRPr lang="en-US" sz="3000" dirty="0">
              <a:solidFill>
                <a:srgbClr val="FFFF00"/>
              </a:solidFill>
            </a:endParaRPr>
          </a:p>
        </p:txBody>
      </p:sp>
      <p:sp>
        <p:nvSpPr>
          <p:cNvPr id="3" name="Content Placeholder 2"/>
          <p:cNvSpPr>
            <a:spLocks noGrp="1"/>
          </p:cNvSpPr>
          <p:nvPr>
            <p:ph idx="1"/>
          </p:nvPr>
        </p:nvSpPr>
        <p:spPr>
          <a:xfrm>
            <a:off x="457200" y="2743200"/>
            <a:ext cx="8229600" cy="3382963"/>
          </a:xfrm>
        </p:spPr>
        <p:txBody>
          <a:bodyPr>
            <a:normAutofit/>
          </a:bodyPr>
          <a:lstStyle/>
          <a:p>
            <a:r>
              <a:rPr lang="en-US" sz="2400" dirty="0" smtClean="0">
                <a:solidFill>
                  <a:srgbClr val="FFFF00"/>
                </a:solidFill>
              </a:rPr>
              <a:t>As a recipient of federal funding, the University is required to complete a physical inventory of its equipment and other assets every 2 years.</a:t>
            </a:r>
          </a:p>
          <a:p>
            <a:endParaRPr lang="en-US" sz="2400" dirty="0" smtClean="0">
              <a:solidFill>
                <a:srgbClr val="FFFF00"/>
              </a:solidFill>
            </a:endParaRPr>
          </a:p>
          <a:p>
            <a:r>
              <a:rPr lang="en-US" sz="2400" dirty="0" smtClean="0">
                <a:solidFill>
                  <a:srgbClr val="FFFF00"/>
                </a:solidFill>
              </a:rPr>
              <a:t>By not returning your inventory confirmation report to the Controller’s office, the University is out of compliance with this regulation.</a:t>
            </a:r>
          </a:p>
          <a:p>
            <a:r>
              <a:rPr lang="en-US" sz="2400" dirty="0" smtClean="0">
                <a:solidFill>
                  <a:srgbClr val="FFFF00"/>
                </a:solidFill>
                <a:hlinkClick r:id="rId2"/>
              </a:rPr>
              <a:t>Link to 2 CFR 200.313 - Equipment</a:t>
            </a:r>
            <a:endParaRPr lang="en-US" sz="2400" dirty="0">
              <a:solidFill>
                <a:srgbClr val="FFFF00"/>
              </a:solidFill>
            </a:endParaRPr>
          </a:p>
          <a:p>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FF00"/>
                </a:solidFill>
              </a:rPr>
              <a:t>Changes in Equipment Status</a:t>
            </a:r>
            <a:endParaRPr lang="en-US" sz="4000" dirty="0">
              <a:solidFill>
                <a:srgbClr val="FFFF00"/>
              </a:solidFill>
            </a:endParaRPr>
          </a:p>
        </p:txBody>
      </p:sp>
      <p:sp>
        <p:nvSpPr>
          <p:cNvPr id="3" name="Content Placeholder 2"/>
          <p:cNvSpPr>
            <a:spLocks noGrp="1"/>
          </p:cNvSpPr>
          <p:nvPr>
            <p:ph idx="1"/>
          </p:nvPr>
        </p:nvSpPr>
        <p:spPr>
          <a:xfrm>
            <a:off x="457200" y="1295400"/>
            <a:ext cx="8229600" cy="5181600"/>
          </a:xfrm>
        </p:spPr>
        <p:txBody>
          <a:bodyPr>
            <a:normAutofit/>
          </a:bodyPr>
          <a:lstStyle/>
          <a:p>
            <a:r>
              <a:rPr lang="en-US" sz="2600" dirty="0" smtClean="0">
                <a:solidFill>
                  <a:srgbClr val="FFFF00"/>
                </a:solidFill>
              </a:rPr>
              <a:t>Types of changes in equipment status that must be reported to the Controller’s office:</a:t>
            </a:r>
          </a:p>
          <a:p>
            <a:pPr lvl="1"/>
            <a:r>
              <a:rPr lang="en-US" sz="2400" dirty="0" smtClean="0">
                <a:solidFill>
                  <a:srgbClr val="FFFF00"/>
                </a:solidFill>
              </a:rPr>
              <a:t>Equipment relocated </a:t>
            </a:r>
            <a:r>
              <a:rPr lang="en-US" sz="2400" u="sng" dirty="0" smtClean="0">
                <a:solidFill>
                  <a:srgbClr val="FFFF00"/>
                </a:solidFill>
              </a:rPr>
              <a:t>within</a:t>
            </a:r>
            <a:r>
              <a:rPr lang="en-US" sz="2400" dirty="0" smtClean="0">
                <a:solidFill>
                  <a:srgbClr val="FFFF00"/>
                </a:solidFill>
              </a:rPr>
              <a:t> a department/organization</a:t>
            </a:r>
          </a:p>
          <a:p>
            <a:pPr lvl="1"/>
            <a:r>
              <a:rPr lang="en-US" sz="2400" dirty="0" smtClean="0">
                <a:solidFill>
                  <a:srgbClr val="FFFF00"/>
                </a:solidFill>
              </a:rPr>
              <a:t>Equipment transferred to another KSU department/organization</a:t>
            </a:r>
            <a:endParaRPr lang="en-US" sz="2600" dirty="0" smtClean="0">
              <a:solidFill>
                <a:srgbClr val="FFFF00"/>
              </a:solidFill>
            </a:endParaRPr>
          </a:p>
          <a:p>
            <a:pPr marL="284163" lvl="1" indent="-284163">
              <a:buFont typeface="Arial" panose="020B0604020202020204" pitchFamily="34" charset="0"/>
              <a:buChar char="•"/>
            </a:pPr>
            <a:r>
              <a:rPr lang="en-US" sz="2600" dirty="0" smtClean="0">
                <a:solidFill>
                  <a:srgbClr val="FFFF00"/>
                </a:solidFill>
              </a:rPr>
              <a:t>Must be signed by both initiating and receiving departments.</a:t>
            </a:r>
          </a:p>
          <a:p>
            <a:pPr marL="284163" lvl="1" indent="-284163">
              <a:buFont typeface="Arial" panose="020B0604020202020204" pitchFamily="34" charset="0"/>
              <a:buChar char="•"/>
            </a:pPr>
            <a:r>
              <a:rPr lang="en-US" sz="2600" dirty="0" smtClean="0">
                <a:solidFill>
                  <a:srgbClr val="FFFF00"/>
                </a:solidFill>
              </a:rPr>
              <a:t>A </a:t>
            </a:r>
            <a:r>
              <a:rPr lang="en-US" sz="2600" dirty="0">
                <a:solidFill>
                  <a:srgbClr val="FFFF00"/>
                </a:solidFill>
              </a:rPr>
              <a:t>change in the organization of record will not make any changes to where the expense was recorded for an asset.</a:t>
            </a:r>
          </a:p>
          <a:p>
            <a:pPr marL="284163" lvl="1" indent="-284163">
              <a:buFont typeface="Arial" panose="020B0604020202020204" pitchFamily="34" charset="0"/>
              <a:buChar char="•"/>
            </a:pPr>
            <a:endParaRPr lang="en-US" sz="2600" dirty="0" smtClean="0">
              <a:solidFill>
                <a:srgbClr val="FFFF00"/>
              </a:solidFill>
            </a:endParaRPr>
          </a:p>
          <a:p>
            <a:pPr marL="457200" lvl="1" indent="0">
              <a:buNone/>
            </a:pP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cstate="print"/>
          <a:srcRect l="9533" t="22900" r="11089" b="3388"/>
          <a:stretch>
            <a:fillRect/>
          </a:stretch>
        </p:blipFill>
        <p:spPr bwMode="auto">
          <a:xfrm>
            <a:off x="0" y="182283"/>
            <a:ext cx="8991600" cy="6523318"/>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Disposal</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dirty="0" smtClean="0">
                <a:solidFill>
                  <a:srgbClr val="FFFF00"/>
                </a:solidFill>
              </a:rPr>
              <a:t>Situations that call for the retirement and removal from inventory records (surplus property) may include:</a:t>
            </a:r>
            <a:endParaRPr lang="en-US" sz="2400" dirty="0">
              <a:solidFill>
                <a:srgbClr val="FFFF00"/>
              </a:solidFill>
            </a:endParaRPr>
          </a:p>
          <a:p>
            <a:pPr lvl="2"/>
            <a:r>
              <a:rPr lang="en-US" sz="2000" dirty="0">
                <a:solidFill>
                  <a:srgbClr val="FFFF00"/>
                </a:solidFill>
              </a:rPr>
              <a:t>Equipment that is past its useful life and is no longer used</a:t>
            </a:r>
          </a:p>
          <a:p>
            <a:pPr lvl="2"/>
            <a:r>
              <a:rPr lang="en-US" sz="2000" dirty="0">
                <a:solidFill>
                  <a:srgbClr val="FFFF00"/>
                </a:solidFill>
              </a:rPr>
              <a:t>Stolen equipment</a:t>
            </a:r>
          </a:p>
          <a:p>
            <a:pPr lvl="2"/>
            <a:r>
              <a:rPr lang="en-US" sz="2000" dirty="0">
                <a:solidFill>
                  <a:srgbClr val="FFFF00"/>
                </a:solidFill>
              </a:rPr>
              <a:t>Equipment that is traded in</a:t>
            </a:r>
          </a:p>
          <a:p>
            <a:pPr lvl="2"/>
            <a:r>
              <a:rPr lang="en-US" sz="2000" dirty="0">
                <a:solidFill>
                  <a:srgbClr val="FFFF00"/>
                </a:solidFill>
              </a:rPr>
              <a:t>Equipment that is lost</a:t>
            </a:r>
          </a:p>
          <a:p>
            <a:pPr lvl="2"/>
            <a:r>
              <a:rPr lang="en-US" sz="2000" dirty="0">
                <a:solidFill>
                  <a:srgbClr val="FFFF00"/>
                </a:solidFill>
              </a:rPr>
              <a:t>Equipment that is destroyed</a:t>
            </a:r>
          </a:p>
          <a:p>
            <a:pPr lvl="2"/>
            <a:r>
              <a:rPr lang="en-US" sz="2000" dirty="0">
                <a:solidFill>
                  <a:srgbClr val="FFFF00"/>
                </a:solidFill>
              </a:rPr>
              <a:t>Equipment that is sold</a:t>
            </a:r>
          </a:p>
          <a:p>
            <a:pPr lvl="2"/>
            <a:r>
              <a:rPr lang="en-US" sz="2000" dirty="0">
                <a:solidFill>
                  <a:srgbClr val="FFFF00"/>
                </a:solidFill>
              </a:rPr>
              <a:t>Equipment that is returned to a research sponsor</a:t>
            </a:r>
          </a:p>
          <a:p>
            <a:endParaRPr lang="en-US" dirty="0"/>
          </a:p>
        </p:txBody>
      </p:sp>
    </p:spTree>
    <p:extLst>
      <p:ext uri="{BB962C8B-B14F-4D97-AF65-F5344CB8AC3E}">
        <p14:creationId xmlns:p14="http://schemas.microsoft.com/office/powerpoint/2010/main" val="2373586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FF00"/>
                </a:solidFill>
              </a:rPr>
              <a:t>Disposal</a:t>
            </a:r>
            <a:endParaRPr lang="en-US" sz="4000"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r>
              <a:rPr lang="en-US" sz="2400" dirty="0" smtClean="0">
                <a:solidFill>
                  <a:srgbClr val="FFFF00"/>
                </a:solidFill>
              </a:rPr>
              <a:t>Policies and procedures concerning surplus property are the responsibility of the Purchasing/Procurement Department.</a:t>
            </a:r>
          </a:p>
          <a:p>
            <a:endParaRPr lang="en-US" sz="2400" dirty="0" smtClean="0">
              <a:solidFill>
                <a:srgbClr val="FFFF00"/>
              </a:solidFill>
            </a:endParaRPr>
          </a:p>
          <a:p>
            <a:r>
              <a:rPr lang="en-US" sz="2400" dirty="0" smtClean="0">
                <a:solidFill>
                  <a:srgbClr val="FFFF00"/>
                </a:solidFill>
              </a:rPr>
              <a:t>The Procurement department website has instructions for disposing of surplus property.</a:t>
            </a:r>
          </a:p>
          <a:p>
            <a:endParaRPr lang="en-US" sz="2400" dirty="0" smtClean="0">
              <a:solidFill>
                <a:srgbClr val="FFFF00"/>
              </a:solidFill>
            </a:endParaRPr>
          </a:p>
          <a:p>
            <a:r>
              <a:rPr lang="en-US" sz="2400" dirty="0" smtClean="0">
                <a:solidFill>
                  <a:srgbClr val="FFFF00"/>
                </a:solidFill>
              </a:rPr>
              <a:t>Only the Procurement department is authorized to sell or auction equipment.</a:t>
            </a:r>
          </a:p>
          <a:p>
            <a:endParaRPr lang="en-US" sz="2400" dirty="0" smtClean="0">
              <a:solidFill>
                <a:srgbClr val="FFFF00"/>
              </a:solidFill>
            </a:endParaRPr>
          </a:p>
          <a:p>
            <a:r>
              <a:rPr lang="en-US" sz="2400" dirty="0" smtClean="0">
                <a:solidFill>
                  <a:srgbClr val="FFFF00"/>
                </a:solidFill>
              </a:rPr>
              <a:t>Fleet Services should be contacted when trading in or disposing of vehicles.</a:t>
            </a:r>
          </a:p>
          <a:p>
            <a:endParaRPr lang="en-US" sz="2400" dirty="0" smtClean="0">
              <a:solidFill>
                <a:srgbClr val="FFFF00"/>
              </a:solidFill>
            </a:endParaRPr>
          </a:p>
          <a:p>
            <a:r>
              <a:rPr lang="en-US" sz="2400" dirty="0" smtClean="0">
                <a:solidFill>
                  <a:srgbClr val="FFFF00"/>
                </a:solidFill>
              </a:rPr>
              <a:t>A Disposal Form must be completed and returned to the Controller’s Office.</a:t>
            </a:r>
          </a:p>
          <a:p>
            <a:endParaRPr lang="en-US" sz="2400" dirty="0">
              <a:solidFill>
                <a:srgbClr val="FFFF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l="15564" t="23848" r="17510" b="2439"/>
          <a:stretch>
            <a:fillRect/>
          </a:stretch>
        </p:blipFill>
        <p:spPr bwMode="auto">
          <a:xfrm>
            <a:off x="228600" y="228600"/>
            <a:ext cx="8536641" cy="64008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FF00"/>
                </a:solidFill>
              </a:rPr>
              <a:t>Forms</a:t>
            </a:r>
            <a:endParaRPr lang="en-US" sz="4000" dirty="0">
              <a:solidFill>
                <a:srgbClr val="FFFF00"/>
              </a:solidFill>
            </a:endParaRPr>
          </a:p>
        </p:txBody>
      </p:sp>
      <p:sp>
        <p:nvSpPr>
          <p:cNvPr id="3" name="Content Placeholder 2"/>
          <p:cNvSpPr>
            <a:spLocks noGrp="1"/>
          </p:cNvSpPr>
          <p:nvPr>
            <p:ph idx="1"/>
          </p:nvPr>
        </p:nvSpPr>
        <p:spPr/>
        <p:txBody>
          <a:bodyPr>
            <a:normAutofit/>
          </a:bodyPr>
          <a:lstStyle/>
          <a:p>
            <a:r>
              <a:rPr lang="en-US" sz="2800" dirty="0">
                <a:solidFill>
                  <a:srgbClr val="FFFF00"/>
                </a:solidFill>
                <a:hlinkClick r:id="rId2"/>
              </a:rPr>
              <a:t>https://</a:t>
            </a:r>
            <a:r>
              <a:rPr lang="en-US" sz="2800" dirty="0" smtClean="0">
                <a:solidFill>
                  <a:srgbClr val="FFFF00"/>
                </a:solidFill>
                <a:hlinkClick r:id="rId2"/>
              </a:rPr>
              <a:t>www.kent.edu/controller/forms-library</a:t>
            </a:r>
            <a:endParaRPr lang="en-US" sz="2800" dirty="0" smtClean="0">
              <a:solidFill>
                <a:srgbClr val="FFFF00"/>
              </a:solidFill>
            </a:endParaRPr>
          </a:p>
          <a:p>
            <a:pPr lvl="1"/>
            <a:r>
              <a:rPr lang="en-US" sz="2400" dirty="0" smtClean="0">
                <a:solidFill>
                  <a:srgbClr val="FFFF00"/>
                </a:solidFill>
              </a:rPr>
              <a:t>Disposition form (and instructions)</a:t>
            </a:r>
          </a:p>
          <a:p>
            <a:pPr lvl="1"/>
            <a:r>
              <a:rPr lang="en-US" sz="2400" dirty="0" smtClean="0">
                <a:solidFill>
                  <a:srgbClr val="FFFF00"/>
                </a:solidFill>
              </a:rPr>
              <a:t>Change in Status form</a:t>
            </a:r>
          </a:p>
          <a:p>
            <a:pPr lvl="1"/>
            <a:r>
              <a:rPr lang="en-US" sz="2400" dirty="0" smtClean="0">
                <a:solidFill>
                  <a:srgbClr val="FFFF00"/>
                </a:solidFill>
              </a:rPr>
              <a:t>Equipment Coordinator form</a:t>
            </a:r>
          </a:p>
          <a:p>
            <a:pPr lvl="1"/>
            <a:r>
              <a:rPr lang="en-US" sz="2400" dirty="0" smtClean="0">
                <a:solidFill>
                  <a:srgbClr val="FFFF00"/>
                </a:solidFill>
              </a:rPr>
              <a:t>Agreement for Assignment of University Equipment</a:t>
            </a:r>
          </a:p>
          <a:p>
            <a:pPr marL="457200" lvl="1" indent="0">
              <a:buNone/>
            </a:pPr>
            <a:endParaRPr lang="en-US" sz="2400" dirty="0" smtClean="0">
              <a:solidFill>
                <a:srgbClr val="FFFF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Resources</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sz="2400" dirty="0" smtClean="0">
                <a:solidFill>
                  <a:srgbClr val="FFFF00"/>
                </a:solidFill>
              </a:rPr>
              <a:t>Kent State, Controller’s Office, 330-672-2392, </a:t>
            </a:r>
            <a:r>
              <a:rPr lang="en-US" sz="2400" u="sng" dirty="0" smtClean="0">
                <a:solidFill>
                  <a:srgbClr val="FFFF00"/>
                </a:solidFill>
                <a:hlinkClick r:id="rId2"/>
              </a:rPr>
              <a:t>http://www.kent.edu/controller/financialaccounting</a:t>
            </a:r>
            <a:endParaRPr lang="en-US" sz="2400" u="sng" dirty="0" smtClean="0">
              <a:solidFill>
                <a:srgbClr val="FFFF00"/>
              </a:solidFill>
            </a:endParaRPr>
          </a:p>
          <a:p>
            <a:endParaRPr lang="en-US" sz="2400" dirty="0" smtClean="0">
              <a:solidFill>
                <a:srgbClr val="FFFF00"/>
              </a:solidFill>
            </a:endParaRPr>
          </a:p>
          <a:p>
            <a:r>
              <a:rPr lang="en-US" sz="2400" dirty="0" smtClean="0">
                <a:solidFill>
                  <a:srgbClr val="FFFF00"/>
                </a:solidFill>
              </a:rPr>
              <a:t>Kent State, Procurement/Purchasing, 330-672-2276, </a:t>
            </a:r>
            <a:r>
              <a:rPr lang="en-US" sz="2400" u="sng" dirty="0" smtClean="0">
                <a:solidFill>
                  <a:srgbClr val="FFFF00"/>
                </a:solidFill>
                <a:hlinkClick r:id="rId3"/>
              </a:rPr>
              <a:t>http://www.kent.edu/procurement/</a:t>
            </a:r>
            <a:endParaRPr lang="en-US" sz="2400" u="sng" dirty="0" smtClean="0">
              <a:solidFill>
                <a:srgbClr val="FFFF00"/>
              </a:solidFill>
            </a:endParaRPr>
          </a:p>
          <a:p>
            <a:pPr>
              <a:buNone/>
            </a:pPr>
            <a:endParaRPr lang="en-US" sz="2400" dirty="0" smtClean="0">
              <a:solidFill>
                <a:srgbClr val="FFFF00"/>
              </a:solidFill>
            </a:endParaRPr>
          </a:p>
          <a:p>
            <a:r>
              <a:rPr lang="en-US" sz="2400" dirty="0" smtClean="0">
                <a:solidFill>
                  <a:srgbClr val="FFFF00"/>
                </a:solidFill>
              </a:rPr>
              <a:t>Kent State, Fleet Services, 330-672-2345,  </a:t>
            </a:r>
            <a:r>
              <a:rPr lang="en-US" sz="2400" u="sng" dirty="0" smtClean="0">
                <a:solidFill>
                  <a:srgbClr val="FFFF00"/>
                </a:solidFill>
                <a:hlinkClick r:id="rId4"/>
              </a:rPr>
              <a:t>http://www.kent.edu/ufm</a:t>
            </a:r>
            <a:endParaRPr lang="en-US" sz="2400" u="sng" dirty="0" smtClean="0">
              <a:solidFill>
                <a:srgbClr val="FFFF00"/>
              </a:solidFill>
            </a:endParaRPr>
          </a:p>
          <a:p>
            <a:endParaRPr lang="en-US" sz="2400" dirty="0" smtClean="0">
              <a:solidFill>
                <a:srgbClr val="FFFF00"/>
              </a:solidFill>
            </a:endParaRPr>
          </a:p>
          <a:p>
            <a:r>
              <a:rPr lang="en-US" sz="2400" dirty="0" smtClean="0">
                <a:solidFill>
                  <a:srgbClr val="FFFF00"/>
                </a:solidFill>
              </a:rPr>
              <a:t>Kent State, Police Services, 330-672-3070</a:t>
            </a:r>
          </a:p>
          <a:p>
            <a:endParaRPr lang="en-US" sz="2400" dirty="0" smtClean="0">
              <a:solidFill>
                <a:srgbClr val="FFFF00"/>
              </a:solidFill>
            </a:endParaRPr>
          </a:p>
          <a:p>
            <a:pPr>
              <a:buNone/>
            </a:pPr>
            <a:endParaRPr lang="en-US" sz="2800" dirty="0">
              <a:solidFill>
                <a:srgbClr val="FFFF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78362"/>
          </a:xfrm>
        </p:spPr>
        <p:txBody>
          <a:bodyPr/>
          <a:lstStyle/>
          <a:p>
            <a:r>
              <a:rPr lang="en-US" dirty="0" smtClean="0">
                <a:solidFill>
                  <a:srgbClr val="FFFF00"/>
                </a:solidFill>
              </a:rPr>
              <a:t>Questions?</a:t>
            </a:r>
            <a:endParaRPr lang="en-US" dirty="0">
              <a:solidFill>
                <a:srgbClr val="FFFF00"/>
              </a:solidFill>
            </a:endParaRPr>
          </a:p>
        </p:txBody>
      </p:sp>
    </p:spTree>
    <p:extLst>
      <p:ext uri="{BB962C8B-B14F-4D97-AF65-F5344CB8AC3E}">
        <p14:creationId xmlns:p14="http://schemas.microsoft.com/office/powerpoint/2010/main" val="481860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FF00"/>
                </a:solidFill>
              </a:rPr>
              <a:t>Classes of Equipment</a:t>
            </a:r>
            <a:endParaRPr lang="en-US" dirty="0">
              <a:solidFill>
                <a:srgbClr val="FFFF00"/>
              </a:solidFill>
            </a:endParaRPr>
          </a:p>
        </p:txBody>
      </p:sp>
      <p:sp>
        <p:nvSpPr>
          <p:cNvPr id="3" name="Content Placeholder 2"/>
          <p:cNvSpPr>
            <a:spLocks noGrp="1"/>
          </p:cNvSpPr>
          <p:nvPr>
            <p:ph sz="half" idx="1"/>
          </p:nvPr>
        </p:nvSpPr>
        <p:spPr/>
        <p:txBody>
          <a:bodyPr>
            <a:normAutofit/>
          </a:bodyPr>
          <a:lstStyle/>
          <a:p>
            <a:r>
              <a:rPr lang="en-US" sz="2600" dirty="0" smtClean="0">
                <a:solidFill>
                  <a:srgbClr val="FFFF00"/>
                </a:solidFill>
              </a:rPr>
              <a:t>Aircraft</a:t>
            </a:r>
          </a:p>
          <a:p>
            <a:r>
              <a:rPr lang="en-US" sz="2600" dirty="0" smtClean="0">
                <a:solidFill>
                  <a:srgbClr val="FFFF00"/>
                </a:solidFill>
              </a:rPr>
              <a:t>Art Work (Non-</a:t>
            </a:r>
            <a:r>
              <a:rPr lang="en-US" sz="2600" dirty="0" err="1" smtClean="0">
                <a:solidFill>
                  <a:srgbClr val="FFFF00"/>
                </a:solidFill>
              </a:rPr>
              <a:t>Deprec</a:t>
            </a:r>
            <a:r>
              <a:rPr lang="en-US" sz="2600" dirty="0" smtClean="0">
                <a:solidFill>
                  <a:srgbClr val="FFFF00"/>
                </a:solidFill>
              </a:rPr>
              <a:t>.)</a:t>
            </a:r>
          </a:p>
          <a:p>
            <a:r>
              <a:rPr lang="en-US" sz="2600" dirty="0" smtClean="0">
                <a:solidFill>
                  <a:srgbClr val="FFFF00"/>
                </a:solidFill>
              </a:rPr>
              <a:t>Audio Visual Equipment</a:t>
            </a:r>
          </a:p>
          <a:p>
            <a:r>
              <a:rPr lang="en-US" sz="2600" dirty="0" smtClean="0">
                <a:solidFill>
                  <a:srgbClr val="FFFF00"/>
                </a:solidFill>
              </a:rPr>
              <a:t>Athletic Equipment</a:t>
            </a:r>
          </a:p>
          <a:p>
            <a:r>
              <a:rPr lang="en-US" sz="2600" dirty="0">
                <a:solidFill>
                  <a:srgbClr val="FFFF00"/>
                </a:solidFill>
              </a:rPr>
              <a:t>Communications Equip</a:t>
            </a:r>
            <a:r>
              <a:rPr lang="en-US" sz="2600" dirty="0" smtClean="0">
                <a:solidFill>
                  <a:srgbClr val="FFFF00"/>
                </a:solidFill>
              </a:rPr>
              <a:t>.</a:t>
            </a:r>
          </a:p>
          <a:p>
            <a:r>
              <a:rPr lang="en-US" sz="2600" dirty="0" smtClean="0">
                <a:solidFill>
                  <a:srgbClr val="FFFF00"/>
                </a:solidFill>
              </a:rPr>
              <a:t>Computer Hardware</a:t>
            </a:r>
          </a:p>
          <a:p>
            <a:r>
              <a:rPr lang="en-US" sz="2600" dirty="0" smtClean="0">
                <a:solidFill>
                  <a:srgbClr val="FFFF00"/>
                </a:solidFill>
              </a:rPr>
              <a:t>Lab Equipment</a:t>
            </a:r>
          </a:p>
          <a:p>
            <a:r>
              <a:rPr lang="en-US" sz="2600" dirty="0" smtClean="0">
                <a:solidFill>
                  <a:srgbClr val="FFFF00"/>
                </a:solidFill>
              </a:rPr>
              <a:t>Food Service Equipment</a:t>
            </a:r>
          </a:p>
          <a:p>
            <a:r>
              <a:rPr lang="en-US" sz="2600" dirty="0" smtClean="0">
                <a:solidFill>
                  <a:srgbClr val="FFFF00"/>
                </a:solidFill>
              </a:rPr>
              <a:t>Grounds Equipment</a:t>
            </a:r>
          </a:p>
          <a:p>
            <a:pPr marL="0" indent="0">
              <a:buNone/>
            </a:pPr>
            <a:endParaRPr lang="en-US" sz="2600" dirty="0" smtClean="0">
              <a:solidFill>
                <a:srgbClr val="FFFF00"/>
              </a:solidFill>
            </a:endParaRPr>
          </a:p>
        </p:txBody>
      </p:sp>
      <p:sp>
        <p:nvSpPr>
          <p:cNvPr id="4" name="Content Placeholder 3"/>
          <p:cNvSpPr>
            <a:spLocks noGrp="1"/>
          </p:cNvSpPr>
          <p:nvPr>
            <p:ph sz="half" idx="2"/>
          </p:nvPr>
        </p:nvSpPr>
        <p:spPr/>
        <p:txBody>
          <a:bodyPr>
            <a:normAutofit/>
          </a:bodyPr>
          <a:lstStyle/>
          <a:p>
            <a:r>
              <a:rPr lang="en-US" sz="2600" dirty="0" smtClean="0">
                <a:solidFill>
                  <a:srgbClr val="FFFF00"/>
                </a:solidFill>
              </a:rPr>
              <a:t>Machinery</a:t>
            </a:r>
          </a:p>
          <a:p>
            <a:r>
              <a:rPr lang="en-US" sz="2600" dirty="0" smtClean="0">
                <a:solidFill>
                  <a:srgbClr val="FFFF00"/>
                </a:solidFill>
              </a:rPr>
              <a:t>Maintenance Equip.</a:t>
            </a:r>
          </a:p>
          <a:p>
            <a:r>
              <a:rPr lang="en-US" sz="2600" dirty="0" smtClean="0">
                <a:solidFill>
                  <a:srgbClr val="FFFF00"/>
                </a:solidFill>
              </a:rPr>
              <a:t>Medical Equipment</a:t>
            </a:r>
          </a:p>
          <a:p>
            <a:r>
              <a:rPr lang="en-US" sz="2600" dirty="0" smtClean="0">
                <a:solidFill>
                  <a:srgbClr val="FFFF00"/>
                </a:solidFill>
              </a:rPr>
              <a:t>Misc. Equipment</a:t>
            </a:r>
          </a:p>
          <a:p>
            <a:r>
              <a:rPr lang="en-US" sz="2600" dirty="0" smtClean="0">
                <a:solidFill>
                  <a:srgbClr val="FFFF00"/>
                </a:solidFill>
              </a:rPr>
              <a:t>Musical Equipment</a:t>
            </a:r>
          </a:p>
          <a:p>
            <a:r>
              <a:rPr lang="en-US" sz="2600" dirty="0" smtClean="0">
                <a:solidFill>
                  <a:srgbClr val="FFFF00"/>
                </a:solidFill>
              </a:rPr>
              <a:t>Office Equipment</a:t>
            </a:r>
          </a:p>
          <a:p>
            <a:r>
              <a:rPr lang="en-US" sz="2600" dirty="0" smtClean="0">
                <a:solidFill>
                  <a:srgbClr val="FFFF00"/>
                </a:solidFill>
              </a:rPr>
              <a:t>Office Furniture</a:t>
            </a:r>
          </a:p>
          <a:p>
            <a:r>
              <a:rPr lang="en-US" sz="2600" dirty="0" smtClean="0">
                <a:solidFill>
                  <a:srgbClr val="FFFF00"/>
                </a:solidFill>
              </a:rPr>
              <a:t>Vehicles-Passenger and Non-Passenger</a:t>
            </a:r>
          </a:p>
          <a:p>
            <a:endParaRPr lang="en-US" dirty="0" smtClean="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Equipment Life Cycle</a:t>
            </a:r>
            <a:endParaRPr lang="en-US" dirty="0">
              <a:solidFill>
                <a:srgbClr val="FFFF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70688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1097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Purchasing</a:t>
            </a:r>
            <a:endParaRPr lang="en-US"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sz="2400" dirty="0" smtClean="0">
                <a:solidFill>
                  <a:srgbClr val="FFFF00"/>
                </a:solidFill>
              </a:rPr>
              <a:t>Equipment purchases are made using the on-line </a:t>
            </a:r>
            <a:r>
              <a:rPr lang="en-US" sz="2400" dirty="0" err="1" smtClean="0">
                <a:solidFill>
                  <a:srgbClr val="FFFF00"/>
                </a:solidFill>
              </a:rPr>
              <a:t>Flashcart</a:t>
            </a:r>
            <a:r>
              <a:rPr lang="en-US" sz="2400" dirty="0" smtClean="0">
                <a:solidFill>
                  <a:srgbClr val="FFFF00"/>
                </a:solidFill>
              </a:rPr>
              <a:t> procurement system (</a:t>
            </a:r>
            <a:r>
              <a:rPr lang="en-US" sz="2400" dirty="0" err="1" smtClean="0">
                <a:solidFill>
                  <a:srgbClr val="FFFF00"/>
                </a:solidFill>
              </a:rPr>
              <a:t>SciQuest</a:t>
            </a:r>
            <a:r>
              <a:rPr lang="en-US" sz="2400" dirty="0" smtClean="0">
                <a:solidFill>
                  <a:srgbClr val="FFFF00"/>
                </a:solidFill>
              </a:rPr>
              <a:t>) and must follow the policies issued by the Procurement/Purchasing department.</a:t>
            </a:r>
          </a:p>
          <a:p>
            <a:endParaRPr lang="en-US" sz="2400" dirty="0" smtClean="0">
              <a:solidFill>
                <a:srgbClr val="FFFF00"/>
              </a:solidFill>
            </a:endParaRPr>
          </a:p>
          <a:p>
            <a:r>
              <a:rPr lang="en-US" sz="2400" dirty="0" smtClean="0">
                <a:solidFill>
                  <a:srgbClr val="FFFF00"/>
                </a:solidFill>
              </a:rPr>
              <a:t>Equipment purchases should be coded to one of the following accounts:</a:t>
            </a:r>
          </a:p>
          <a:p>
            <a:pPr lvl="1"/>
            <a:r>
              <a:rPr lang="en-US" sz="2000" dirty="0" smtClean="0">
                <a:solidFill>
                  <a:srgbClr val="FFFF00"/>
                </a:solidFill>
              </a:rPr>
              <a:t>78011-Equipment/Furniture greater than $5,000 (capital)</a:t>
            </a:r>
          </a:p>
          <a:p>
            <a:pPr lvl="1"/>
            <a:r>
              <a:rPr lang="en-US" sz="2000" dirty="0" smtClean="0">
                <a:solidFill>
                  <a:srgbClr val="FFFF00"/>
                </a:solidFill>
              </a:rPr>
              <a:t>78013-Computer hardware greater than $5,000 (capital) </a:t>
            </a:r>
          </a:p>
          <a:p>
            <a:pPr lvl="1"/>
            <a:r>
              <a:rPr lang="en-US" sz="2000" dirty="0" smtClean="0">
                <a:solidFill>
                  <a:srgbClr val="FFFF00"/>
                </a:solidFill>
              </a:rPr>
              <a:t>72024-Equipment/Furniture less than $5,000 (expendable)</a:t>
            </a:r>
          </a:p>
          <a:p>
            <a:pPr lvl="1"/>
            <a:r>
              <a:rPr lang="en-US" sz="2000" dirty="0" smtClean="0">
                <a:solidFill>
                  <a:srgbClr val="FFFF00"/>
                </a:solidFill>
              </a:rPr>
              <a:t>72023-Computer hardware less than $5,000 (expendable)</a:t>
            </a:r>
          </a:p>
          <a:p>
            <a:pPr lvl="1"/>
            <a:r>
              <a:rPr lang="en-US" sz="2000" dirty="0" smtClean="0">
                <a:solidFill>
                  <a:schemeClr val="tx1">
                    <a:lumMod val="75000"/>
                  </a:schemeClr>
                </a:solidFill>
              </a:rPr>
              <a:t>78019-Fabricated equipment (should not be used without Controller office approval)</a:t>
            </a:r>
          </a:p>
          <a:p>
            <a:pPr lvl="1"/>
            <a:r>
              <a:rPr lang="en-US" sz="2000" dirty="0" smtClean="0">
                <a:solidFill>
                  <a:schemeClr val="tx1">
                    <a:lumMod val="75000"/>
                  </a:schemeClr>
                </a:solidFill>
              </a:rPr>
              <a:t>78021-Service Center equipment (only to be used by specific departments)</a:t>
            </a:r>
          </a:p>
          <a:p>
            <a:pPr lvl="1"/>
            <a:endParaRPr lang="en-US" sz="2000" dirty="0">
              <a:solidFill>
                <a:srgbClr val="FFFF00"/>
              </a:solidFill>
            </a:endParaRPr>
          </a:p>
          <a:p>
            <a:pPr lvl="1">
              <a:buNone/>
            </a:pPr>
            <a:endParaRPr lang="en-US" sz="2000" dirty="0" smtClean="0">
              <a:solidFill>
                <a:srgbClr val="FFFF00"/>
              </a:solidFill>
            </a:endParaRPr>
          </a:p>
          <a:p>
            <a:pPr lvl="1">
              <a:buNone/>
            </a:pPr>
            <a:endParaRPr lang="en-US" sz="2000" dirty="0" smtClean="0">
              <a:solidFill>
                <a:srgbClr val="FFFF00"/>
              </a:solidFill>
            </a:endParaRPr>
          </a:p>
          <a:p>
            <a:pPr lvl="1">
              <a:buNone/>
            </a:pPr>
            <a:endParaRPr lang="en-US" sz="2000"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Purchasing </a:t>
            </a:r>
            <a:r>
              <a:rPr lang="en-US" sz="2400" dirty="0" smtClean="0">
                <a:solidFill>
                  <a:srgbClr val="FFFF00"/>
                </a:solidFill>
              </a:rPr>
              <a:t>(cont’d)</a:t>
            </a:r>
            <a:endParaRPr lang="en-US" sz="2400" dirty="0">
              <a:solidFill>
                <a:srgbClr val="FFFF00"/>
              </a:solidFill>
            </a:endParaRPr>
          </a:p>
        </p:txBody>
      </p:sp>
      <p:sp>
        <p:nvSpPr>
          <p:cNvPr id="3" name="Content Placeholder 2"/>
          <p:cNvSpPr>
            <a:spLocks noGrp="1"/>
          </p:cNvSpPr>
          <p:nvPr>
            <p:ph idx="1"/>
          </p:nvPr>
        </p:nvSpPr>
        <p:spPr/>
        <p:txBody>
          <a:bodyPr>
            <a:normAutofit/>
          </a:bodyPr>
          <a:lstStyle/>
          <a:p>
            <a:r>
              <a:rPr lang="en-US" sz="2400" dirty="0" smtClean="0">
                <a:solidFill>
                  <a:srgbClr val="FFFF00"/>
                </a:solidFill>
              </a:rPr>
              <a:t>The Controller’s office will verify account codes for accuracy during this approval process based on dollar amount, item, and quantities to ensure that the equipment is properly classified.</a:t>
            </a:r>
          </a:p>
          <a:p>
            <a:pPr lvl="1"/>
            <a:r>
              <a:rPr lang="en-US" sz="2400" dirty="0" smtClean="0">
                <a:solidFill>
                  <a:srgbClr val="FFFF00"/>
                </a:solidFill>
              </a:rPr>
              <a:t>Please be sure to attach an itemized quote to your requisitions as this helps us with our approval process.</a:t>
            </a:r>
          </a:p>
          <a:p>
            <a:pPr lvl="1"/>
            <a:endParaRPr lang="en-US" sz="2400" dirty="0" smtClean="0">
              <a:solidFill>
                <a:srgbClr val="FFFF00"/>
              </a:solidFill>
            </a:endParaRPr>
          </a:p>
          <a:p>
            <a:r>
              <a:rPr lang="en-US" sz="2400" dirty="0" smtClean="0">
                <a:solidFill>
                  <a:srgbClr val="FFFF00"/>
                </a:solidFill>
              </a:rPr>
              <a:t>Capitalization is determined by item, not by order.</a:t>
            </a: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rgbClr val="FFFF00"/>
                </a:solidFill>
              </a:rPr>
              <a:t>Purchasing </a:t>
            </a:r>
            <a:r>
              <a:rPr lang="en-US" sz="2000" dirty="0" smtClean="0">
                <a:solidFill>
                  <a:srgbClr val="FFFF00"/>
                </a:solidFill>
              </a:rPr>
              <a:t>(</a:t>
            </a:r>
            <a:r>
              <a:rPr lang="en-US" sz="2000" dirty="0">
                <a:solidFill>
                  <a:srgbClr val="FFFF00"/>
                </a:solidFill>
              </a:rPr>
              <a:t>cont’d)</a:t>
            </a:r>
            <a:endParaRPr lang="en-US" sz="3800" dirty="0">
              <a:solidFill>
                <a:srgbClr val="FFFF00"/>
              </a:solidFill>
            </a:endParaRPr>
          </a:p>
        </p:txBody>
      </p:sp>
      <p:sp>
        <p:nvSpPr>
          <p:cNvPr id="3" name="Content Placeholder 2"/>
          <p:cNvSpPr>
            <a:spLocks noGrp="1"/>
          </p:cNvSpPr>
          <p:nvPr>
            <p:ph idx="1"/>
          </p:nvPr>
        </p:nvSpPr>
        <p:spPr/>
        <p:txBody>
          <a:bodyPr>
            <a:normAutofit/>
          </a:bodyPr>
          <a:lstStyle/>
          <a:p>
            <a:r>
              <a:rPr lang="en-US" sz="2800" u="sng" dirty="0" smtClean="0">
                <a:solidFill>
                  <a:srgbClr val="FFFF00"/>
                </a:solidFill>
              </a:rPr>
              <a:t>Capital Equipment Costs Include</a:t>
            </a:r>
            <a:r>
              <a:rPr lang="en-US" sz="2800" dirty="0" smtClean="0">
                <a:solidFill>
                  <a:srgbClr val="FFFF00"/>
                </a:solidFill>
              </a:rPr>
              <a:t>:</a:t>
            </a:r>
          </a:p>
          <a:p>
            <a:pPr lvl="1"/>
            <a:r>
              <a:rPr lang="en-US" sz="2400" dirty="0" smtClean="0">
                <a:solidFill>
                  <a:srgbClr val="FFFF00"/>
                </a:solidFill>
              </a:rPr>
              <a:t>Original contract or invoice cost</a:t>
            </a:r>
          </a:p>
          <a:p>
            <a:pPr lvl="1"/>
            <a:r>
              <a:rPr lang="en-US" sz="2400" dirty="0" smtClean="0">
                <a:solidFill>
                  <a:srgbClr val="FFFF00"/>
                </a:solidFill>
              </a:rPr>
              <a:t>Shipping and handling</a:t>
            </a:r>
          </a:p>
          <a:p>
            <a:pPr lvl="1"/>
            <a:r>
              <a:rPr lang="en-US" sz="2400" dirty="0" smtClean="0">
                <a:solidFill>
                  <a:srgbClr val="FFFF00"/>
                </a:solidFill>
              </a:rPr>
              <a:t>Taxes imposed on the purchase</a:t>
            </a:r>
          </a:p>
          <a:p>
            <a:pPr lvl="1"/>
            <a:r>
              <a:rPr lang="en-US" sz="2400" dirty="0" smtClean="0">
                <a:solidFill>
                  <a:srgbClr val="FFFF00"/>
                </a:solidFill>
              </a:rPr>
              <a:t>Installation and training costs</a:t>
            </a:r>
          </a:p>
          <a:p>
            <a:endParaRPr lang="en-US" sz="2800" dirty="0" smtClean="0">
              <a:solidFill>
                <a:srgbClr val="FFFF00"/>
              </a:solidFill>
            </a:endParaRPr>
          </a:p>
          <a:p>
            <a:r>
              <a:rPr lang="en-US" sz="2800" u="sng" dirty="0" smtClean="0">
                <a:solidFill>
                  <a:srgbClr val="FFFF00"/>
                </a:solidFill>
              </a:rPr>
              <a:t>Excluded Equipment Costs</a:t>
            </a:r>
            <a:r>
              <a:rPr lang="en-US" sz="2800" dirty="0" smtClean="0">
                <a:solidFill>
                  <a:srgbClr val="FFFF00"/>
                </a:solidFill>
              </a:rPr>
              <a:t>:</a:t>
            </a:r>
          </a:p>
          <a:p>
            <a:pPr lvl="1"/>
            <a:r>
              <a:rPr lang="en-US" dirty="0" smtClean="0">
                <a:solidFill>
                  <a:srgbClr val="FFFF00"/>
                </a:solidFill>
              </a:rPr>
              <a:t>Warranties</a:t>
            </a:r>
          </a:p>
          <a:p>
            <a:pPr lvl="1"/>
            <a:r>
              <a:rPr lang="en-US" dirty="0" smtClean="0">
                <a:solidFill>
                  <a:srgbClr val="FFFF00"/>
                </a:solidFill>
              </a:rPr>
              <a:t>Consumable/Expendable items</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Acquisition</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Accounts Payable pays the vendor.</a:t>
            </a:r>
          </a:p>
          <a:p>
            <a:r>
              <a:rPr lang="en-US" dirty="0" smtClean="0">
                <a:solidFill>
                  <a:srgbClr val="FFFF00"/>
                </a:solidFill>
              </a:rPr>
              <a:t>All transactions hitting 78011 or 78013 create temporary tags in Banner-Fixed Assets.</a:t>
            </a:r>
          </a:p>
          <a:p>
            <a:r>
              <a:rPr lang="en-US" dirty="0" smtClean="0">
                <a:solidFill>
                  <a:srgbClr val="FFFF00"/>
                </a:solidFill>
              </a:rPr>
              <a:t>Controller’s Office will assign a permanent tag or make corrections to the capitalization with journal entries.</a:t>
            </a:r>
          </a:p>
          <a:p>
            <a:r>
              <a:rPr lang="en-US" dirty="0" smtClean="0">
                <a:solidFill>
                  <a:srgbClr val="FFFF00"/>
                </a:solidFill>
              </a:rPr>
              <a:t>Permanent tags are sent to the departments for completion.</a:t>
            </a:r>
            <a:endParaRPr lang="en-US" dirty="0">
              <a:solidFill>
                <a:srgbClr val="FFFF00"/>
              </a:solidFill>
            </a:endParaRPr>
          </a:p>
        </p:txBody>
      </p:sp>
    </p:spTree>
    <p:extLst>
      <p:ext uri="{BB962C8B-B14F-4D97-AF65-F5344CB8AC3E}">
        <p14:creationId xmlns:p14="http://schemas.microsoft.com/office/powerpoint/2010/main" val="3916308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FF00"/>
                </a:solidFill>
              </a:rPr>
              <a:t>Tagging Capitalized Equipment</a:t>
            </a:r>
            <a:endParaRPr lang="en-US" sz="4000" dirty="0">
              <a:solidFill>
                <a:srgbClr val="FFFF00"/>
              </a:solidFill>
            </a:endParaRPr>
          </a:p>
        </p:txBody>
      </p:sp>
      <p:sp>
        <p:nvSpPr>
          <p:cNvPr id="3" name="Content Placeholder 2"/>
          <p:cNvSpPr>
            <a:spLocks noGrp="1"/>
          </p:cNvSpPr>
          <p:nvPr>
            <p:ph idx="1"/>
          </p:nvPr>
        </p:nvSpPr>
        <p:spPr/>
        <p:txBody>
          <a:bodyPr>
            <a:normAutofit/>
          </a:bodyPr>
          <a:lstStyle/>
          <a:p>
            <a:r>
              <a:rPr lang="en-US" sz="2800" dirty="0" smtClean="0">
                <a:solidFill>
                  <a:srgbClr val="FFFF00"/>
                </a:solidFill>
              </a:rPr>
              <a:t>Inventory tag </a:t>
            </a:r>
            <a:r>
              <a:rPr lang="en-US" sz="2800" dirty="0">
                <a:solidFill>
                  <a:srgbClr val="FFFF00"/>
                </a:solidFill>
              </a:rPr>
              <a:t>n</a:t>
            </a:r>
            <a:r>
              <a:rPr lang="en-US" sz="2800" dirty="0" smtClean="0">
                <a:solidFill>
                  <a:srgbClr val="FFFF00"/>
                </a:solidFill>
              </a:rPr>
              <a:t>aming conventions:</a:t>
            </a:r>
          </a:p>
          <a:p>
            <a:pPr lvl="1"/>
            <a:r>
              <a:rPr lang="en-US" sz="2400" dirty="0" smtClean="0">
                <a:solidFill>
                  <a:srgbClr val="FFFF00"/>
                </a:solidFill>
              </a:rPr>
              <a:t>Blue tags with 6 digit ID - majority of equipment assigned will be issued a blue tag (non-federally funded assets).</a:t>
            </a:r>
          </a:p>
          <a:p>
            <a:pPr lvl="1"/>
            <a:r>
              <a:rPr lang="en-US" sz="2400" dirty="0" smtClean="0">
                <a:solidFill>
                  <a:srgbClr val="FFFF00"/>
                </a:solidFill>
              </a:rPr>
              <a:t>Gold tags with 7 digit ID – equipment funded all or partially by a Federal grant.</a:t>
            </a:r>
          </a:p>
          <a:p>
            <a:pPr lvl="1"/>
            <a:r>
              <a:rPr lang="en-US" sz="2400" dirty="0" smtClean="0">
                <a:solidFill>
                  <a:srgbClr val="FFFF00"/>
                </a:solidFill>
              </a:rPr>
              <a:t>No physical tag – vehicles and airplanes are assigned a unique number based on their VIN/serial #, typically the last 7 digits.</a:t>
            </a:r>
          </a:p>
          <a:p>
            <a:r>
              <a:rPr lang="en-US" sz="2400" dirty="0" smtClean="0">
                <a:solidFill>
                  <a:srgbClr val="FFFF00"/>
                </a:solidFill>
              </a:rPr>
              <a:t>After a tag is assigned it is sent via campus mail to the organization’s equipment coordinator along with an Inventory Control Form.</a:t>
            </a:r>
          </a:p>
          <a:p>
            <a:pPr lvl="1">
              <a:buNone/>
            </a:pPr>
            <a:endParaRPr lang="en-US" sz="2400" dirty="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1748</TotalTime>
  <Words>1273</Words>
  <Application>Microsoft Office PowerPoint</Application>
  <PresentationFormat>On-screen Show (4:3)</PresentationFormat>
  <Paragraphs>152</Paragraphs>
  <Slides>28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Managing Capital Assets </vt:lpstr>
      <vt:lpstr>KSU Policy 5-12.3 Administrative policy regarding acquisition, inventory control, and sales or other disposal of capital assets http://www.kent.edu/policyreg/ </vt:lpstr>
      <vt:lpstr>Classes of Equipment</vt:lpstr>
      <vt:lpstr>Equipment Life Cycle</vt:lpstr>
      <vt:lpstr>Purchasing</vt:lpstr>
      <vt:lpstr>Purchasing (cont’d)</vt:lpstr>
      <vt:lpstr>Purchasing (cont’d)</vt:lpstr>
      <vt:lpstr>Acquisition</vt:lpstr>
      <vt:lpstr>Tagging Capitalized Equipment</vt:lpstr>
      <vt:lpstr>PowerPoint Presentation</vt:lpstr>
      <vt:lpstr>Tagging Capitalized Equipment</vt:lpstr>
      <vt:lpstr>Inventory Control</vt:lpstr>
      <vt:lpstr>Responsibilities of the Chair/Department Head</vt:lpstr>
      <vt:lpstr>PowerPoint Presentation</vt:lpstr>
      <vt:lpstr>Equipment Coordinator</vt:lpstr>
      <vt:lpstr>Equipment Coordinator</vt:lpstr>
      <vt:lpstr>Physical Audits</vt:lpstr>
      <vt:lpstr>Physical Audits</vt:lpstr>
      <vt:lpstr>PowerPoint Presentation</vt:lpstr>
      <vt:lpstr>Uniform Guidance 2 CFR 200.313: Uniform Administrative Requirements, Cost Principles, and Audit Requirements for Federal Awards - Equipment</vt:lpstr>
      <vt:lpstr>Changes in Equipment Status</vt:lpstr>
      <vt:lpstr>PowerPoint Presentation</vt:lpstr>
      <vt:lpstr>Disposal</vt:lpstr>
      <vt:lpstr>Disposal</vt:lpstr>
      <vt:lpstr>PowerPoint Presentation</vt:lpstr>
      <vt:lpstr>Forms</vt:lpstr>
      <vt:lpstr>Resources</vt:lpstr>
      <vt:lpstr>Questions?</vt:lpstr>
    </vt:vector>
  </TitlesOfParts>
  <Company>KSU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Equipment Inventory Kent State University</dc:title>
  <dc:creator>Jacky Kovach</dc:creator>
  <cp:lastModifiedBy>LADD, VICKI</cp:lastModifiedBy>
  <cp:revision>144</cp:revision>
  <cp:lastPrinted>2018-02-13T17:06:37Z</cp:lastPrinted>
  <dcterms:created xsi:type="dcterms:W3CDTF">2013-09-30T14:03:07Z</dcterms:created>
  <dcterms:modified xsi:type="dcterms:W3CDTF">2018-02-19T20:33:56Z</dcterms:modified>
</cp:coreProperties>
</file>