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6" r:id="rId9"/>
    <p:sldId id="267" r:id="rId10"/>
    <p:sldId id="268" r:id="rId11"/>
    <p:sldId id="270" r:id="rId12"/>
    <p:sldId id="271" r:id="rId13"/>
    <p:sldId id="264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nt.edu/controller/banner-finance-training-guid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Indexes: Fund/Org/Programs &amp;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Account represents an individual asset, liability, equity, revenue, expenditure, or transfer classification.</a:t>
            </a:r>
          </a:p>
          <a:p>
            <a:r>
              <a:rPr lang="en-US" dirty="0" smtClean="0"/>
              <a:t>Account Types (level 1):</a:t>
            </a:r>
          </a:p>
          <a:p>
            <a:pPr lvl="1"/>
            <a:r>
              <a:rPr lang="en-US" dirty="0" smtClean="0"/>
              <a:t>10 – Assets (Balance Sheet Only)</a:t>
            </a:r>
          </a:p>
          <a:p>
            <a:pPr lvl="1"/>
            <a:r>
              <a:rPr lang="en-US" dirty="0" smtClean="0"/>
              <a:t>20 – Liabilities (Balance Sheet Only)</a:t>
            </a:r>
          </a:p>
          <a:p>
            <a:pPr lvl="1"/>
            <a:r>
              <a:rPr lang="en-US" dirty="0" smtClean="0"/>
              <a:t>50 – Revenues</a:t>
            </a:r>
          </a:p>
          <a:p>
            <a:pPr lvl="1"/>
            <a:r>
              <a:rPr lang="en-US" dirty="0" smtClean="0"/>
              <a:t>60 – Labor Expenses</a:t>
            </a:r>
          </a:p>
          <a:p>
            <a:pPr lvl="1"/>
            <a:r>
              <a:rPr lang="en-US" dirty="0" smtClean="0"/>
              <a:t>70 – Expenditures</a:t>
            </a:r>
          </a:p>
          <a:p>
            <a:pPr lvl="1"/>
            <a:r>
              <a:rPr lang="en-US" dirty="0" smtClean="0"/>
              <a:t>80 - Transfers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9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Accounts – Numbering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Revenue Account Types:</a:t>
            </a:r>
          </a:p>
          <a:p>
            <a:pPr lvl="1"/>
            <a:r>
              <a:rPr lang="en-US" dirty="0"/>
              <a:t>51 – Student Tuition &amp; Fees</a:t>
            </a:r>
          </a:p>
          <a:p>
            <a:pPr lvl="1"/>
            <a:r>
              <a:rPr lang="en-US" dirty="0"/>
              <a:t>52 – Grants &amp; Contracts</a:t>
            </a:r>
          </a:p>
          <a:p>
            <a:pPr lvl="1"/>
            <a:r>
              <a:rPr lang="en-US" dirty="0"/>
              <a:t>53 – Sales &amp; Services</a:t>
            </a:r>
          </a:p>
          <a:p>
            <a:pPr lvl="1"/>
            <a:r>
              <a:rPr lang="en-US" dirty="0"/>
              <a:t>54 – State Appropriations</a:t>
            </a:r>
          </a:p>
          <a:p>
            <a:pPr lvl="1"/>
            <a:r>
              <a:rPr lang="en-US" dirty="0"/>
              <a:t>55 – Gifts</a:t>
            </a:r>
          </a:p>
          <a:p>
            <a:pPr lvl="1"/>
            <a:r>
              <a:rPr lang="en-US" dirty="0"/>
              <a:t>56 – Investment Income</a:t>
            </a:r>
          </a:p>
          <a:p>
            <a:pPr lvl="1"/>
            <a:r>
              <a:rPr lang="en-US" dirty="0"/>
              <a:t>57 – Other </a:t>
            </a:r>
            <a:r>
              <a:rPr lang="en-US" dirty="0" smtClean="0"/>
              <a:t>Revenue (non-operating)</a:t>
            </a:r>
          </a:p>
          <a:p>
            <a:pPr marL="344488" lvl="1" indent="-344488"/>
            <a:r>
              <a:rPr lang="en-US" sz="1800" dirty="0" smtClean="0"/>
              <a:t>Aligns with the categories on our financial statements.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4903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Expense Account Types:</a:t>
            </a:r>
          </a:p>
          <a:p>
            <a:pPr lvl="1"/>
            <a:r>
              <a:rPr lang="en-US" dirty="0" smtClean="0"/>
              <a:t>61 – Salaries &amp; Wages</a:t>
            </a:r>
          </a:p>
          <a:p>
            <a:pPr lvl="1"/>
            <a:r>
              <a:rPr lang="en-US" dirty="0" smtClean="0"/>
              <a:t>62 – Employee Benefits</a:t>
            </a:r>
          </a:p>
          <a:p>
            <a:pPr lvl="1"/>
            <a:r>
              <a:rPr lang="en-US" dirty="0" smtClean="0"/>
              <a:t>71 – Travel &amp; Entertainment</a:t>
            </a:r>
          </a:p>
          <a:p>
            <a:pPr lvl="1"/>
            <a:r>
              <a:rPr lang="en-US" dirty="0" smtClean="0"/>
              <a:t>72 – Supplies</a:t>
            </a:r>
          </a:p>
          <a:p>
            <a:pPr lvl="1"/>
            <a:r>
              <a:rPr lang="en-US" dirty="0" smtClean="0"/>
              <a:t>73 – Information &amp; Communication</a:t>
            </a:r>
          </a:p>
          <a:p>
            <a:pPr lvl="1"/>
            <a:r>
              <a:rPr lang="en-US" dirty="0" smtClean="0"/>
              <a:t>74 – Repairs &amp; Maintenance</a:t>
            </a:r>
          </a:p>
          <a:p>
            <a:pPr lvl="1"/>
            <a:r>
              <a:rPr lang="en-US" dirty="0" smtClean="0"/>
              <a:t>75 – Utilities</a:t>
            </a:r>
          </a:p>
          <a:p>
            <a:pPr lvl="1"/>
            <a:r>
              <a:rPr lang="en-US" dirty="0" smtClean="0"/>
              <a:t>76 – Student Aid</a:t>
            </a:r>
          </a:p>
          <a:p>
            <a:pPr lvl="1"/>
            <a:r>
              <a:rPr lang="en-US" dirty="0" smtClean="0"/>
              <a:t>77 – Miscellaneous</a:t>
            </a:r>
          </a:p>
          <a:p>
            <a:pPr lvl="1"/>
            <a:r>
              <a:rPr lang="en-US" dirty="0" smtClean="0"/>
              <a:t>78 – Capital Expenditures</a:t>
            </a:r>
          </a:p>
          <a:p>
            <a:pPr marL="344488" lvl="1" indent="-344488"/>
            <a:r>
              <a:rPr lang="en-US" sz="1800" dirty="0" smtClean="0"/>
              <a:t>Used for Budgeting Purposes, but not reported this way on the Financial Statements.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248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Accounts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FTVACCT is a helpful screen to use when deciding on an account to use: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506" y="2635550"/>
            <a:ext cx="4262528" cy="314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7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It All Together</a:t>
            </a:r>
            <a:br>
              <a:rPr lang="en-US" dirty="0" smtClean="0"/>
            </a:br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Putting the Chart of Accounts Together (Example of a FOAP String):</a:t>
            </a:r>
          </a:p>
          <a:p>
            <a:pPr marL="457200" lvl="1" indent="-457200">
              <a:buNone/>
            </a:pPr>
            <a:r>
              <a:rPr lang="en-US" sz="2100" dirty="0" smtClean="0"/>
              <a:t>	Example </a:t>
            </a:r>
            <a:r>
              <a:rPr lang="en-US" sz="2100" dirty="0"/>
              <a:t>of FOAP string:  Dean, Arts &amp; Sciences</a:t>
            </a:r>
          </a:p>
          <a:p>
            <a:pPr marL="457200" lvl="1" indent="-45720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200" dirty="0"/>
              <a:t>100100		110118  </a:t>
            </a:r>
            <a:r>
              <a:rPr lang="en-US" sz="2200" dirty="0" smtClean="0"/>
              <a:t>  -     </a:t>
            </a:r>
            <a:r>
              <a:rPr lang="en-US" sz="2200" dirty="0"/>
              <a:t>100080    -     72017    -      4100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Index		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2200" dirty="0" smtClean="0">
                <a:solidFill>
                  <a:srgbClr val="FF0000"/>
                </a:solidFill>
              </a:rPr>
              <a:t>und</a:t>
            </a:r>
            <a:r>
              <a:rPr lang="en-US" sz="2200" dirty="0" smtClean="0"/>
              <a:t>        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sz="2200" dirty="0">
                <a:solidFill>
                  <a:srgbClr val="FF0000"/>
                </a:solidFill>
              </a:rPr>
              <a:t>rganization</a:t>
            </a:r>
            <a:r>
              <a:rPr lang="en-US" sz="2200" dirty="0"/>
              <a:t>     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ccount</a:t>
            </a:r>
            <a:r>
              <a:rPr lang="en-US" sz="2200" dirty="0" smtClean="0"/>
              <a:t>   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rogram</a:t>
            </a:r>
            <a:r>
              <a:rPr lang="en-US" sz="2800" dirty="0"/>
              <a:t>	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-457200">
              <a:buNone/>
            </a:pPr>
            <a:r>
              <a:rPr lang="en-US" sz="1700" dirty="0"/>
              <a:t> </a:t>
            </a:r>
            <a:r>
              <a:rPr lang="en-US" sz="1700" dirty="0" smtClean="0"/>
              <a:t>	</a:t>
            </a:r>
            <a:r>
              <a:rPr lang="en-US" sz="1200" dirty="0" smtClean="0"/>
              <a:t>Arts </a:t>
            </a:r>
            <a:r>
              <a:rPr lang="en-US" sz="1200" dirty="0"/>
              <a:t>&amp; Sciences	Kent General Fund     Dean – Arts &amp; Sciences     Office Supplies	       Academic Support</a:t>
            </a:r>
          </a:p>
          <a:p>
            <a:pPr marL="0" indent="0">
              <a:buNone/>
            </a:pP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4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It All Together</a:t>
            </a:r>
            <a:br>
              <a:rPr lang="en-US" dirty="0" smtClean="0"/>
            </a:br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Banner Screen FTMACCI can assist in identifying any of these fields and how they relate to an Index(</a:t>
            </a:r>
            <a:r>
              <a:rPr lang="en-US" dirty="0" err="1"/>
              <a:t>es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445" y="2853574"/>
            <a:ext cx="2668167" cy="306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4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Paper Demonstration</a:t>
            </a:r>
          </a:p>
          <a:p>
            <a:r>
              <a:rPr lang="en-US" dirty="0" smtClean="0"/>
              <a:t>Banner Screens Demonstration (Quick Guides for these screens can be found on the </a:t>
            </a:r>
            <a:r>
              <a:rPr lang="en-US" dirty="0" smtClean="0">
                <a:hlinkClick r:id="rId2"/>
              </a:rPr>
              <a:t>Controller's Office Website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FTIORGH</a:t>
            </a:r>
          </a:p>
          <a:p>
            <a:pPr lvl="1"/>
            <a:r>
              <a:rPr lang="en-US" dirty="0" smtClean="0"/>
              <a:t>FGRORGH</a:t>
            </a:r>
          </a:p>
          <a:p>
            <a:pPr lvl="1"/>
            <a:r>
              <a:rPr lang="en-US" dirty="0" smtClean="0"/>
              <a:t>FTVACCT</a:t>
            </a:r>
          </a:p>
          <a:p>
            <a:pPr lvl="1"/>
            <a:r>
              <a:rPr lang="en-US" dirty="0" smtClean="0"/>
              <a:t>FTMACCI</a:t>
            </a:r>
          </a:p>
          <a:p>
            <a:pPr lvl="1"/>
            <a:endParaRPr lang="en-US" dirty="0"/>
          </a:p>
          <a:p>
            <a:pPr marL="344488" lvl="1" indent="-344488"/>
            <a:r>
              <a:rPr lang="en-US" sz="3200" dirty="0" smtClean="0"/>
              <a:t>Questions?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6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FOAP is the chart of account elements of Fund, Organization, Account, and Program.</a:t>
            </a:r>
          </a:p>
          <a:p>
            <a:r>
              <a:rPr lang="en-US" dirty="0" smtClean="0"/>
              <a:t>Each FOAP element has a hierarchy built into Banner to facilitate reporting.</a:t>
            </a:r>
          </a:p>
          <a:p>
            <a:r>
              <a:rPr lang="en-US" dirty="0" smtClean="0"/>
              <a:t>An Index is a shortcut created in Banner for keying your department’s Fund, Organization, and Program combination (Indexes have no hierarchy). </a:t>
            </a:r>
          </a:p>
          <a:p>
            <a:r>
              <a:rPr lang="en-US" dirty="0" smtClean="0"/>
              <a:t>All financial transactions processed in Banner require the use of FOAP to some degree.</a:t>
            </a:r>
          </a:p>
          <a:p>
            <a:r>
              <a:rPr lang="en-US" dirty="0" smtClean="0"/>
              <a:t>FOAP Elements are the drivers for approvals of workflows.</a:t>
            </a:r>
          </a:p>
          <a:p>
            <a:r>
              <a:rPr lang="en-US" dirty="0" smtClean="0"/>
              <a:t>The goal of this presentation is to gain a better understanding of FOAP and to be able to find various chart element information in Banner.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1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Fund</a:t>
            </a:r>
            <a:r>
              <a:rPr lang="en-US" sz="2200" dirty="0" smtClean="0"/>
              <a:t>: a fiscal and accounting entity with a self-balancing set of accounts in which transactions are recorded and segregated to carry on specific activities. Also used to Identify funding source.</a:t>
            </a:r>
          </a:p>
          <a:p>
            <a:pPr marL="344488" lvl="1" indent="-344488"/>
            <a:r>
              <a:rPr lang="en-US" sz="1800" b="1" dirty="0" smtClean="0"/>
              <a:t>Unrestricted</a:t>
            </a:r>
          </a:p>
          <a:p>
            <a:pPr marL="690563" lvl="2" indent="-346075"/>
            <a:r>
              <a:rPr lang="en-US" b="1" dirty="0" smtClean="0"/>
              <a:t>Allocated</a:t>
            </a:r>
            <a:r>
              <a:rPr lang="en-US" dirty="0" smtClean="0"/>
              <a:t> – Generally consists of unused funding from prior fiscal year budgets and is usually used to fund expenditures not included in the base budget.</a:t>
            </a:r>
          </a:p>
          <a:p>
            <a:pPr marL="690563" lvl="2" indent="-346075"/>
            <a:r>
              <a:rPr lang="en-US" b="1" dirty="0" smtClean="0"/>
              <a:t>Education &amp; General (E&amp;G) </a:t>
            </a:r>
            <a:r>
              <a:rPr lang="en-US" dirty="0" smtClean="0"/>
              <a:t>– Funding from current year University Budget</a:t>
            </a:r>
          </a:p>
          <a:p>
            <a:pPr marL="690563" lvl="2" indent="-346075"/>
            <a:r>
              <a:rPr lang="en-US" b="1" dirty="0" smtClean="0"/>
              <a:t>Designated</a:t>
            </a:r>
            <a:r>
              <a:rPr lang="en-US" dirty="0" smtClean="0"/>
              <a:t> – subset of the general fund to account for a specific purpose/activity</a:t>
            </a:r>
            <a:r>
              <a:rPr lang="en-US" dirty="0"/>
              <a:t> </a:t>
            </a:r>
            <a:r>
              <a:rPr lang="en-US" dirty="0" smtClean="0"/>
              <a:t>(should be self-supporting).</a:t>
            </a:r>
          </a:p>
          <a:p>
            <a:pPr marL="344488" lvl="1" indent="-344488"/>
            <a:r>
              <a:rPr lang="en-US" sz="1800" b="1" dirty="0"/>
              <a:t>Restricted</a:t>
            </a:r>
            <a:r>
              <a:rPr lang="en-US" sz="1800" dirty="0"/>
              <a:t> – Grants and contracts from external funding sources (federal, state, local, &amp; private)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2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Funds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lvl="1" indent="-233363"/>
            <a:r>
              <a:rPr lang="en-US" sz="1800" b="1" dirty="0"/>
              <a:t>Auxiliary</a:t>
            </a:r>
            <a:r>
              <a:rPr lang="en-US" sz="1800" dirty="0"/>
              <a:t> – Self Supporting business activities; revenue sources from fees charged for services; does not receive University Budget </a:t>
            </a:r>
            <a:r>
              <a:rPr lang="en-US" sz="1800" dirty="0" smtClean="0"/>
              <a:t>Dollars</a:t>
            </a:r>
            <a:endParaRPr lang="en-US" sz="1800" b="1" dirty="0" smtClean="0"/>
          </a:p>
          <a:p>
            <a:pPr marL="233363" lvl="1" indent="-233363"/>
            <a:r>
              <a:rPr lang="en-US" sz="1800" b="1" dirty="0" smtClean="0"/>
              <a:t>Unexpended </a:t>
            </a:r>
            <a:r>
              <a:rPr lang="en-US" sz="1800" b="1" dirty="0"/>
              <a:t>Plant</a:t>
            </a:r>
            <a:r>
              <a:rPr lang="en-US" sz="1800" dirty="0"/>
              <a:t> – Used for construction, renovation, and Acquisition of long-lived assets for University Purposes.</a:t>
            </a:r>
          </a:p>
          <a:p>
            <a:pPr marL="233363" lvl="1" indent="-233363"/>
            <a:r>
              <a:rPr lang="en-US" sz="1800" b="1" dirty="0"/>
              <a:t>Renewal &amp; Replacement</a:t>
            </a:r>
            <a:r>
              <a:rPr lang="en-US" sz="1800" dirty="0"/>
              <a:t> – to provide funding for various non-operating, non-recurring maintenance </a:t>
            </a:r>
            <a:r>
              <a:rPr lang="en-US" sz="1800" dirty="0" smtClean="0"/>
              <a:t>needs. May fund construction project, but the actual project cannot run through an R&amp;R.</a:t>
            </a:r>
            <a:endParaRPr lang="en-US" sz="1800" dirty="0"/>
          </a:p>
          <a:p>
            <a:pPr marL="233363" lvl="1" indent="-233363"/>
            <a:r>
              <a:rPr lang="en-US" sz="1800" b="1" dirty="0" smtClean="0"/>
              <a:t>Agency</a:t>
            </a:r>
            <a:r>
              <a:rPr lang="en-US" sz="1800" dirty="0" smtClean="0"/>
              <a:t> –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party, self-supporting, business type organizations (or group of </a:t>
            </a:r>
            <a:r>
              <a:rPr lang="en-US" sz="1800" dirty="0" err="1" smtClean="0"/>
              <a:t>indeividuals</a:t>
            </a:r>
            <a:r>
              <a:rPr lang="en-US" sz="1800" dirty="0" smtClean="0"/>
              <a:t>) set up to benefit from University services (AP, Procurement, etc.). University is a custodian/fiscal agent for the organization, but does not have ownership over their funds.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7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Funds – Numbering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Banner Finance, funds are 6 digits, with the first digit defining the type of fund:</a:t>
            </a:r>
          </a:p>
          <a:p>
            <a:pPr lvl="1"/>
            <a:r>
              <a:rPr lang="en-US" dirty="0"/>
              <a:t>Unrestricted: 	1</a:t>
            </a:r>
          </a:p>
          <a:p>
            <a:pPr lvl="1"/>
            <a:r>
              <a:rPr lang="en-US" dirty="0"/>
              <a:t>Restricted: 		2</a:t>
            </a:r>
          </a:p>
          <a:p>
            <a:pPr lvl="1"/>
            <a:r>
              <a:rPr lang="en-US" dirty="0"/>
              <a:t>Auxiliary:		3</a:t>
            </a:r>
          </a:p>
          <a:p>
            <a:pPr lvl="1"/>
            <a:r>
              <a:rPr lang="en-US" dirty="0"/>
              <a:t>Plant:			7</a:t>
            </a:r>
          </a:p>
          <a:p>
            <a:pPr lvl="1"/>
            <a:r>
              <a:rPr lang="en-US" dirty="0"/>
              <a:t>Agency:		8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second digit defines which campus:</a:t>
            </a:r>
          </a:p>
          <a:p>
            <a:pPr lvl="1"/>
            <a:r>
              <a:rPr lang="en-US" dirty="0" smtClean="0"/>
              <a:t>Kent: 			1</a:t>
            </a:r>
          </a:p>
          <a:p>
            <a:pPr lvl="1"/>
            <a:r>
              <a:rPr lang="en-US" dirty="0" smtClean="0"/>
              <a:t>Ashtabula: 		2</a:t>
            </a:r>
          </a:p>
          <a:p>
            <a:pPr lvl="1"/>
            <a:r>
              <a:rPr lang="en-US" dirty="0" smtClean="0"/>
              <a:t>East Liverpool:	3</a:t>
            </a:r>
          </a:p>
          <a:p>
            <a:pPr lvl="1"/>
            <a:r>
              <a:rPr lang="en-US" dirty="0" smtClean="0"/>
              <a:t>Geauga:		4</a:t>
            </a:r>
          </a:p>
          <a:p>
            <a:pPr lvl="1"/>
            <a:r>
              <a:rPr lang="en-US" dirty="0" smtClean="0"/>
              <a:t>Salem:			5</a:t>
            </a:r>
          </a:p>
          <a:p>
            <a:pPr lvl="1"/>
            <a:r>
              <a:rPr lang="en-US" dirty="0" smtClean="0"/>
              <a:t>Stark:			6</a:t>
            </a:r>
          </a:p>
          <a:p>
            <a:pPr lvl="1"/>
            <a:r>
              <a:rPr lang="en-US" dirty="0" smtClean="0"/>
              <a:t>Trumbull:		7</a:t>
            </a:r>
          </a:p>
          <a:p>
            <a:pPr lvl="1"/>
            <a:r>
              <a:rPr lang="en-US" dirty="0" smtClean="0"/>
              <a:t>Tuscarawas:	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0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Funds (continued)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FTMFUND is a helpful screen in Banner to find out more information about a specific fund and how it rolls up into the financials.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631" y="2772403"/>
            <a:ext cx="5802073" cy="384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428664"/>
          </a:xfrm>
        </p:spPr>
        <p:txBody>
          <a:bodyPr/>
          <a:lstStyle/>
          <a:p>
            <a:r>
              <a:rPr lang="en-US" dirty="0" smtClean="0"/>
              <a:t>The organization field represents a department/budgetary unit within the University.</a:t>
            </a:r>
          </a:p>
          <a:p>
            <a:r>
              <a:rPr lang="en-US" dirty="0" smtClean="0"/>
              <a:t>There are 7 levels of organizations: University, Campus, Executive, Division, Unit, Department, and the data-enterable level as the 7</a:t>
            </a:r>
            <a:r>
              <a:rPr lang="en-US" baseline="30000" dirty="0" smtClean="0"/>
              <a:t>th</a:t>
            </a:r>
            <a:r>
              <a:rPr lang="en-US" dirty="0" smtClean="0"/>
              <a:t> level.</a:t>
            </a:r>
          </a:p>
          <a:p>
            <a:r>
              <a:rPr lang="en-US" dirty="0" smtClean="0"/>
              <a:t>The organization code is a driver for approvals in many workflows and </a:t>
            </a:r>
            <a:r>
              <a:rPr lang="en-US" dirty="0" err="1" smtClean="0"/>
              <a:t>Flashcart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6 digit field in Banner Finance, 1</a:t>
            </a:r>
            <a:r>
              <a:rPr lang="en-US" baseline="30000" dirty="0" smtClean="0"/>
              <a:t>st</a:t>
            </a:r>
            <a:r>
              <a:rPr lang="en-US" dirty="0" smtClean="0"/>
              <a:t> digit indicates campus: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99955"/>
              </p:ext>
            </p:extLst>
          </p:nvPr>
        </p:nvGraphicFramePr>
        <p:xfrm>
          <a:off x="2714589" y="4589254"/>
          <a:ext cx="464374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872">
                  <a:extLst>
                    <a:ext uri="{9D8B030D-6E8A-4147-A177-3AD203B41FA5}">
                      <a16:colId xmlns:a16="http://schemas.microsoft.com/office/drawing/2014/main" val="4204507572"/>
                    </a:ext>
                  </a:extLst>
                </a:gridCol>
                <a:gridCol w="2321872">
                  <a:extLst>
                    <a:ext uri="{9D8B030D-6E8A-4147-A177-3AD203B41FA5}">
                      <a16:colId xmlns:a16="http://schemas.microsoft.com/office/drawing/2014/main" val="1987835359"/>
                    </a:ext>
                  </a:extLst>
                </a:gridCol>
              </a:tblGrid>
              <a:tr h="30408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1 - Kent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5 - Salem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146890"/>
                  </a:ext>
                </a:extLst>
              </a:tr>
              <a:tr h="30408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 – Ashtabula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6 - Stark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390190"/>
                  </a:ext>
                </a:extLst>
              </a:tr>
              <a:tr h="30408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 – East Liverpool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7 - Trumbull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364823"/>
                  </a:ext>
                </a:extLst>
              </a:tr>
              <a:tr h="30408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4 - Geauga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8 - Tuscarawas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866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42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FOAP?</a:t>
            </a:r>
            <a:br>
              <a:rPr lang="en-US" dirty="0" smtClean="0"/>
            </a:br>
            <a:r>
              <a:rPr lang="en-US" dirty="0" smtClean="0"/>
              <a:t>Organizations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7849"/>
          </a:xfrm>
        </p:spPr>
        <p:txBody>
          <a:bodyPr>
            <a:normAutofit/>
          </a:bodyPr>
          <a:lstStyle/>
          <a:p>
            <a:r>
              <a:rPr lang="en-US" dirty="0" smtClean="0"/>
              <a:t>FTIORGH is a great Banner screen to see how a single organization rolls up within the University.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FGRORGH is a great Banner report to see how multiple organizations roll up within an Executive or Divisional Level.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403" y="2803836"/>
            <a:ext cx="5729102" cy="269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2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FOAP	?</a:t>
            </a:r>
            <a:br>
              <a:rPr lang="en-US" dirty="0" smtClean="0"/>
            </a:b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51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Program code classifies the expenditures by functional categories and is how we report on our Financial Statements. </a:t>
            </a:r>
          </a:p>
          <a:p>
            <a:r>
              <a:rPr lang="en-US" dirty="0" smtClean="0"/>
              <a:t>Program Types:</a:t>
            </a:r>
          </a:p>
          <a:p>
            <a:pPr lvl="1"/>
            <a:r>
              <a:rPr lang="en-US" dirty="0" smtClean="0"/>
              <a:t>1000 – Instruction &amp; Departmental Research</a:t>
            </a:r>
          </a:p>
          <a:p>
            <a:pPr lvl="1"/>
            <a:r>
              <a:rPr lang="en-US" dirty="0" smtClean="0"/>
              <a:t>2000 – Separately Budgeted Research</a:t>
            </a:r>
          </a:p>
          <a:p>
            <a:pPr lvl="1"/>
            <a:r>
              <a:rPr lang="en-US" dirty="0" smtClean="0"/>
              <a:t>3000 – Public Services</a:t>
            </a:r>
          </a:p>
          <a:p>
            <a:pPr lvl="1"/>
            <a:r>
              <a:rPr lang="en-US" dirty="0" smtClean="0"/>
              <a:t>4000 – Academic Support</a:t>
            </a:r>
          </a:p>
          <a:p>
            <a:pPr lvl="1"/>
            <a:r>
              <a:rPr lang="en-US" dirty="0" smtClean="0"/>
              <a:t>5000 – Student Services</a:t>
            </a:r>
          </a:p>
          <a:p>
            <a:pPr lvl="1"/>
            <a:r>
              <a:rPr lang="en-US" dirty="0" smtClean="0"/>
              <a:t>6000 – Institutional Support</a:t>
            </a:r>
          </a:p>
          <a:p>
            <a:pPr lvl="1"/>
            <a:r>
              <a:rPr lang="en-US" dirty="0" smtClean="0"/>
              <a:t>7000 – Operation &amp; Maintenance of Plant</a:t>
            </a:r>
          </a:p>
          <a:p>
            <a:pPr lvl="1"/>
            <a:r>
              <a:rPr lang="en-US" dirty="0" smtClean="0"/>
              <a:t>8000 – Scholarship &amp; Fellowship</a:t>
            </a:r>
          </a:p>
          <a:p>
            <a:pPr lvl="1"/>
            <a:r>
              <a:rPr lang="en-US" dirty="0" smtClean="0"/>
              <a:t>9000 – Auxiliary Enterprises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665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</TotalTime>
  <Words>881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Indexes: Fund/Org/Programs &amp; Accounts</vt:lpstr>
      <vt:lpstr>What is FOAP?</vt:lpstr>
      <vt:lpstr>What is FOAP? Funds</vt:lpstr>
      <vt:lpstr>What is FOAP? Funds (continued)</vt:lpstr>
      <vt:lpstr>What is FOAP? Funds – Numbering Conventions</vt:lpstr>
      <vt:lpstr>What is FOAP? Funds (continued) </vt:lpstr>
      <vt:lpstr>What is FOAP? Organizations</vt:lpstr>
      <vt:lpstr>What is FOAP? Organizations (continued)</vt:lpstr>
      <vt:lpstr>What is FOAP ? Programs</vt:lpstr>
      <vt:lpstr>What is FOAP? Accounts</vt:lpstr>
      <vt:lpstr>What is FOAP? Accounts – Numbering Conventions</vt:lpstr>
      <vt:lpstr>What is FOAP? Accounts (Continued)</vt:lpstr>
      <vt:lpstr>Tying It All Together Indexes</vt:lpstr>
      <vt:lpstr>Tying It All Together Indexes</vt:lpstr>
      <vt:lpstr>Concluding Remarks</vt:lpstr>
      <vt:lpstr>Thank You!</vt:lpstr>
    </vt:vector>
  </TitlesOfParts>
  <Company>Kent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Indexes: Fund/Org/Programs &amp; Accounts</dc:title>
  <dc:creator>FARINA, MICHAEL</dc:creator>
  <cp:lastModifiedBy>LADD, VICKI</cp:lastModifiedBy>
  <cp:revision>30</cp:revision>
  <dcterms:created xsi:type="dcterms:W3CDTF">2018-12-13T19:28:05Z</dcterms:created>
  <dcterms:modified xsi:type="dcterms:W3CDTF">2019-01-04T17:11:54Z</dcterms:modified>
</cp:coreProperties>
</file>