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reary, Kevin" initials="MK" lastIdx="1" clrIdx="0">
    <p:extLst>
      <p:ext uri="{19B8F6BF-5375-455C-9EA6-DF929625EA0E}">
        <p15:presenceInfo xmlns:p15="http://schemas.microsoft.com/office/powerpoint/2012/main" userId="S::kmccrea1@kent.edu::4964916b-403b-4e95-8edd-bbfe869914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05D"/>
    <a:srgbClr val="E1A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2"/>
  </p:normalViewPr>
  <p:slideViewPr>
    <p:cSldViewPr snapToGrid="0" snapToObjects="1">
      <p:cViewPr varScale="1">
        <p:scale>
          <a:sx n="95" d="100"/>
          <a:sy n="95" d="100"/>
        </p:scale>
        <p:origin x="104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reary, Kevin" userId="4964916b-403b-4e95-8edd-bbfe869914b1" providerId="ADAL" clId="{2B9E7FE3-44DE-4EA1-8AA5-F815C9C0491D}"/>
    <pc:docChg chg="undo custSel modSld">
      <pc:chgData name="McCreary, Kevin" userId="4964916b-403b-4e95-8edd-bbfe869914b1" providerId="ADAL" clId="{2B9E7FE3-44DE-4EA1-8AA5-F815C9C0491D}" dt="2021-11-23T14:28:27.592" v="143" actId="5793"/>
      <pc:docMkLst>
        <pc:docMk/>
      </pc:docMkLst>
      <pc:sldChg chg="modSp mod">
        <pc:chgData name="McCreary, Kevin" userId="4964916b-403b-4e95-8edd-bbfe869914b1" providerId="ADAL" clId="{2B9E7FE3-44DE-4EA1-8AA5-F815C9C0491D}" dt="2021-11-23T13:55:05.029" v="0" actId="20577"/>
        <pc:sldMkLst>
          <pc:docMk/>
          <pc:sldMk cId="1458316158" sldId="257"/>
        </pc:sldMkLst>
        <pc:spChg chg="mod">
          <ac:chgData name="McCreary, Kevin" userId="4964916b-403b-4e95-8edd-bbfe869914b1" providerId="ADAL" clId="{2B9E7FE3-44DE-4EA1-8AA5-F815C9C0491D}" dt="2021-11-23T13:55:05.029" v="0" actId="20577"/>
          <ac:spMkLst>
            <pc:docMk/>
            <pc:sldMk cId="1458316158" sldId="257"/>
            <ac:spMk id="4" creationId="{00000000-0000-0000-0000-000000000000}"/>
          </ac:spMkLst>
        </pc:spChg>
      </pc:sldChg>
      <pc:sldChg chg="addSp modSp mod">
        <pc:chgData name="McCreary, Kevin" userId="4964916b-403b-4e95-8edd-bbfe869914b1" providerId="ADAL" clId="{2B9E7FE3-44DE-4EA1-8AA5-F815C9C0491D}" dt="2021-11-23T14:28:27.592" v="143" actId="5793"/>
        <pc:sldMkLst>
          <pc:docMk/>
          <pc:sldMk cId="1727038812" sldId="263"/>
        </pc:sldMkLst>
        <pc:spChg chg="add mod">
          <ac:chgData name="McCreary, Kevin" userId="4964916b-403b-4e95-8edd-bbfe869914b1" providerId="ADAL" clId="{2B9E7FE3-44DE-4EA1-8AA5-F815C9C0491D}" dt="2021-11-23T14:28:08.571" v="141" actId="208"/>
          <ac:spMkLst>
            <pc:docMk/>
            <pc:sldMk cId="1727038812" sldId="263"/>
            <ac:spMk id="2" creationId="{8D1C0DCC-96CF-476A-9C93-D018A2AEE6DC}"/>
          </ac:spMkLst>
        </pc:spChg>
        <pc:spChg chg="mod">
          <ac:chgData name="McCreary, Kevin" userId="4964916b-403b-4e95-8edd-bbfe869914b1" providerId="ADAL" clId="{2B9E7FE3-44DE-4EA1-8AA5-F815C9C0491D}" dt="2021-11-23T14:28:27.592" v="143" actId="5793"/>
          <ac:spMkLst>
            <pc:docMk/>
            <pc:sldMk cId="1727038812" sldId="263"/>
            <ac:spMk id="7" creationId="{00000000-0000-0000-0000-000000000000}"/>
          </ac:spMkLst>
        </pc:spChg>
      </pc:sldChg>
      <pc:sldChg chg="modSp mod">
        <pc:chgData name="McCreary, Kevin" userId="4964916b-403b-4e95-8edd-bbfe869914b1" providerId="ADAL" clId="{2B9E7FE3-44DE-4EA1-8AA5-F815C9C0491D}" dt="2021-11-23T14:27:14.800" v="128" actId="6549"/>
        <pc:sldMkLst>
          <pc:docMk/>
          <pc:sldMk cId="747483979" sldId="264"/>
        </pc:sldMkLst>
        <pc:spChg chg="mod">
          <ac:chgData name="McCreary, Kevin" userId="4964916b-403b-4e95-8edd-bbfe869914b1" providerId="ADAL" clId="{2B9E7FE3-44DE-4EA1-8AA5-F815C9C0491D}" dt="2021-11-23T14:27:14.800" v="128" actId="6549"/>
          <ac:spMkLst>
            <pc:docMk/>
            <pc:sldMk cId="747483979" sldId="264"/>
            <ac:spMk id="7" creationId="{00000000-0000-0000-0000-000000000000}"/>
          </ac:spMkLst>
        </pc:spChg>
      </pc:sldChg>
      <pc:sldChg chg="addSp delSp modSp mod">
        <pc:chgData name="McCreary, Kevin" userId="4964916b-403b-4e95-8edd-bbfe869914b1" providerId="ADAL" clId="{2B9E7FE3-44DE-4EA1-8AA5-F815C9C0491D}" dt="2021-11-23T13:57:32.902" v="34" actId="1076"/>
        <pc:sldMkLst>
          <pc:docMk/>
          <pc:sldMk cId="2355164687" sldId="265"/>
        </pc:sldMkLst>
        <pc:picChg chg="del">
          <ac:chgData name="McCreary, Kevin" userId="4964916b-403b-4e95-8edd-bbfe869914b1" providerId="ADAL" clId="{2B9E7FE3-44DE-4EA1-8AA5-F815C9C0491D}" dt="2021-11-23T13:56:34.428" v="32" actId="478"/>
          <ac:picMkLst>
            <pc:docMk/>
            <pc:sldMk cId="2355164687" sldId="265"/>
            <ac:picMk id="3" creationId="{8E919ADC-5CFF-46F7-B8F4-715030F112DF}"/>
          </ac:picMkLst>
        </pc:picChg>
        <pc:picChg chg="add mod">
          <ac:chgData name="McCreary, Kevin" userId="4964916b-403b-4e95-8edd-bbfe869914b1" providerId="ADAL" clId="{2B9E7FE3-44DE-4EA1-8AA5-F815C9C0491D}" dt="2021-11-23T13:57:32.902" v="34" actId="1076"/>
          <ac:picMkLst>
            <pc:docMk/>
            <pc:sldMk cId="2355164687" sldId="265"/>
            <ac:picMk id="8" creationId="{1197D970-4FE4-4894-A730-98B267AD8E1B}"/>
          </ac:picMkLst>
        </pc:picChg>
      </pc:sldChg>
      <pc:sldChg chg="modSp mod">
        <pc:chgData name="McCreary, Kevin" userId="4964916b-403b-4e95-8edd-bbfe869914b1" providerId="ADAL" clId="{2B9E7FE3-44DE-4EA1-8AA5-F815C9C0491D}" dt="2021-11-23T13:59:24.501" v="54" actId="20577"/>
        <pc:sldMkLst>
          <pc:docMk/>
          <pc:sldMk cId="1859143677" sldId="267"/>
        </pc:sldMkLst>
        <pc:spChg chg="mod">
          <ac:chgData name="McCreary, Kevin" userId="4964916b-403b-4e95-8edd-bbfe869914b1" providerId="ADAL" clId="{2B9E7FE3-44DE-4EA1-8AA5-F815C9C0491D}" dt="2021-11-23T13:59:24.501" v="54" actId="20577"/>
          <ac:spMkLst>
            <pc:docMk/>
            <pc:sldMk cId="1859143677" sldId="267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4C9A-8023-2D40-A6E6-BD016CB1E7D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876C-D639-D148-8687-D84C95E0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7BA9C-C13B-C941-82A5-2AA33B4473C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E1D9-36F2-B84D-A38F-999A8359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27" y="758283"/>
            <a:ext cx="4767239" cy="477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89782"/>
            <a:ext cx="9144000" cy="1088528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8310"/>
            <a:ext cx="9144000" cy="103540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66290"/>
            <a:ext cx="2491740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344B-EC26-5744-AC76-D8CA586C9B04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F515-9089-4647-A15F-41AF70C5A341}" type="datetime1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18E-BC0A-FA47-B948-E7696B7A692B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" y="0"/>
            <a:ext cx="11938658" cy="5984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805" y="62445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7" y="6051790"/>
            <a:ext cx="1769350" cy="520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4525"/>
            <a:ext cx="122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9CEB8D-B9A4-7249-A618-1FFCB6E3C71A}" type="datetime1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675062"/>
            <a:ext cx="10209790" cy="188163"/>
          </a:xfrm>
          <a:prstGeom prst="rect">
            <a:avLst/>
          </a:pr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9817768" y="6675062"/>
            <a:ext cx="2374232" cy="188163"/>
          </a:xfrm>
          <a:custGeom>
            <a:avLst/>
            <a:gdLst>
              <a:gd name="connsiteX0" fmla="*/ 2670314 w 2683566"/>
              <a:gd name="connsiteY0" fmla="*/ 165653 h 165653"/>
              <a:gd name="connsiteX1" fmla="*/ 165653 w 2683566"/>
              <a:gd name="connsiteY1" fmla="*/ 165653 h 165653"/>
              <a:gd name="connsiteX2" fmla="*/ 0 w 2683566"/>
              <a:gd name="connsiteY2" fmla="*/ 0 h 165653"/>
              <a:gd name="connsiteX3" fmla="*/ 2683566 w 2683566"/>
              <a:gd name="connsiteY3" fmla="*/ 0 h 165653"/>
              <a:gd name="connsiteX4" fmla="*/ 2670314 w 2683566"/>
              <a:gd name="connsiteY4" fmla="*/ 165653 h 1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566" h="165653">
                <a:moveTo>
                  <a:pt x="2670314" y="165653"/>
                </a:moveTo>
                <a:lnTo>
                  <a:pt x="165653" y="165653"/>
                </a:lnTo>
                <a:lnTo>
                  <a:pt x="0" y="0"/>
                </a:lnTo>
                <a:lnTo>
                  <a:pt x="2683566" y="0"/>
                </a:lnTo>
                <a:lnTo>
                  <a:pt x="2670314" y="1656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ADD57-E8E8-6F45-AC05-E272920E2EB0}"/>
              </a:ext>
            </a:extLst>
          </p:cNvPr>
          <p:cNvSpPr txBox="1"/>
          <p:nvPr userDrawn="1"/>
        </p:nvSpPr>
        <p:spPr>
          <a:xfrm>
            <a:off x="149629" y="6244525"/>
            <a:ext cx="688571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79BDA1F-085D-3742-BB72-CE0249E0F669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52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730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kern="1200">
          <a:solidFill>
            <a:srgbClr val="0730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Kuali, Personnel 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06CF1-7448-41FB-9938-48269C36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Section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453824"/>
            <a:ext cx="5181600" cy="42544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 Adding personnel</a:t>
            </a:r>
          </a:p>
          <a:p>
            <a:r>
              <a:rPr lang="en-US" sz="3200" dirty="0">
                <a:latin typeface="Arial"/>
                <a:cs typeface="Arial"/>
              </a:rPr>
              <a:t>Research/Contact 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cs typeface="Arial"/>
              </a:rPr>
              <a:t>Role</a:t>
            </a:r>
          </a:p>
          <a:p>
            <a:r>
              <a:rPr lang="en-US" sz="3200" dirty="0">
                <a:latin typeface="Arial"/>
                <a:cs typeface="Arial"/>
              </a:rPr>
              <a:t>Permissions</a:t>
            </a:r>
          </a:p>
          <a:p>
            <a:r>
              <a:rPr lang="en-US" sz="3200" dirty="0">
                <a:latin typeface="Arial"/>
                <a:cs typeface="Arial"/>
              </a:rPr>
              <a:t>CITI</a:t>
            </a:r>
          </a:p>
          <a:p>
            <a:r>
              <a:rPr lang="en-US" sz="3200" dirty="0">
                <a:latin typeface="Arial"/>
                <a:cs typeface="Arial"/>
              </a:rPr>
              <a:t>External</a:t>
            </a:r>
          </a:p>
          <a:p>
            <a:r>
              <a:rPr lang="en-US" sz="3200" dirty="0">
                <a:latin typeface="Arial"/>
                <a:cs typeface="Arial"/>
              </a:rPr>
              <a:t>KSU personnel not 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cs typeface="Arial"/>
              </a:rPr>
              <a:t>auto filling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1E477-9972-42C2-BBB9-F8CFB9A18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09" y="1593055"/>
            <a:ext cx="7379401" cy="37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Section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453824"/>
            <a:ext cx="10881244" cy="42544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 Adding personnel</a:t>
            </a:r>
          </a:p>
          <a:p>
            <a:pPr lvl="1"/>
            <a:r>
              <a:rPr lang="en-US" sz="2800" dirty="0"/>
              <a:t>Additional personnel need to be added by clicking “+Add Line” then following the prompts. 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3FCD73-56C2-4E9B-880E-D1D08145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31" y="3761838"/>
            <a:ext cx="3486150" cy="1476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1A4138-3223-460F-9A86-1CA6F3F7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3298171"/>
            <a:ext cx="5924550" cy="223837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8D788574-CAE1-4031-B0FF-B30D3C239FD8}"/>
              </a:ext>
            </a:extLst>
          </p:cNvPr>
          <p:cNvSpPr/>
          <p:nvPr/>
        </p:nvSpPr>
        <p:spPr>
          <a:xfrm>
            <a:off x="3603812" y="4255994"/>
            <a:ext cx="1674159" cy="49754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1C0DCC-96CF-476A-9C93-D018A2AEE6DC}"/>
              </a:ext>
            </a:extLst>
          </p:cNvPr>
          <p:cNvSpPr/>
          <p:nvPr/>
        </p:nvSpPr>
        <p:spPr>
          <a:xfrm>
            <a:off x="2059805" y="4255994"/>
            <a:ext cx="1342301" cy="4437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Section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91755" y="1642084"/>
            <a:ext cx="7230369" cy="42275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Research/Contact Role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One option from either researcher role </a:t>
            </a:r>
            <a:r>
              <a:rPr lang="en-US" sz="2800" u="sng" dirty="0">
                <a:latin typeface="Arial"/>
                <a:cs typeface="Arial"/>
              </a:rPr>
              <a:t>or</a:t>
            </a:r>
            <a:r>
              <a:rPr lang="en-US" sz="2800" dirty="0">
                <a:latin typeface="Arial"/>
                <a:cs typeface="Arial"/>
              </a:rPr>
              <a:t> contact role must be selected. 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Selections do not play a significant role in IRB review </a:t>
            </a:r>
            <a:r>
              <a:rPr lang="en-US" sz="2800" u="sng" dirty="0">
                <a:latin typeface="Arial"/>
                <a:cs typeface="Arial"/>
              </a:rPr>
              <a:t>other than researchers should not be listed as “Contact Role</a:t>
            </a:r>
            <a:r>
              <a:rPr lang="en-US" sz="2800" dirty="0">
                <a:latin typeface="Arial"/>
                <a:cs typeface="Arial"/>
              </a:rPr>
              <a:t>.”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Contact role is considered somebody that needs to be kept apprised of the research status but is not involved in the conduct of research procedures.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5AF903-95A9-48DC-B862-2956A42F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537" y="631174"/>
            <a:ext cx="3344263" cy="2358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621368-E9A0-4DE6-ACCC-1C08367EB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24" y="3699450"/>
            <a:ext cx="3508417" cy="22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8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Section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3" y="1453824"/>
            <a:ext cx="10303021" cy="42544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Permissions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The designations are self-explanatory.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IMPORTANT – Full Access personnel are included on all protocol communications, Read-Only personnel are not. </a:t>
            </a:r>
          </a:p>
          <a:p>
            <a:pPr lvl="1"/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97D970-4FE4-4894-A730-98B267AD8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105" y="3581049"/>
            <a:ext cx="73342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6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Section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3" y="1453824"/>
            <a:ext cx="10303021" cy="42544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CITI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CITI should auto-fill. If it is not, one of the following are occurring:</a:t>
            </a:r>
          </a:p>
          <a:p>
            <a:pPr lvl="2"/>
            <a:r>
              <a:rPr lang="en-US" sz="2200" dirty="0">
                <a:latin typeface="Arial"/>
                <a:cs typeface="Arial"/>
              </a:rPr>
              <a:t>CITI has not been completed.</a:t>
            </a:r>
          </a:p>
          <a:p>
            <a:pPr lvl="2"/>
            <a:r>
              <a:rPr lang="en-US" sz="2200" dirty="0">
                <a:latin typeface="Arial"/>
                <a:cs typeface="Arial"/>
              </a:rPr>
              <a:t>CITI was not completed via KSU single sign on. Merging instructions are available on the training webpage.</a:t>
            </a:r>
          </a:p>
          <a:p>
            <a:pPr lvl="2"/>
            <a:r>
              <a:rPr lang="en-US" sz="2200" dirty="0">
                <a:latin typeface="Arial"/>
                <a:cs typeface="Arial"/>
              </a:rPr>
              <a:t>CITI was completed through an external partner, such as a hospital. </a:t>
            </a:r>
          </a:p>
          <a:p>
            <a:pPr lvl="2"/>
            <a:r>
              <a:rPr lang="en-US" sz="2200" dirty="0">
                <a:latin typeface="Arial"/>
                <a:cs typeface="Arial"/>
              </a:rPr>
              <a:t>There is a temporary error in the code that passes between CITI and Kuali. Logging out then back in or waiting until the next day typically resolves these issues. </a:t>
            </a:r>
          </a:p>
          <a:p>
            <a:pPr lvl="2"/>
            <a:r>
              <a:rPr lang="en-US" sz="2200" u="sng" dirty="0">
                <a:latin typeface="Arial"/>
                <a:cs typeface="Arial"/>
              </a:rPr>
              <a:t>If a CITI certificates does not appear, it must be uploaded</a:t>
            </a:r>
            <a:r>
              <a:rPr lang="en-US" sz="2200" dirty="0">
                <a:latin typeface="Arial"/>
                <a:cs typeface="Arial"/>
              </a:rPr>
              <a:t>. </a:t>
            </a:r>
          </a:p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6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Section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3" y="1453824"/>
            <a:ext cx="10303021" cy="42544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External personnel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Appendix B must be completed and signed by the </a:t>
            </a:r>
            <a:r>
              <a:rPr lang="en-US" sz="2800">
                <a:latin typeface="Arial"/>
                <a:cs typeface="Arial"/>
              </a:rPr>
              <a:t>external investigator and </a:t>
            </a:r>
            <a:r>
              <a:rPr lang="en-US" sz="2800" dirty="0">
                <a:latin typeface="Arial"/>
                <a:cs typeface="Arial"/>
              </a:rPr>
              <a:t>uploaded.</a:t>
            </a: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42409-7C0F-48FC-99D5-922AF0CEA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08" y="3581049"/>
            <a:ext cx="2781300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752F54-2F0B-4D6E-BC49-7B162F762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479" y="2907085"/>
            <a:ext cx="5962650" cy="265747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E340BE8-2CA2-4EDE-9D40-11361D8454A4}"/>
              </a:ext>
            </a:extLst>
          </p:cNvPr>
          <p:cNvSpPr/>
          <p:nvPr/>
        </p:nvSpPr>
        <p:spPr>
          <a:xfrm>
            <a:off x="3603812" y="4255994"/>
            <a:ext cx="1674159" cy="49754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4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Section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3" y="1453824"/>
            <a:ext cx="10303021" cy="42544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KSU Personnel not auto filling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All current employees and students should auto-fill in the previous section. If they do not, manually add them by selecting yes and responding to the prompts.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Personnel listed in this section will not receive notification emails or be able to access the protocol. A printed copy should be provided. </a:t>
            </a: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8DA4B-36AD-4E85-897D-D5DC95AF6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197" y="3977996"/>
            <a:ext cx="4125045" cy="23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www.kent.edu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1222375" cy="365125"/>
          </a:xfrm>
        </p:spPr>
        <p:txBody>
          <a:bodyPr/>
          <a:lstStyle/>
          <a:p>
            <a:fld id="{3B6ABA31-734C-9645-AC11-784F18DD3D6B}" type="datetime1">
              <a:rPr lang="en-US" smtClean="0"/>
              <a:t>11/23/2021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with Purpose (1)" id="{A9CF03A9-3D05-4034-9523-A69A4D238768}" vid="{BC19AEBE-A3CD-4C34-A09F-0FE7D66B6E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81B9E6880EE4EBA17A1E2AA376812" ma:contentTypeVersion="11" ma:contentTypeDescription="Create a new document." ma:contentTypeScope="" ma:versionID="281f070dea3615ebcbefb7b5390a1052">
  <xsd:schema xmlns:xsd="http://www.w3.org/2001/XMLSchema" xmlns:xs="http://www.w3.org/2001/XMLSchema" xmlns:p="http://schemas.microsoft.com/office/2006/metadata/properties" xmlns:ns3="ba5afd6a-1093-4a5d-8f57-9ef5d267b10d" xmlns:ns4="871b78f6-0680-4491-90b6-e0ef8a338838" targetNamespace="http://schemas.microsoft.com/office/2006/metadata/properties" ma:root="true" ma:fieldsID="eaf2990e87d2a005a6fa05f129fcebf5" ns3:_="" ns4:_="">
    <xsd:import namespace="ba5afd6a-1093-4a5d-8f57-9ef5d267b10d"/>
    <xsd:import namespace="871b78f6-0680-4491-90b6-e0ef8a3388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afd6a-1093-4a5d-8f57-9ef5d267b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b78f6-0680-4491-90b6-e0ef8a3388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0D3640-08BC-4F28-9E79-A4E2BBCD1D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37A8BE-DBE5-4582-8591-D1E641CC5D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FC8731-7FEF-4899-80E9-F01DFFE4E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5afd6a-1093-4a5d-8f57-9ef5d267b10d"/>
    <ds:schemaRef ds:uri="871b78f6-0680-4491-90b6-e0ef8a338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 with Purpose (1)</Template>
  <TotalTime>423</TotalTime>
  <Words>331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Kuali, Personnel Section</vt:lpstr>
      <vt:lpstr>Personnel Section</vt:lpstr>
      <vt:lpstr>Personnel Section</vt:lpstr>
      <vt:lpstr>Personnel Section</vt:lpstr>
      <vt:lpstr>Personnel Section</vt:lpstr>
      <vt:lpstr>Personnel Section</vt:lpstr>
      <vt:lpstr>Personnel Section</vt:lpstr>
      <vt:lpstr>Personnel Section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MCCREARY, KEVIN R</dc:creator>
  <cp:lastModifiedBy>McCreary, Kevin</cp:lastModifiedBy>
  <cp:revision>540</cp:revision>
  <dcterms:created xsi:type="dcterms:W3CDTF">2020-01-06T20:54:18Z</dcterms:created>
  <dcterms:modified xsi:type="dcterms:W3CDTF">2021-11-23T14:28:37Z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0x0101002BC81B9E6880EE4EBA17A1E2AA376812</vt:lpwstr>
  </property>
</Properties>
</file>