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AC_A55F4B47.xml" ContentType="application/vnd.ms-powerpoint.comments+xml"/>
  <Override PartName="/ppt/comments/modernComment_19B_BF9924E0.xml" ContentType="application/vnd.ms-powerpoint.comments+xml"/>
  <Override PartName="/ppt/comments/modernComment_1A3_D6219511.xml" ContentType="application/vnd.ms-powerpoint.comments+xml"/>
  <Override PartName="/ppt/comments/modernComment_1A5_6D90EEB8.xml" ContentType="application/vnd.ms-powerpoint.comments+xml"/>
  <Override PartName="/ppt/comments/modernComment_1B3_D4F791A8.xml" ContentType="application/vnd.ms-powerpoint.comments+xml"/>
  <Override PartName="/ppt/comments/modernComment_1A4_265C17AF.xml" ContentType="application/vnd.ms-powerpoint.comments+xml"/>
  <Override PartName="/ppt/comments/modernComment_1A9_EAF065F5.xml" ContentType="application/vnd.ms-powerpoint.comments+xml"/>
  <Override PartName="/ppt/comments/modernComment_1B4_DDEABB6E.xml" ContentType="application/vnd.ms-powerpoint.comments+xml"/>
  <Override PartName="/ppt/comments/modernComment_1A7_F9C6BE48.xml" ContentType="application/vnd.ms-powerpoint.comments+xml"/>
  <Override PartName="/ppt/comments/modernComment_19F_F9085020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428" r:id="rId4"/>
    <p:sldId id="430" r:id="rId5"/>
    <p:sldId id="411" r:id="rId6"/>
    <p:sldId id="427" r:id="rId7"/>
    <p:sldId id="418" r:id="rId8"/>
    <p:sldId id="424" r:id="rId9"/>
    <p:sldId id="419" r:id="rId10"/>
    <p:sldId id="431" r:id="rId11"/>
    <p:sldId id="417" r:id="rId12"/>
    <p:sldId id="432" r:id="rId13"/>
    <p:sldId id="421" r:id="rId14"/>
    <p:sldId id="435" r:id="rId15"/>
    <p:sldId id="420" r:id="rId16"/>
    <p:sldId id="434" r:id="rId17"/>
    <p:sldId id="433" r:id="rId18"/>
    <p:sldId id="425" r:id="rId19"/>
    <p:sldId id="436" r:id="rId20"/>
    <p:sldId id="423" r:id="rId21"/>
    <p:sldId id="426" r:id="rId22"/>
    <p:sldId id="415" r:id="rId23"/>
    <p:sldId id="429" r:id="rId24"/>
    <p:sldId id="26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64BD4F-EC37-11B6-C723-20BD502B1E19}" name="Sansonetti, Donna" initials="SD" userId="S::dsansone@kent.edu::7074a932-69b4-4309-ba5b-d3bc32220aeb" providerId="AD"/>
  <p188:author id="{DD2F769E-EABC-2906-9576-FAB848723F4D}" name="Hebebrand, Jennifer" initials="HJ" userId="S::jbutto@kent.edu::b9e3894e-f703-419f-aec4-ff90d7a1cc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05D"/>
    <a:srgbClr val="E1A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4"/>
    <p:restoredTop sz="95214" autoAdjust="0"/>
  </p:normalViewPr>
  <p:slideViewPr>
    <p:cSldViewPr snapToGrid="0" snapToObjects="1">
      <p:cViewPr varScale="1">
        <p:scale>
          <a:sx n="81" d="100"/>
          <a:sy n="81" d="100"/>
        </p:scale>
        <p:origin x="6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9" d="100"/>
          <a:sy n="119" d="100"/>
        </p:scale>
        <p:origin x="505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omments/modernComment_19B_BF9924E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8C65E5-DB21-421E-B561-5DE4073E8053}" authorId="{DD2F769E-EABC-2906-9576-FAB848723F4D}" created="2021-11-15T19:25:30.95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14484704" sldId="411"/>
      <ac:spMk id="3" creationId="{D3B7D0B3-5F3A-4EA2-8D0A-AF4BEFEA7B76}"/>
      <ac:txMk cp="0" len="546">
        <ac:context len="547" hash="2026974515"/>
      </ac:txMk>
    </ac:txMkLst>
    <p188:pos x="10446099" y="284529"/>
    <p188:txBody>
      <a:bodyPr/>
      <a:lstStyle/>
      <a:p>
        <a:r>
          <a:rPr lang="en-US"/>
          <a:t>spacing</a:t>
        </a:r>
      </a:p>
    </p188:txBody>
  </p188:cm>
</p188:cmLst>
</file>

<file path=ppt/comments/modernComment_19F_F908502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46AC430-BA24-42F3-8715-65BED1D00E98}" authorId="{DD2F769E-EABC-2906-9576-FAB848723F4D}" created="2021-11-15T19:23:48.05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78071584" sldId="415"/>
      <ac:spMk id="3" creationId="{229C6462-C0B5-4F9C-AD7A-5C3578816DCA}"/>
    </ac:deMkLst>
    <p188:txBody>
      <a:bodyPr/>
      <a:lstStyle/>
      <a:p>
        <a:r>
          <a:rPr lang="en-US"/>
          <a:t>spacing</a:t>
        </a:r>
      </a:p>
    </p188:txBody>
  </p188:cm>
</p188:cmLst>
</file>

<file path=ppt/comments/modernComment_1A3_D621951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9A2FBCE-4F26-435F-94E8-AA37A3570263}" authorId="{BA64BD4F-EC37-11B6-C723-20BD502B1E19}" created="2021-11-11T16:47:40.92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92525073" sldId="419"/>
      <ac:spMk id="3" creationId="{1A218327-E5BB-4F1C-94B7-356F71B636BD}"/>
      <ac:txMk cp="150" len="20">
        <ac:context len="382" hash="3389791172"/>
      </ac:txMk>
    </ac:txMkLst>
    <p188:pos x="10243457" y="961118"/>
    <p188:txBody>
      <a:bodyPr/>
      <a:lstStyle/>
      <a:p>
        <a:r>
          <a:rPr lang="en-US"/>
          <a:t>Wondering if we should move this type of transaction to the blue area?</a:t>
        </a:r>
      </a:p>
    </p188:txBody>
  </p188:cm>
</p188:cmLst>
</file>

<file path=ppt/comments/modernComment_1A4_265C17A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79124A0-6A94-45ED-B950-09DB631A4E0E}" authorId="{DD2F769E-EABC-2906-9576-FAB848723F4D}" created="2021-11-15T19:13:18.50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43569583" sldId="420"/>
      <ac:spMk id="3" creationId="{E374D329-5D89-43C8-BBE4-584CD1427CFF}"/>
    </ac:deMkLst>
    <p188:txBody>
      <a:bodyPr/>
      <a:lstStyle/>
      <a:p>
        <a:r>
          <a:rPr lang="en-US"/>
          <a:t>fixed spacing</a:t>
        </a:r>
      </a:p>
    </p188:txBody>
  </p188:cm>
  <p188:cm id="{CFDB1894-2309-49C9-8356-1DE284EAAEA1}" authorId="{DD2F769E-EABC-2906-9576-FAB848723F4D}" created="2021-11-15T19:14:23.13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643569583" sldId="420"/>
      <ac:spMk id="3" creationId="{E374D329-5D89-43C8-BBE4-584CD1427CFF}"/>
      <ac:txMk cp="244" len="165">
        <ac:context len="532" hash="1671381058"/>
      </ac:txMk>
    </ac:txMkLst>
    <p188:pos x="9873343" y="2696133"/>
    <p188:txBody>
      <a:bodyPr/>
      <a:lstStyle/>
      <a:p>
        <a:r>
          <a:rPr lang="en-US"/>
          <a:t>this may sound crazy, but it might be a good idea to list senior budget managers on the website? someone from A&amp;S may not know who their sr. budget mngr is... just a thought</a:t>
        </a:r>
      </a:p>
    </p188:txBody>
  </p188:cm>
</p188:cmLst>
</file>

<file path=ppt/comments/modernComment_1A5_6D90EEB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743A0A7-5346-4AFA-9058-662B54D7DD0F}" authorId="{DD2F769E-EABC-2906-9576-FAB848723F4D}" created="2021-11-15T19:09:37.954">
    <pc:sldMkLst xmlns:pc="http://schemas.microsoft.com/office/powerpoint/2013/main/command">
      <pc:docMk/>
      <pc:sldMk cId="1838214840" sldId="421"/>
    </pc:sldMkLst>
    <p188:txBody>
      <a:bodyPr/>
      <a:lstStyle/>
      <a:p>
        <a:r>
          <a:rPr lang="en-US"/>
          <a:t>fyi just adding some spacing to make the ppt more legible </a:t>
        </a:r>
      </a:p>
    </p188:txBody>
  </p188:cm>
  <p188:cm id="{8E9241D0-967C-4C12-9BA1-99A7710C254D}" authorId="{DD2F769E-EABC-2906-9576-FAB848723F4D}" created="2021-11-15T19:11:56.33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38214840" sldId="421"/>
      <ac:spMk id="3" creationId="{395C8961-673E-4691-98AB-DBB5F7A5587F}"/>
      <ac:txMk cp="130" len="179">
        <ac:context len="977" hash="3338870187"/>
      </ac:txMk>
    </ac:txMkLst>
    <p188:pos x="9561844" y="884255"/>
    <p188:txBody>
      <a:bodyPr/>
      <a:lstStyle/>
      <a:p>
        <a:r>
          <a:rPr lang="en-US"/>
          <a:t>moved to top</a:t>
        </a:r>
      </a:p>
    </p188:txBody>
  </p188:cm>
</p188:cmLst>
</file>

<file path=ppt/comments/modernComment_1A7_F9C6BE4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4241279-FC47-4BA1-A261-21ED12ADBA80}" authorId="{DD2F769E-EABC-2906-9576-FAB848723F4D}" created="2021-11-15T19:18:17.71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90551624" sldId="423"/>
      <ac:spMk id="3" creationId="{5D79BC46-A32C-4F1F-B1FB-AC9C86ED0B78}"/>
    </ac:deMkLst>
    <p188:txBody>
      <a:bodyPr/>
      <a:lstStyle/>
      <a:p>
        <a:r>
          <a:rPr lang="en-US"/>
          <a:t>spacing </a:t>
        </a:r>
      </a:p>
    </p188:txBody>
  </p188:cm>
</p188:cmLst>
</file>

<file path=ppt/comments/modernComment_1A9_EAF065F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2D939C7-E6C7-4FFD-B2D1-AA25AAC156B2}" authorId="{BA64BD4F-EC37-11B6-C723-20BD502B1E19}" created="2021-11-11T16:55:10.13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941623285" sldId="425"/>
      <ac:spMk id="3" creationId="{EBD815A8-C9F7-41EA-B3BE-607D5D07A2C9}"/>
      <ac:txMk cp="33">
        <ac:context len="631" hash="334621465"/>
      </ac:txMk>
    </ac:txMkLst>
    <p188:pos x="3712029" y="634546"/>
    <p188:txBody>
      <a:bodyPr/>
      <a:lstStyle/>
      <a:p>
        <a:r>
          <a:rPr lang="en-US"/>
          <a:t>My understanding is that all forms from all divisions would be sent to UBO for review.</a:t>
        </a:r>
      </a:p>
    </p188:txBody>
  </p188:cm>
</p188:cmLst>
</file>

<file path=ppt/comments/modernComment_1AC_A55F4B4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690FFB5-201C-4B7B-A8AD-5965EE461736}" authorId="{DD2F769E-EABC-2906-9576-FAB848723F4D}" created="2021-11-15T19:25:11.02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774485831" sldId="428"/>
      <ac:spMk id="3" creationId="{26B01A25-78C6-4853-A079-DB719DFC1098}"/>
    </ac:deMkLst>
    <p188:txBody>
      <a:bodyPr/>
      <a:lstStyle/>
      <a:p>
        <a:r>
          <a:rPr lang="en-US"/>
          <a:t>fixed spacing</a:t>
        </a:r>
      </a:p>
    </p188:txBody>
  </p188:cm>
</p188:cmLst>
</file>

<file path=ppt/comments/modernComment_1B3_D4F791A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31875B9-BFB6-4AB5-9721-012E13246282}" authorId="{DD2F769E-EABC-2906-9576-FAB848723F4D}" created="2021-11-15T19:12:48.148">
    <pc:sldMkLst xmlns:pc="http://schemas.microsoft.com/office/powerpoint/2013/main/command">
      <pc:docMk/>
      <pc:sldMk cId="3572994472" sldId="435"/>
    </pc:sldMkLst>
    <p188:txBody>
      <a:bodyPr/>
      <a:lstStyle/>
      <a:p>
        <a:r>
          <a:rPr lang="en-US"/>
          <a:t>might be useful to add an example rationale? </a:t>
        </a:r>
      </a:p>
    </p188:txBody>
  </p188:cm>
</p188:cmLst>
</file>

<file path=ppt/comments/modernComment_1B4_DDEABB6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9567CB0-971A-4173-9E6F-244BC3941296}" authorId="{DD2F769E-EABC-2906-9576-FAB848723F4D}" created="2021-11-15T19:22:06.53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23148142" sldId="436"/>
      <ac:spMk id="3" creationId="{730EB385-8DFB-42F8-8FC9-80F00216CBCD}"/>
      <ac:txMk cp="0" len="109">
        <ac:context len="278" hash="2597144844"/>
      </ac:txMk>
    </ac:txMkLst>
    <p188:pos x="10134600" y="284529"/>
    <p188:txBody>
      <a:bodyPr/>
      <a:lstStyle/>
      <a:p>
        <a:r>
          <a:rPr lang="en-US"/>
          <a:t>do we want to talk about returning incomplete forms?  
- Forms submitted to the committee that are missing information will be returned to requesting units for further clarification. - Depending on timing and circumstance, SHC may need to push requests to the following meeting date.</a:t>
        </a:r>
      </a:p>
    </p188:txBody>
  </p188:cm>
  <p188:cm id="{8A7FE9CD-5659-45B2-A342-F85547183E66}" authorId="{DD2F769E-EABC-2906-9576-FAB848723F4D}" created="2021-11-15T19:22:42.85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23148142" sldId="436"/>
      <ac:spMk id="3" creationId="{730EB385-8DFB-42F8-8FC9-80F00216CBCD}"/>
      <ac:txMk cp="34" len="25">
        <ac:context len="278" hash="2597144844"/>
      </ac:txMk>
    </ac:txMkLst>
    <p188:pos x="8858459" y="284529"/>
    <p188:txBody>
      <a:bodyPr/>
      <a:lstStyle/>
      <a:p>
        <a:r>
          <a:rPr lang="en-US"/>
          <a:t>should it be UBO or should it be the strategic hiring inbox? this might confuse some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B4C9A-8023-2D40-A6E6-BD016CB1E7D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A876C-D639-D148-8687-D84C95E0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73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7BA9C-C13B-C941-82A5-2AA33B4473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CE1D9-36F2-B84D-A38F-999A8359D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4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5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19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3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4" name="Freeform 13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927" y="758283"/>
            <a:ext cx="4767239" cy="4770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07" y="5751174"/>
            <a:ext cx="2485668" cy="76606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07" y="5751174"/>
            <a:ext cx="2485668" cy="76606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89782"/>
            <a:ext cx="9144000" cy="1088528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78310"/>
            <a:ext cx="9144000" cy="1035407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166290"/>
            <a:ext cx="2491740" cy="2414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344B-EC26-5744-AC76-D8CA586C9B04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F515-9089-4647-A15F-41AF70C5A341}" type="datetime1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F18E-BC0A-FA47-B948-E7696B7A692B}" type="datetime1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1" y="0"/>
            <a:ext cx="11938658" cy="59842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805" y="6244525"/>
            <a:ext cx="7757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47" y="6051790"/>
            <a:ext cx="1769350" cy="5202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44525"/>
            <a:ext cx="1221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9CEB8D-B9A4-7249-A618-1FFCB6E3C71A}" type="datetime1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6675062"/>
            <a:ext cx="10209790" cy="188163"/>
          </a:xfrm>
          <a:prstGeom prst="rect">
            <a:avLst/>
          </a:pr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9817768" y="6675062"/>
            <a:ext cx="2374232" cy="188163"/>
          </a:xfrm>
          <a:custGeom>
            <a:avLst/>
            <a:gdLst>
              <a:gd name="connsiteX0" fmla="*/ 2670314 w 2683566"/>
              <a:gd name="connsiteY0" fmla="*/ 165653 h 165653"/>
              <a:gd name="connsiteX1" fmla="*/ 165653 w 2683566"/>
              <a:gd name="connsiteY1" fmla="*/ 165653 h 165653"/>
              <a:gd name="connsiteX2" fmla="*/ 0 w 2683566"/>
              <a:gd name="connsiteY2" fmla="*/ 0 h 165653"/>
              <a:gd name="connsiteX3" fmla="*/ 2683566 w 2683566"/>
              <a:gd name="connsiteY3" fmla="*/ 0 h 165653"/>
              <a:gd name="connsiteX4" fmla="*/ 2670314 w 2683566"/>
              <a:gd name="connsiteY4" fmla="*/ 165653 h 16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566" h="165653">
                <a:moveTo>
                  <a:pt x="2670314" y="165653"/>
                </a:moveTo>
                <a:lnTo>
                  <a:pt x="165653" y="165653"/>
                </a:lnTo>
                <a:lnTo>
                  <a:pt x="0" y="0"/>
                </a:lnTo>
                <a:lnTo>
                  <a:pt x="2683566" y="0"/>
                </a:lnTo>
                <a:lnTo>
                  <a:pt x="2670314" y="16565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ADD57-E8E8-6F45-AC05-E272920E2EB0}"/>
              </a:ext>
            </a:extLst>
          </p:cNvPr>
          <p:cNvSpPr txBox="1"/>
          <p:nvPr userDrawn="1"/>
        </p:nvSpPr>
        <p:spPr>
          <a:xfrm>
            <a:off x="149629" y="6244525"/>
            <a:ext cx="688571" cy="365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fld id="{479BDA1F-085D-3742-BB72-CE0249E0F669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2" r:id="rId4"/>
    <p:sldLayoutId id="2147483652" r:id="rId5"/>
    <p:sldLayoutId id="2147483654" r:id="rId6"/>
    <p:sldLayoutId id="214748365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730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1" kern="1200">
          <a:solidFill>
            <a:srgbClr val="0730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A5_6D90EEB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B3_D4F791A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A4_265C17AF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A9_EAF065F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B4_DDEABB6E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A7_F9C6BE4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9F_F90850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AC_A55F4B4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B_BF9924E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A3_D621951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D5F67-2303-42E7-97D5-D6ED42E8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Gold Section – Current University Employees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84B0C-369F-4783-BEAB-6C85726F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E833D-4B08-426E-BE3C-43FF180A1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Picture of golden section for Current Employee Actions">
            <a:extLst>
              <a:ext uri="{FF2B5EF4-FFF2-40B4-BE49-F238E27FC236}">
                <a16:creationId xmlns:a16="http://schemas.microsoft.com/office/drawing/2014/main" id="{B6147A57-CFD5-479E-A7AF-E238F7F73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250" y="1519200"/>
            <a:ext cx="10426550" cy="438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2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69CCF-5B06-4EAF-8FE4-233CBC68C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Blue Section – New Employee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53886-ADCF-4E4D-ACBA-C0B6FEC05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The blue </a:t>
            </a:r>
            <a:r>
              <a:rPr lang="en-US" dirty="0"/>
              <a:t>section is to be used when filling vacated positions and/or repurposing positions.</a:t>
            </a:r>
          </a:p>
          <a:p>
            <a:r>
              <a:rPr lang="en-US" dirty="0"/>
              <a:t>Lines within blue section are numbered to allow users to track positions across both areas of this section (Original and Proposed Position).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Admissions Assistant leaves the university and the unit is seeking to fill the position.									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6CB03-8F7B-4A12-A54F-09CBFBD5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D2163-8F12-48ED-901D-EF256E56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5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69270-B2D0-4931-BCB2-5581FBEDD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Blue Section – New Employee Actions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F7118-C821-445C-9CF2-85DE7D7BC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8342C-3E93-45C1-9376-A70BD20E7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Picture of blue section or New Employee Actions">
            <a:extLst>
              <a:ext uri="{FF2B5EF4-FFF2-40B4-BE49-F238E27FC236}">
                <a16:creationId xmlns:a16="http://schemas.microsoft.com/office/drawing/2014/main" id="{4162F666-5A30-4669-96F2-DEC5DDD5D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426" y="1676990"/>
            <a:ext cx="10179374" cy="449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70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33471-C414-4924-AF60-9CE283D75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Position 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C8961-673E-4691-98AB-DBB5F7A55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576"/>
            <a:ext cx="10515600" cy="481228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en-US" sz="1600" dirty="0"/>
              <a:t>The position rationale is intended for university units to provide a brief rationale/justification for the position(s) requested.</a:t>
            </a:r>
          </a:p>
          <a:p>
            <a:pPr>
              <a:lnSpc>
                <a:spcPct val="134000"/>
              </a:lnSpc>
            </a:pPr>
            <a:r>
              <a:rPr lang="en-US" sz="1600" dirty="0"/>
              <a:t>Rationale prompts: Define the need for position; position purpose; efficiency/savings; revenue potential; professional body/accreditation standards; legal compliance requirement. </a:t>
            </a:r>
          </a:p>
          <a:p>
            <a:pPr>
              <a:lnSpc>
                <a:spcPct val="134000"/>
              </a:lnSpc>
            </a:pPr>
            <a:r>
              <a:rPr lang="en-US" sz="1600" dirty="0"/>
              <a:t>Limit rationale to one paragraph per position.</a:t>
            </a:r>
          </a:p>
          <a:p>
            <a:pPr>
              <a:lnSpc>
                <a:spcPct val="134000"/>
              </a:lnSpc>
            </a:pPr>
            <a:r>
              <a:rPr lang="en-US" sz="1600" dirty="0"/>
              <a:t>Add further definition to position’s funding structure (Index, Account, and Position Number); </a:t>
            </a:r>
          </a:p>
          <a:p>
            <a:pPr lvl="1">
              <a:lnSpc>
                <a:spcPct val="134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If applicable, include anticipated start-up package costs. </a:t>
            </a:r>
          </a:p>
          <a:p>
            <a:pPr>
              <a:lnSpc>
                <a:spcPct val="134000"/>
              </a:lnSpc>
            </a:pPr>
            <a:r>
              <a:rPr lang="en-US" sz="1600" dirty="0"/>
              <a:t>For internal promotions, please attach separate process documents. </a:t>
            </a:r>
          </a:p>
          <a:p>
            <a:pPr lvl="1">
              <a:lnSpc>
                <a:spcPct val="134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Completed Salary Offer Worksheet (SOW) must be attached.</a:t>
            </a:r>
          </a:p>
          <a:p>
            <a:pPr>
              <a:lnSpc>
                <a:spcPct val="134000"/>
              </a:lnSpc>
            </a:pPr>
            <a:r>
              <a:rPr lang="en-US" sz="1600" dirty="0">
                <a:solidFill>
                  <a:srgbClr val="002060"/>
                </a:solidFill>
              </a:rPr>
              <a:t>All waiver of posting requests should first be reviewed by the Affirmative Action/Equal Employment Opportunity department in Human Resources.</a:t>
            </a:r>
          </a:p>
          <a:p>
            <a:pPr>
              <a:lnSpc>
                <a:spcPct val="134000"/>
              </a:lnSpc>
            </a:pPr>
            <a:r>
              <a:rPr lang="en-US" sz="1600" dirty="0">
                <a:solidFill>
                  <a:srgbClr val="002060"/>
                </a:solidFill>
              </a:rPr>
              <a:t>Internal promotion requests should include list of individuals considered for the opportunity and information regarding the process used to determine who was awarded the opportunity for promotion.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2582B-2129-408D-8DF0-AE13653AD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B2FF1-7B2E-4D92-AAFB-8BA3530B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14840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D7A58-658C-4E3A-8F84-89A196B1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Position Rationale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CF860-91CC-4BC2-88B9-49C4E7A5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1B0D2-6994-4F4E-A3CB-2A6748EC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Picture of position rationale">
            <a:extLst>
              <a:ext uri="{FF2B5EF4-FFF2-40B4-BE49-F238E27FC236}">
                <a16:creationId xmlns:a16="http://schemas.microsoft.com/office/drawing/2014/main" id="{429A0315-F572-4534-ABD4-7555431D5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4281"/>
            <a:ext cx="10515600" cy="175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94472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1D5E-F947-43AD-8C94-0CA98E5D3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Approvals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4D329-5D89-43C8-BBE4-584CD1427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4000"/>
              </a:lnSpc>
            </a:pPr>
            <a:r>
              <a:rPr lang="en-US" dirty="0"/>
              <a:t>Required Approvals for Submission:</a:t>
            </a:r>
          </a:p>
          <a:p>
            <a:pPr lvl="1">
              <a:lnSpc>
                <a:spcPct val="124000"/>
              </a:lnSpc>
            </a:pPr>
            <a:r>
              <a:rPr lang="en-US" dirty="0"/>
              <a:t>Senior Unit/Department Budget Officer</a:t>
            </a:r>
          </a:p>
          <a:p>
            <a:pPr lvl="1">
              <a:lnSpc>
                <a:spcPct val="124000"/>
              </a:lnSpc>
            </a:pPr>
            <a:r>
              <a:rPr lang="en-US" dirty="0"/>
              <a:t>Chair/Department Lead</a:t>
            </a:r>
          </a:p>
          <a:p>
            <a:pPr lvl="1">
              <a:lnSpc>
                <a:spcPct val="124000"/>
              </a:lnSpc>
            </a:pPr>
            <a:r>
              <a:rPr lang="en-US" dirty="0"/>
              <a:t>Dean/Unit Leader</a:t>
            </a:r>
          </a:p>
          <a:p>
            <a:pPr lvl="1">
              <a:lnSpc>
                <a:spcPct val="124000"/>
              </a:lnSpc>
            </a:pPr>
            <a:r>
              <a:rPr lang="en-US" dirty="0"/>
              <a:t>Vice President</a:t>
            </a:r>
          </a:p>
          <a:p>
            <a:pPr>
              <a:lnSpc>
                <a:spcPct val="124000"/>
              </a:lnSpc>
            </a:pPr>
            <a:r>
              <a:rPr lang="en-US" dirty="0"/>
              <a:t>New to the approval SHC process is the additional requirement of unit budget officers to approve position requests. </a:t>
            </a:r>
          </a:p>
          <a:p>
            <a:pPr lvl="1">
              <a:lnSpc>
                <a:spcPct val="124000"/>
              </a:lnSpc>
            </a:pPr>
            <a:r>
              <a:rPr lang="en-US" dirty="0"/>
              <a:t>Each unit’s senior budget officer will be held responsible for verifying the position record within Banner prior to it advancing within the strategic hiring process.</a:t>
            </a:r>
          </a:p>
          <a:p>
            <a:pPr>
              <a:lnSpc>
                <a:spcPct val="124000"/>
              </a:lnSpc>
            </a:pPr>
            <a:r>
              <a:rPr lang="en-US" dirty="0"/>
              <a:t>Electronic signature is acceptable.</a:t>
            </a:r>
          </a:p>
          <a:p>
            <a:pPr>
              <a:lnSpc>
                <a:spcPct val="124000"/>
              </a:lnSpc>
            </a:pPr>
            <a:r>
              <a:rPr lang="en-US" dirty="0"/>
              <a:t>The Strategic Hiring Committee will complete their section at the bottom of the form.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1E237-8390-4E37-A68F-FFCCFE4E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05133-941E-41BC-9BAE-84A980103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69583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E70C-3551-45FA-BFDD-C5D42577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Approvals</a:t>
            </a:r>
          </a:p>
        </p:txBody>
      </p:sp>
      <p:pic>
        <p:nvPicPr>
          <p:cNvPr id="6" name="Content Placeholder 5" descr="Picture of approval section">
            <a:extLst>
              <a:ext uri="{FF2B5EF4-FFF2-40B4-BE49-F238E27FC236}">
                <a16:creationId xmlns:a16="http://schemas.microsoft.com/office/drawing/2014/main" id="{6B871FEF-59B6-403E-BDDC-936881565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7327"/>
            <a:ext cx="10515600" cy="302115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69F0C-8F73-4BEA-A5E9-82B18BB2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984CA-6CAF-4577-A0EE-83958FCB9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9C41-B1DD-4C83-BA38-DBE5F699A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Additional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19919-D5F6-4C47-BC9C-EDCD0E2A9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your submission, please include the following items (when applicable): </a:t>
            </a:r>
          </a:p>
          <a:p>
            <a:pPr lvl="1"/>
            <a:r>
              <a:rPr lang="en-US" dirty="0"/>
              <a:t>Completed Salary Offer Worksheets which have been approved by Human Resources.</a:t>
            </a:r>
          </a:p>
          <a:p>
            <a:pPr lvl="1"/>
            <a:r>
              <a:rPr lang="en-US" dirty="0"/>
              <a:t>Draft job description which has been reviewed by Human Resources, for any new titles requested.</a:t>
            </a:r>
          </a:p>
          <a:p>
            <a:pPr lvl="1"/>
            <a:r>
              <a:rPr lang="en-US" dirty="0"/>
              <a:t>Organizational charts showing the before and after changes to the requesting unit.</a:t>
            </a:r>
          </a:p>
          <a:p>
            <a:pPr lvl="1"/>
            <a:r>
              <a:rPr lang="en-US" dirty="0"/>
              <a:t>Relevant supporting documentation.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Examples: grant approvals, emails from unit leadership, start-up plans.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17D90-63A5-4FBB-870A-A2CBBD8C9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AC960-6920-4F99-8842-27AC9559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55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C3F9E-EEC9-4F0C-A49A-508412889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Submitting </a:t>
            </a:r>
            <a:r>
              <a:rPr lang="en-US" dirty="0">
                <a:solidFill>
                  <a:srgbClr val="002060"/>
                </a:solidFill>
              </a:rPr>
              <a:t>Position Control Forms (PCFs) </a:t>
            </a:r>
            <a:r>
              <a:rPr lang="en-US" dirty="0"/>
              <a:t>for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815A8-C9F7-41EA-B3BE-607D5D07A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8000"/>
              </a:lnSpc>
              <a:buFont typeface="+mj-lt"/>
              <a:buAutoNum type="arabicPeriod"/>
            </a:pPr>
            <a:r>
              <a:rPr lang="en-US" dirty="0"/>
              <a:t>Unit route PCFs internally for approvals.</a:t>
            </a:r>
          </a:p>
          <a:p>
            <a:pPr marL="457200" indent="-457200">
              <a:lnSpc>
                <a:spcPct val="108000"/>
              </a:lnSpc>
              <a:buFont typeface="+mj-lt"/>
              <a:buAutoNum type="arabicPeriod"/>
            </a:pPr>
            <a:r>
              <a:rPr lang="en-US" dirty="0"/>
              <a:t>Email to SHC Inbox</a:t>
            </a:r>
          </a:p>
          <a:p>
            <a:pPr lvl="1">
              <a:lnSpc>
                <a:spcPct val="108000"/>
              </a:lnSpc>
            </a:pPr>
            <a:r>
              <a:rPr lang="en-US" dirty="0"/>
              <a:t>Units are to send all completed PCFs to the Strategic Hiring inbox at the following address: strategic_hiring@kent.edu</a:t>
            </a:r>
          </a:p>
          <a:p>
            <a:pPr lvl="1">
              <a:lnSpc>
                <a:spcPct val="108000"/>
              </a:lnSpc>
            </a:pPr>
            <a:r>
              <a:rPr lang="en-US" dirty="0"/>
              <a:t>Emails sent to this inbox are monitored by staff in Human Resources, Office of the Provost and the University Budget Office. </a:t>
            </a:r>
          </a:p>
          <a:p>
            <a:pPr lvl="2">
              <a:lnSpc>
                <a:spcPct val="108000"/>
              </a:lnSpc>
            </a:pPr>
            <a:r>
              <a:rPr lang="en-US" dirty="0"/>
              <a:t>Human Resources and University Budget Office will then review and forward to the SHC.</a:t>
            </a:r>
          </a:p>
          <a:p>
            <a:pPr marL="457200" indent="-457200">
              <a:lnSpc>
                <a:spcPct val="108000"/>
              </a:lnSpc>
              <a:buFont typeface="+mj-lt"/>
              <a:buAutoNum type="arabicPeriod"/>
            </a:pPr>
            <a:r>
              <a:rPr lang="en-US" dirty="0"/>
              <a:t>SHC Prep Team Review and Preparation for SHC Review</a:t>
            </a:r>
          </a:p>
          <a:p>
            <a:pPr lvl="1">
              <a:lnSpc>
                <a:spcPct val="108000"/>
              </a:lnSpc>
            </a:pPr>
            <a:r>
              <a:rPr lang="en-US" dirty="0"/>
              <a:t>The SHC Preparation Team organizes all position control forms and sends all information to the Strategic Hiring Committee prior to the meetings. </a:t>
            </a:r>
          </a:p>
          <a:p>
            <a:pPr lvl="2">
              <a:lnSpc>
                <a:spcPct val="108000"/>
              </a:lnSpc>
              <a:buFont typeface="Wingdings" panose="05000000000000000000" pitchFamily="2" charset="2"/>
              <a:buChar char="§"/>
            </a:pPr>
            <a:r>
              <a:rPr lang="en-US" dirty="0"/>
              <a:t>Meetings generally occur twice a month.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4B530-5541-4E48-899E-77D24047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B5064-8C0C-43FE-B450-EA875FF4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23285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C269-C787-4783-BB62-0CADE1F1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Due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EB385-8DFB-42F8-8FC9-80F00216C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n-US" dirty="0"/>
              <a:t>Position control forms are due to Strategic Hiring inbox (strategic_hiring@kent.edu) by </a:t>
            </a:r>
            <a:r>
              <a:rPr lang="en-US" u="sng" dirty="0"/>
              <a:t>noon on the Wednesday prior to the SHC meeting</a:t>
            </a:r>
            <a:r>
              <a:rPr lang="en-US" dirty="0"/>
              <a:t>.</a:t>
            </a:r>
          </a:p>
          <a:p>
            <a:pPr>
              <a:lnSpc>
                <a:spcPct val="114000"/>
              </a:lnSpc>
            </a:pPr>
            <a:r>
              <a:rPr lang="en-US" dirty="0"/>
              <a:t>A list of the SHC meetings for the semester are published on the Strategic Hiring website.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Dates are subject to change due to SHC availability and university closures.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F33AD-F041-4991-9C56-9FA888207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CA513-EB9B-4FAD-BDC9-521A3160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48142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986115"/>
            <a:ext cx="9144000" cy="688259"/>
          </a:xfrm>
        </p:spPr>
        <p:txBody>
          <a:bodyPr>
            <a:noAutofit/>
          </a:bodyPr>
          <a:lstStyle/>
          <a:p>
            <a:r>
              <a:rPr lang="en-US" sz="3200" dirty="0"/>
              <a:t>Updated Position Control Form </a:t>
            </a:r>
            <a:br>
              <a:rPr lang="en-US" sz="3200" dirty="0"/>
            </a:br>
            <a:r>
              <a:rPr lang="en-US" sz="3200" dirty="0"/>
              <a:t>and Strategic Hiring Process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Fall 2021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035861"/>
            <a:ext cx="9144000" cy="2450539"/>
          </a:xfrm>
        </p:spPr>
        <p:txBody>
          <a:bodyPr>
            <a:normAutofit/>
          </a:bodyPr>
          <a:lstStyle/>
          <a:p>
            <a:r>
              <a:rPr lang="en-US" dirty="0"/>
              <a:t>Presented by:</a:t>
            </a:r>
          </a:p>
          <a:p>
            <a:r>
              <a:rPr lang="en-US" dirty="0"/>
              <a:t>Human Resources </a:t>
            </a:r>
          </a:p>
          <a:p>
            <a:r>
              <a:rPr lang="en-US" dirty="0"/>
              <a:t>Office of the Provost</a:t>
            </a:r>
          </a:p>
          <a:p>
            <a:r>
              <a:rPr lang="en-US" dirty="0"/>
              <a:t>University Budget Office</a:t>
            </a:r>
          </a:p>
        </p:txBody>
      </p:sp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DD88-2483-4C5F-A438-F09B1543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Final Determination Process and Notification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9BC46-A32C-4F1F-B1FB-AC9C86ED0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8000"/>
              </a:lnSpc>
            </a:pPr>
            <a:r>
              <a:rPr lang="en-US" dirty="0"/>
              <a:t>The SHC renders a final decision on all position control forms at the SHC meetings.</a:t>
            </a:r>
          </a:p>
          <a:p>
            <a:pPr>
              <a:lnSpc>
                <a:spcPct val="108000"/>
              </a:lnSpc>
            </a:pPr>
            <a:r>
              <a:rPr lang="en-US" dirty="0"/>
              <a:t>Position control forms are returned to the requesting unit within a week of the final determination. </a:t>
            </a:r>
          </a:p>
          <a:p>
            <a:pPr>
              <a:lnSpc>
                <a:spcPct val="108000"/>
              </a:lnSpc>
            </a:pPr>
            <a:r>
              <a:rPr lang="en-US" dirty="0"/>
              <a:t>Upon receiving </a:t>
            </a:r>
            <a:r>
              <a:rPr lang="en-US" dirty="0">
                <a:solidFill>
                  <a:srgbClr val="002060"/>
                </a:solidFill>
              </a:rPr>
              <a:t>approval, </a:t>
            </a:r>
            <a:r>
              <a:rPr lang="en-US" dirty="0"/>
              <a:t>units will be informed by email notifying them of next steps.</a:t>
            </a:r>
          </a:p>
          <a:p>
            <a:pPr lvl="1">
              <a:lnSpc>
                <a:spcPct val="108000"/>
              </a:lnSpc>
            </a:pPr>
            <a:r>
              <a:rPr lang="en-US" dirty="0"/>
              <a:t>Types of workflows: PRA (post position), ETW (to change elements of the position).</a:t>
            </a:r>
          </a:p>
          <a:p>
            <a:pPr lvl="1">
              <a:lnSpc>
                <a:spcPct val="108000"/>
              </a:lnSpc>
            </a:pPr>
            <a:r>
              <a:rPr lang="en-US" dirty="0"/>
              <a:t>Some position control forms require additional steps as outlined by Human Resources or require additional work to be performed by the requesting unit.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D3559-7585-461D-8621-7344C6C1F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895D8-5DD7-47D0-8DD0-4490D7CC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51624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CB282-EAB6-4F7F-B5B1-C4DCEF73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Online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E4E99-9D76-46C0-9040-11CED5B1C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www.kent.edu/hr/strategic-hiring</a:t>
            </a:r>
          </a:p>
          <a:p>
            <a:pPr lvl="1"/>
            <a:r>
              <a:rPr lang="en-US" dirty="0"/>
              <a:t>Position Control Form.</a:t>
            </a:r>
          </a:p>
          <a:p>
            <a:pPr lvl="1"/>
            <a:r>
              <a:rPr lang="en-US" dirty="0"/>
              <a:t>Samples of completed Position Control Forms.</a:t>
            </a:r>
          </a:p>
          <a:p>
            <a:pPr lvl="2"/>
            <a:r>
              <a:rPr lang="en-US" dirty="0"/>
              <a:t>Examples provided for many types of PCFs.</a:t>
            </a:r>
          </a:p>
          <a:p>
            <a:pPr lvl="1"/>
            <a:r>
              <a:rPr lang="en-US" dirty="0"/>
              <a:t>FAQs.</a:t>
            </a:r>
          </a:p>
          <a:p>
            <a:pPr lvl="1"/>
            <a:r>
              <a:rPr lang="en-US" dirty="0"/>
              <a:t>Outline of SHC Process.</a:t>
            </a:r>
          </a:p>
          <a:p>
            <a:pPr lvl="1"/>
            <a:r>
              <a:rPr lang="en-US" dirty="0"/>
              <a:t>Due Dates.</a:t>
            </a:r>
          </a:p>
          <a:p>
            <a:pPr lvl="1"/>
            <a:r>
              <a:rPr lang="en-US" dirty="0"/>
              <a:t>Training Videos.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DC795-F284-4FFE-84C2-732044D4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6CCB7-82CC-48F1-925A-6444F253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55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07C4F-70F1-4996-9FA5-002122468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Future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C6462-C0B5-4F9C-AD7A-5C3578816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8000"/>
              </a:lnSpc>
            </a:pPr>
            <a:r>
              <a:rPr lang="en-US" dirty="0"/>
              <a:t>The development of an online workflow.</a:t>
            </a:r>
          </a:p>
          <a:p>
            <a:pPr lvl="1">
              <a:lnSpc>
                <a:spcPct val="108000"/>
              </a:lnSpc>
            </a:pPr>
            <a:r>
              <a:rPr lang="en-US"/>
              <a:t>Strategic Hiring Prep Team, </a:t>
            </a:r>
            <a:r>
              <a:rPr lang="en-US" dirty="0"/>
              <a:t>I/T and Lean team to be involved.</a:t>
            </a:r>
          </a:p>
          <a:p>
            <a:pPr>
              <a:lnSpc>
                <a:spcPct val="108000"/>
              </a:lnSpc>
            </a:pPr>
            <a:r>
              <a:rPr lang="en-US" dirty="0"/>
              <a:t>Linking position control form workflow with other relevant workflows to cut down on repeated approvals for the same position.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ABB1-F59D-4517-B997-D40A524F3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A92D0-31C8-4EF7-9B96-CE67B2E9A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71584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2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FE8B3-54EC-4392-AE15-5B695C0A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3EC7F-5FDB-45D3-9B34-FEB61B2D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Photo of kent state university campus sign">
            <a:extLst>
              <a:ext uri="{FF2B5EF4-FFF2-40B4-BE49-F238E27FC236}">
                <a16:creationId xmlns:a16="http://schemas.microsoft.com/office/drawing/2014/main" id="{5C302076-9F1C-4F42-905B-C489C1FD1D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6436661" y="0"/>
            <a:ext cx="5755338" cy="573794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4D3261-9F35-4BF2-B3F1-793433B3B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978025"/>
            <a:ext cx="4917141" cy="4351338"/>
          </a:xfrm>
        </p:spPr>
        <p:txBody>
          <a:bodyPr/>
          <a:lstStyle/>
          <a:p>
            <a:r>
              <a:rPr lang="en-US" dirty="0"/>
              <a:t>Website: </a:t>
            </a:r>
            <a:r>
              <a:rPr lang="en-US" b="0" dirty="0"/>
              <a:t>www.kent.edu/hr/strategic-hiring</a:t>
            </a:r>
          </a:p>
          <a:p>
            <a:endParaRPr lang="en-US" dirty="0"/>
          </a:p>
          <a:p>
            <a:r>
              <a:rPr lang="en-US" dirty="0"/>
              <a:t>Email: </a:t>
            </a:r>
            <a:r>
              <a:rPr lang="en-US" b="0" dirty="0"/>
              <a:t>strategic_hiring@kent.edu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9902B5-2CF1-4F37-97BA-55C6C071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175"/>
            <a:ext cx="4917141" cy="1325563"/>
          </a:xfrm>
        </p:spPr>
        <p:txBody>
          <a:bodyPr/>
          <a:lstStyle/>
          <a:p>
            <a:pPr algn="ctr"/>
            <a:r>
              <a:rPr lang="en-US" dirty="0"/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456837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www.kent.edu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245225"/>
            <a:ext cx="1222375" cy="365125"/>
          </a:xfrm>
        </p:spPr>
        <p:txBody>
          <a:bodyPr/>
          <a:lstStyle/>
          <a:p>
            <a:fld id="{3B6ABA31-734C-9645-AC11-784F18DD3D6B}" type="datetime1">
              <a:rPr lang="en-US" smtClean="0"/>
              <a:t>12/8/2021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2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14CD9-61F3-4135-8087-E1062F5F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Strategic Hiring History and Improvement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01A25-78C6-4853-A079-DB719DFC1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4000"/>
              </a:lnSpc>
            </a:pPr>
            <a:r>
              <a:rPr lang="en-US" dirty="0"/>
              <a:t>Personnel is the largest expense of the university. </a:t>
            </a:r>
          </a:p>
          <a:p>
            <a:pPr lvl="1">
              <a:lnSpc>
                <a:spcPct val="124000"/>
              </a:lnSpc>
            </a:pPr>
            <a:r>
              <a:rPr lang="en-US" dirty="0"/>
              <a:t>70% of the university’s budget is comprised of salaries and fringe benefits. </a:t>
            </a:r>
          </a:p>
          <a:p>
            <a:pPr>
              <a:lnSpc>
                <a:spcPct val="124000"/>
              </a:lnSpc>
            </a:pPr>
            <a:r>
              <a:rPr lang="en-US" dirty="0"/>
              <a:t>Effective August 1, 2017, the Strategic Hiring Committee (SHC) was implemented.</a:t>
            </a:r>
          </a:p>
          <a:p>
            <a:pPr lvl="1">
              <a:lnSpc>
                <a:spcPct val="124000"/>
              </a:lnSpc>
            </a:pPr>
            <a:r>
              <a:rPr lang="en-US" dirty="0"/>
              <a:t>The committee reviews all position requests for the university. </a:t>
            </a:r>
          </a:p>
          <a:p>
            <a:pPr lvl="1">
              <a:lnSpc>
                <a:spcPct val="124000"/>
              </a:lnSpc>
            </a:pPr>
            <a:r>
              <a:rPr lang="en-US" dirty="0"/>
              <a:t>Position review by the SHC is the university’s permanent process for approving positions.</a:t>
            </a:r>
          </a:p>
          <a:p>
            <a:pPr>
              <a:lnSpc>
                <a:spcPct val="124000"/>
              </a:lnSpc>
            </a:pPr>
            <a:r>
              <a:rPr lang="en-US" dirty="0"/>
              <a:t>In 2021, the SHC tasked a subcommittee led by Human Resources, the Office of the Provost and the University Budget Office to develop a more effective and efficient process.</a:t>
            </a:r>
          </a:p>
          <a:p>
            <a:pPr>
              <a:lnSpc>
                <a:spcPct val="124000"/>
              </a:lnSpc>
            </a:pPr>
            <a:r>
              <a:rPr lang="en-US" dirty="0"/>
              <a:t>The SHC subcommittee reviewed all versions of the position control form and gathered feedback from many campus units and campuses.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8247F-4C20-4962-B081-80248D9F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2B792-C126-47DF-98DA-E55B5219D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85831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14CD9-61F3-4135-8087-E1062F5F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Improvement Process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01A25-78C6-4853-A079-DB719DFC1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Added Financial Controls</a:t>
            </a:r>
          </a:p>
          <a:p>
            <a:pPr lvl="1"/>
            <a:r>
              <a:rPr lang="en-US" dirty="0"/>
              <a:t>Senior unit/department budget officers have been added to the workflow and approval.</a:t>
            </a:r>
          </a:p>
          <a:p>
            <a:r>
              <a:rPr lang="en-US" dirty="0"/>
              <a:t>Streamlined Process</a:t>
            </a:r>
          </a:p>
          <a:p>
            <a:pPr lvl="1"/>
            <a:r>
              <a:rPr lang="en-US" dirty="0"/>
              <a:t>Better defined process and procedures</a:t>
            </a:r>
            <a:r>
              <a:rPr lang="en-US" strike="sngStrike" dirty="0"/>
              <a:t>.</a:t>
            </a:r>
          </a:p>
          <a:p>
            <a:pPr lvl="1"/>
            <a:r>
              <a:rPr lang="en-US" dirty="0"/>
              <a:t>Training resources.</a:t>
            </a:r>
          </a:p>
          <a:p>
            <a:pPr lvl="1"/>
            <a:r>
              <a:rPr lang="en-US" dirty="0"/>
              <a:t>New website.</a:t>
            </a:r>
          </a:p>
          <a:p>
            <a:pPr lvl="1"/>
            <a:r>
              <a:rPr lang="en-US" dirty="0"/>
              <a:t>SHC email inbox.   </a:t>
            </a:r>
          </a:p>
          <a:p>
            <a:r>
              <a:rPr lang="en-US" dirty="0"/>
              <a:t>Standardization of Position Control Form</a:t>
            </a:r>
          </a:p>
          <a:p>
            <a:pPr lvl="1"/>
            <a:r>
              <a:rPr lang="en-US" dirty="0"/>
              <a:t>The new PCF excel form replaces all previous forms used for Strategic Hiring.</a:t>
            </a:r>
          </a:p>
          <a:p>
            <a:pPr lvl="1"/>
            <a:r>
              <a:rPr lang="en-US" dirty="0"/>
              <a:t>One form for the entire university.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8247F-4C20-4962-B081-80248D9F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2B792-C126-47DF-98DA-E55B5219D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C7616-AB81-4C8D-9218-58D7F5F5E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Position Control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7D0B3-5F3A-4EA2-8D0A-AF4BEFEA7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4000"/>
              </a:lnSpc>
            </a:pPr>
            <a:r>
              <a:rPr lang="en-US" dirty="0"/>
              <a:t>Previously, there were many versions of the Position Control Form used by divisions and colleges for Strategic Hiring Committee (SHC) review.  </a:t>
            </a:r>
          </a:p>
          <a:p>
            <a:pPr>
              <a:lnSpc>
                <a:spcPct val="114000"/>
              </a:lnSpc>
            </a:pPr>
            <a:r>
              <a:rPr lang="en-US" dirty="0"/>
              <a:t>The first step</a:t>
            </a:r>
            <a:r>
              <a:rPr lang="en-US" b="0" dirty="0"/>
              <a:t> </a:t>
            </a:r>
            <a:r>
              <a:rPr lang="en-US" dirty="0"/>
              <a:t>for improving this process was to standardize the Position Control Form (PCF).  </a:t>
            </a:r>
          </a:p>
          <a:p>
            <a:pPr>
              <a:lnSpc>
                <a:spcPct val="114000"/>
              </a:lnSpc>
            </a:pPr>
            <a:r>
              <a:rPr lang="en-US" dirty="0"/>
              <a:t>Position information has been formatted in an easily read, standard format. This allows the SHC to make better informed decisions </a:t>
            </a:r>
            <a:r>
              <a:rPr lang="en-US" dirty="0">
                <a:solidFill>
                  <a:srgbClr val="002060"/>
                </a:solidFill>
              </a:rPr>
              <a:t>in an efficient and effective manner.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Position information, budget data and concise rationale.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Supported by organizational charts and relevant documentation from requesting unit.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02A21-E3FF-43B0-BA6F-036EDE85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50189-E616-43EA-B97F-D65200E55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84704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73138-5B7E-4C9B-8D89-AF579F847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2021 Position Control Form (PCF)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75BBC-0D94-43E5-89EF-221890671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465D2-C60F-48C4-AE64-4FBDDDC2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Picture of Position Control Form">
            <a:extLst>
              <a:ext uri="{FF2B5EF4-FFF2-40B4-BE49-F238E27FC236}">
                <a16:creationId xmlns:a16="http://schemas.microsoft.com/office/drawing/2014/main" id="{7C6A8E4D-5EBC-436E-8B24-077C1E96F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921" y="1529789"/>
            <a:ext cx="100668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9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745D5-4082-4FD4-9A69-88A71FB4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Header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5228B-A0D1-4C86-A039-4787168E3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in the blanks for campus, division and college/unit pertaining to where the request originated.</a:t>
            </a:r>
          </a:p>
          <a:p>
            <a:pPr lvl="1"/>
            <a:r>
              <a:rPr lang="en-US" dirty="0"/>
              <a:t>Example: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Campus: Trumbull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Division: Regional Campuses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College/Unit: Admissions </a:t>
            </a:r>
          </a:p>
          <a:p>
            <a:r>
              <a:rPr lang="en-US" dirty="0"/>
              <a:t>Fill in the blanks showing who is completing this form.</a:t>
            </a:r>
          </a:p>
          <a:p>
            <a:pPr lvl="1"/>
            <a:r>
              <a:rPr lang="en-US" dirty="0"/>
              <a:t>Example: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Print Name: Jane Doe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Date: 11/10/21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75F0-38AE-48EE-BBF4-F515A7C0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860DE-DA0B-42E2-BB04-FCD60B8C6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7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9A3E-8246-4E4D-A7A8-8DE8006C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Header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68D5F-8DFF-4CAC-92E8-DE23E2D21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D81C3-5BCB-4C0F-B758-BC958E4B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Picture of header section">
            <a:extLst>
              <a:ext uri="{FF2B5EF4-FFF2-40B4-BE49-F238E27FC236}">
                <a16:creationId xmlns:a16="http://schemas.microsoft.com/office/drawing/2014/main" id="{31BB57D8-5BA2-4386-A7BE-5F965A367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6701"/>
            <a:ext cx="10515600" cy="127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2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01D9-F8CB-4AD0-B312-DD0495DB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Gold Section – Current University Employees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18327-E5BB-4F1C-94B7-356F71B63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The gold </a:t>
            </a:r>
            <a:r>
              <a:rPr lang="en-US" dirty="0"/>
              <a:t>section is to be used for changes to current university employees. </a:t>
            </a:r>
          </a:p>
          <a:p>
            <a:pPr lvl="1"/>
            <a:r>
              <a:rPr lang="en-US" dirty="0"/>
              <a:t>Proposed Promotion, Salary Adjustment, Temporary Assignment, Supplement, New Position Request.</a:t>
            </a:r>
          </a:p>
          <a:p>
            <a:r>
              <a:rPr lang="en-US" dirty="0"/>
              <a:t>Lines within gold section are lettered to allow users to track positions across both areas of this section (Original and Proposed Position).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Admissions Coordinator is promoted to Admissions Director.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24AAA-327F-45FF-B088-F578D737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18FDC-FA56-4782-B57D-11CFF7472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25073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1268</Words>
  <Application>Microsoft Office PowerPoint</Application>
  <PresentationFormat>Widescreen</PresentationFormat>
  <Paragraphs>148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PowerPoint Presentation</vt:lpstr>
      <vt:lpstr>Updated Position Control Form  and Strategic Hiring Process  Fall 2021</vt:lpstr>
      <vt:lpstr>Strategic Hiring History and Improvement Process</vt:lpstr>
      <vt:lpstr>Improvement Process Priorities</vt:lpstr>
      <vt:lpstr>Position Control Form</vt:lpstr>
      <vt:lpstr>2021 Position Control Form (PCF)</vt:lpstr>
      <vt:lpstr>Header Section</vt:lpstr>
      <vt:lpstr>Header Section</vt:lpstr>
      <vt:lpstr>Gold Section – Current University Employees</vt:lpstr>
      <vt:lpstr>Gold Section – Current University Employees</vt:lpstr>
      <vt:lpstr>Blue Section – New Employee Actions</vt:lpstr>
      <vt:lpstr>Blue Section – New Employee Actions</vt:lpstr>
      <vt:lpstr>Position Rationale</vt:lpstr>
      <vt:lpstr>Position Rationale</vt:lpstr>
      <vt:lpstr>Approvals</vt:lpstr>
      <vt:lpstr>Approvals</vt:lpstr>
      <vt:lpstr>Additional Documentation</vt:lpstr>
      <vt:lpstr>Submitting Position Control Forms (PCFs) for Review</vt:lpstr>
      <vt:lpstr>Due Dates</vt:lpstr>
      <vt:lpstr>Final Determination Process and Notification</vt:lpstr>
      <vt:lpstr>Online Resources</vt:lpstr>
      <vt:lpstr>Future Enhancements</vt:lpstr>
      <vt:lpstr>Contact Us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Roberts, Carmen</dc:creator>
  <cp:lastModifiedBy>Roberts, Carmen</cp:lastModifiedBy>
  <cp:revision>56</cp:revision>
  <dcterms:created xsi:type="dcterms:W3CDTF">2021-11-04T20:13:23Z</dcterms:created>
  <dcterms:modified xsi:type="dcterms:W3CDTF">2021-12-08T19:28:38Z</dcterms:modified>
</cp:coreProperties>
</file>