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75" r:id="rId3"/>
    <p:sldId id="274" r:id="rId4"/>
    <p:sldId id="272" r:id="rId5"/>
    <p:sldId id="273" r:id="rId6"/>
    <p:sldId id="262" r:id="rId7"/>
    <p:sldId id="257" r:id="rId8"/>
    <p:sldId id="258" r:id="rId9"/>
    <p:sldId id="259" r:id="rId10"/>
    <p:sldId id="260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6" r:id="rId20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AF75A0A-6D2C-49D6-80DE-B12F2542C08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F501267-223A-4FAD-AE38-FE833C6B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6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t.edu/bas/idcs-and-cor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IDC &amp; COR Entries</a:t>
            </a:r>
            <a:br>
              <a:rPr lang="en-US" dirty="0"/>
            </a:br>
            <a:r>
              <a:rPr lang="en-US" sz="3600" dirty="0"/>
              <a:t>December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2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Interdepartmental</a:t>
            </a:r>
            <a:r>
              <a:rPr lang="en-US" dirty="0"/>
              <a:t> Charges (IDC)</a:t>
            </a:r>
            <a:br>
              <a:rPr lang="en-US" dirty="0"/>
            </a:br>
            <a:r>
              <a:rPr lang="en-US" dirty="0"/>
              <a:t>(Auxiliary Units)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Since Auxiliaries are self-supporting or business-type enterprises (their expenditures should not exceed revenue), they should recognize IDC sales as revenue.</a:t>
            </a:r>
          </a:p>
          <a:p>
            <a:r>
              <a:rPr lang="en-US" sz="2200" dirty="0"/>
              <a:t>Account 53086 was created for IDC-Revenue (goods &amp; services).</a:t>
            </a:r>
          </a:p>
          <a:p>
            <a:r>
              <a:rPr lang="en-US" sz="2200" b="1" dirty="0"/>
              <a:t>Example</a:t>
            </a:r>
            <a:r>
              <a:rPr lang="en-US" sz="2200" dirty="0"/>
              <a:t> - The Controller’s Office (100304) rents a basketball court at the Rec Center (334000) for an afternoon:</a:t>
            </a:r>
          </a:p>
          <a:p>
            <a:endParaRPr lang="en-US" sz="800" dirty="0"/>
          </a:p>
          <a:p>
            <a:pPr lvl="1"/>
            <a:r>
              <a:rPr lang="en-US" sz="1800" dirty="0"/>
              <a:t>D		100304-74103	$500</a:t>
            </a:r>
          </a:p>
          <a:p>
            <a:pPr marL="741363" lvl="1" indent="0">
              <a:buNone/>
            </a:pPr>
            <a:r>
              <a:rPr lang="en-US" sz="1800" dirty="0"/>
              <a:t>C			334000-53086	$500</a:t>
            </a:r>
          </a:p>
        </p:txBody>
      </p:sp>
    </p:spTree>
    <p:extLst>
      <p:ext uri="{BB962C8B-B14F-4D97-AF65-F5344CB8AC3E}">
        <p14:creationId xmlns:p14="http://schemas.microsoft.com/office/powerpoint/2010/main" val="263531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Interdepartmental</a:t>
            </a:r>
            <a:r>
              <a:rPr lang="en-US" dirty="0"/>
              <a:t> Charges (IDC)</a:t>
            </a:r>
            <a:br>
              <a:rPr lang="en-US" dirty="0"/>
            </a:br>
            <a:r>
              <a:rPr lang="en-US" dirty="0"/>
              <a:t>(Agency Units)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Self-supporting, business type enterprises, should recognize revenue from IDC </a:t>
            </a:r>
            <a:r>
              <a:rPr lang="en-US" sz="2000" dirty="0" err="1"/>
              <a:t>trannsactions</a:t>
            </a:r>
            <a:r>
              <a:rPr lang="en-US" sz="2000" dirty="0"/>
              <a:t>.</a:t>
            </a:r>
          </a:p>
          <a:p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Party to the University – Set up to benefit from University services (AP, Procurement, etc.)</a:t>
            </a:r>
          </a:p>
          <a:p>
            <a:r>
              <a:rPr lang="en-US" sz="2000" dirty="0"/>
              <a:t>University is a custodian/fiscal agent for the organization, but does not have ownership over the funds.</a:t>
            </a:r>
          </a:p>
          <a:p>
            <a:r>
              <a:rPr lang="en-US" sz="2000" dirty="0"/>
              <a:t>May still utilize transaction type IDC, but cannot truly have an internal transaction with a 3</a:t>
            </a:r>
            <a:r>
              <a:rPr lang="en-US" sz="2000" baseline="30000" dirty="0"/>
              <a:t>rd</a:t>
            </a:r>
            <a:r>
              <a:rPr lang="en-US" sz="2000" dirty="0"/>
              <a:t> party. Caution should be used crediting agencies.</a:t>
            </a:r>
          </a:p>
          <a:p>
            <a:r>
              <a:rPr lang="en-US" sz="2000" dirty="0"/>
              <a:t>Do not use 53086, 77020, or 77201 on either side of the entry.</a:t>
            </a:r>
          </a:p>
        </p:txBody>
      </p:sp>
    </p:spTree>
    <p:extLst>
      <p:ext uri="{BB962C8B-B14F-4D97-AF65-F5344CB8AC3E}">
        <p14:creationId xmlns:p14="http://schemas.microsoft.com/office/powerpoint/2010/main" val="29653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Corrections &amp; Reimbursements</a:t>
            </a:r>
            <a:br>
              <a:rPr lang="en-US" dirty="0"/>
            </a:br>
            <a:r>
              <a:rPr lang="en-US" dirty="0"/>
              <a:t>(COR)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COR rule class was created to differentiate between true sales and corrections or cost allocations.</a:t>
            </a:r>
          </a:p>
          <a:p>
            <a:r>
              <a:rPr lang="en-US" sz="2400" dirty="0"/>
              <a:t>Can be used to move revenue or expenditures.</a:t>
            </a:r>
          </a:p>
          <a:p>
            <a:r>
              <a:rPr lang="en-US" sz="2400" dirty="0"/>
              <a:t>Used when moving a specific existing revenue or expenditure(s):</a:t>
            </a:r>
          </a:p>
          <a:p>
            <a:pPr lvl="1"/>
            <a:r>
              <a:rPr lang="en-US" sz="2000" dirty="0"/>
              <a:t>Corrections</a:t>
            </a:r>
          </a:p>
          <a:p>
            <a:pPr lvl="1"/>
            <a:r>
              <a:rPr lang="en-US" sz="2000" dirty="0"/>
              <a:t>Reimbursements (full or partial)</a:t>
            </a:r>
          </a:p>
          <a:p>
            <a:pPr lvl="1"/>
            <a:r>
              <a:rPr lang="en-US" sz="2000" dirty="0"/>
              <a:t>Allocations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36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Corrections &amp; Reimbursements</a:t>
            </a:r>
            <a:br>
              <a:rPr lang="en-US" sz="4400" dirty="0"/>
            </a:br>
            <a:r>
              <a:rPr lang="en-US" dirty="0"/>
              <a:t>(COR)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Example</a:t>
            </a:r>
            <a:r>
              <a:rPr lang="en-US" sz="2000" dirty="0"/>
              <a:t> – The Controller’s Office (100304) used their P-Card to order $250 worth of Paper for the Bursar’s Office (100303) and $250 worth for themselves (total order = $500). To charge the Bursar’s Office for their share of the order, the following COR entry would be made by the Controller’s Office:</a:t>
            </a:r>
          </a:p>
          <a:p>
            <a:endParaRPr lang="en-US" sz="800" dirty="0"/>
          </a:p>
          <a:p>
            <a:pPr lvl="1"/>
            <a:r>
              <a:rPr lang="en-US" sz="1800" b="1" dirty="0"/>
              <a:t>COR 	</a:t>
            </a:r>
            <a:r>
              <a:rPr lang="en-US" sz="1800" dirty="0"/>
              <a:t>Debit	100303-72017	$250</a:t>
            </a:r>
          </a:p>
          <a:p>
            <a:pPr marL="457200" lvl="1" indent="284163">
              <a:buNone/>
            </a:pPr>
            <a:r>
              <a:rPr lang="en-US" sz="1800" b="1" dirty="0"/>
              <a:t>COR	</a:t>
            </a:r>
            <a:r>
              <a:rPr lang="en-US" sz="1800" dirty="0"/>
              <a:t>Credit		100304-72017	$250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37113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Corrections &amp; Reimbursements (COR)</a:t>
            </a:r>
            <a:br>
              <a:rPr lang="en-US" dirty="0"/>
            </a:br>
            <a:r>
              <a:rPr lang="en-US" dirty="0"/>
              <a:t>Special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COR entries will not be approved until original transaction(s) have posted to Banner Finance.</a:t>
            </a:r>
          </a:p>
          <a:p>
            <a:r>
              <a:rPr lang="en-US" sz="2400" dirty="0"/>
              <a:t>Offset should post to the same Index-Account as original transaction.</a:t>
            </a:r>
          </a:p>
          <a:p>
            <a:r>
              <a:rPr lang="en-US" sz="2400" dirty="0"/>
              <a:t>Cannot be used on Grant or Cost Share indexes (use CTW).</a:t>
            </a:r>
          </a:p>
          <a:p>
            <a:r>
              <a:rPr lang="en-US" sz="2400" dirty="0"/>
              <a:t>Cannot be used to move labor or benefits (use SRW).</a:t>
            </a:r>
          </a:p>
          <a:p>
            <a:r>
              <a:rPr lang="en-US" sz="2400" dirty="0"/>
              <a:t>Cannot move encumbrance or budget dollars.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5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Corrections &amp; Reimbursements (COR)</a:t>
            </a:r>
            <a:br>
              <a:rPr lang="en-US" dirty="0"/>
            </a:br>
            <a:r>
              <a:rPr lang="en-US" dirty="0"/>
              <a:t>Special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Contact the Controller’s Office and provide a very detailed document text for non-offsetting transactions to 78011 or 78013 (Inventory tags are created).</a:t>
            </a:r>
          </a:p>
          <a:p>
            <a:r>
              <a:rPr lang="en-US" sz="2400" dirty="0"/>
              <a:t>General transfers of funds or “sponsorships” are not permitted via COR. COR entries are intended to move/correct specific existing charges. In the event of a transfer/sponsorship, please utilize a budget revision. A common example of this situation would be multiple departments co-sponsoring an event before the event takes place.</a:t>
            </a:r>
          </a:p>
        </p:txBody>
      </p:sp>
    </p:spTree>
    <p:extLst>
      <p:ext uri="{BB962C8B-B14F-4D97-AF65-F5344CB8AC3E}">
        <p14:creationId xmlns:p14="http://schemas.microsoft.com/office/powerpoint/2010/main" val="355543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Internal Transactions</a:t>
            </a:r>
            <a:br>
              <a:rPr lang="en-US" dirty="0"/>
            </a:br>
            <a:r>
              <a:rPr lang="en-US" dirty="0"/>
              <a:t>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CORs are never allowed to be keyed to Grants.</a:t>
            </a:r>
          </a:p>
          <a:p>
            <a:r>
              <a:rPr lang="en-US" sz="2800" dirty="0"/>
              <a:t>IDCs are rarely allowed to be keyed to Grants.</a:t>
            </a:r>
          </a:p>
          <a:p>
            <a:r>
              <a:rPr lang="en-US" sz="2800" dirty="0"/>
              <a:t>In most cases, the original transaction must first be keyed to the home department and moved to the Grant index via the Cost Transfer Workflow.</a:t>
            </a:r>
          </a:p>
          <a:p>
            <a:r>
              <a:rPr lang="en-US" sz="2800" dirty="0"/>
              <a:t>Contact Grants Accounting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3414504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Keying IDCs or CORs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Both are keyed on FGAJVCM or FGAJVCQ in Banner, the difference is what you type into the journal type.</a:t>
            </a:r>
          </a:p>
          <a:p>
            <a:r>
              <a:rPr lang="en-US" sz="2400" dirty="0"/>
              <a:t>Quick guides on using these Banner screens are available on both the </a:t>
            </a:r>
            <a:r>
              <a:rPr lang="en-US" sz="2400" dirty="0">
                <a:hlinkClick r:id="rId2"/>
              </a:rPr>
              <a:t>Controller’s website </a:t>
            </a:r>
            <a:r>
              <a:rPr lang="en-US" sz="2400" dirty="0"/>
              <a:t>and </a:t>
            </a:r>
            <a:r>
              <a:rPr lang="en-US" sz="2400" dirty="0">
                <a:hlinkClick r:id="rId2"/>
              </a:rPr>
              <a:t>BAS website</a:t>
            </a:r>
            <a:r>
              <a:rPr lang="en-US" sz="2400" dirty="0"/>
              <a:t>.</a:t>
            </a:r>
          </a:p>
          <a:p>
            <a:r>
              <a:rPr lang="en-US" sz="2400" dirty="0"/>
              <a:t>Call the Controller’s Office if you need any further assistance!</a:t>
            </a:r>
          </a:p>
        </p:txBody>
      </p:sp>
    </p:spTree>
    <p:extLst>
      <p:ext uri="{BB962C8B-B14F-4D97-AF65-F5344CB8AC3E}">
        <p14:creationId xmlns:p14="http://schemas.microsoft.com/office/powerpoint/2010/main" val="17461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391165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19BD-6E2F-4DDF-9FCB-CA78013B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 – Highlights	(unrecorded)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E1CE-B55A-4DF0-AFDD-28CCD582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 not matter which line is keyed first, the debit or the credit, so long as the debit lines balance with the credit lines.</a:t>
            </a:r>
          </a:p>
          <a:p>
            <a:r>
              <a:rPr lang="en-US" dirty="0"/>
              <a:t>Document Text (FOATEXT) – this is helpful for adding additional information to assist the various stakeholders of your entry (budget managers, entry approvers, </a:t>
            </a:r>
            <a:r>
              <a:rPr lang="en-US" dirty="0" err="1"/>
              <a:t>etc</a:t>
            </a:r>
            <a:r>
              <a:rPr lang="en-US" dirty="0"/>
              <a:t>). The description line on the entry itself is limited to 35 characters and this is the description that will appear in the Banner reports, but FOATEXT offers unlimited lines </a:t>
            </a:r>
            <a:r>
              <a:rPr lang="en-US"/>
              <a:t>to further describe </a:t>
            </a:r>
            <a:r>
              <a:rPr lang="en-US" dirty="0"/>
              <a:t>the transaction, offer breakdowns of amounts, or other identifying information that may be helpful when reviewing the transaction.  Use the down arrow on your keyboard to add additional detail lines.</a:t>
            </a:r>
          </a:p>
        </p:txBody>
      </p:sp>
    </p:spTree>
    <p:extLst>
      <p:ext uri="{BB962C8B-B14F-4D97-AF65-F5344CB8AC3E}">
        <p14:creationId xmlns:p14="http://schemas.microsoft.com/office/powerpoint/2010/main" val="6196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5A7B2-6505-4800-AB53-B0767217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Format -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2A539-F6CE-41E3-99B3-CADEA304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mute your computer, if you aren’t already.</a:t>
            </a:r>
          </a:p>
          <a:p>
            <a:r>
              <a:rPr lang="en-US" dirty="0"/>
              <a:t>Please ask any questions through the Conversation within the Teams meeting: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will answer as many as we can in between the presentation and live demonstration. You can also reach out to me afterwards for anything not covered.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48404-E153-4929-A11E-448C3503B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420" y="3033712"/>
            <a:ext cx="214312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F94502-6FF9-4040-BB2B-93B68EDDD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860847"/>
            <a:ext cx="11668125" cy="28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5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F72D43-9B57-4BA6-99ED-824757779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63" y="457200"/>
            <a:ext cx="8480171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7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8FFDE5-5482-4687-A33D-BDD928CDD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1" y="123825"/>
            <a:ext cx="3771900" cy="636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0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Internal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Between two or more KSU units – No cash exchanged.</a:t>
            </a:r>
          </a:p>
          <a:p>
            <a:r>
              <a:rPr lang="en-US" sz="2800" dirty="0"/>
              <a:t>KSU will never issue payment internally via Accounts Payable.</a:t>
            </a:r>
          </a:p>
          <a:p>
            <a:r>
              <a:rPr lang="en-US" sz="2800" dirty="0"/>
              <a:t>The Foundation is treated as an external customer.</a:t>
            </a:r>
          </a:p>
          <a:p>
            <a:r>
              <a:rPr lang="en-US" sz="2800" dirty="0"/>
              <a:t>IDC &amp; COR transactions</a:t>
            </a:r>
          </a:p>
        </p:txBody>
      </p:sp>
    </p:spTree>
    <p:extLst>
      <p:ext uri="{BB962C8B-B14F-4D97-AF65-F5344CB8AC3E}">
        <p14:creationId xmlns:p14="http://schemas.microsoft.com/office/powerpoint/2010/main" val="244467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Interdepartmental Charges (IDC)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Internal billing transactions for goods or services provided by the billing department.</a:t>
            </a:r>
          </a:p>
          <a:p>
            <a:r>
              <a:rPr lang="en-US" sz="2800" dirty="0"/>
              <a:t>Goods &amp; Services provided must be provided in the natural course of business.</a:t>
            </a:r>
          </a:p>
          <a:p>
            <a:pPr lvl="1"/>
            <a:r>
              <a:rPr lang="en-US" sz="2400" dirty="0"/>
              <a:t>Ex. Parking Services selling parking passes.</a:t>
            </a:r>
          </a:p>
          <a:p>
            <a:pPr lvl="1"/>
            <a:r>
              <a:rPr lang="en-US" sz="2400" dirty="0"/>
              <a:t>Ex. Police Services providing security.</a:t>
            </a:r>
          </a:p>
          <a:p>
            <a:pPr lvl="1"/>
            <a:r>
              <a:rPr lang="en-US" sz="2400" dirty="0"/>
              <a:t>Ex. Residence Services providing guest housing.</a:t>
            </a:r>
          </a:p>
          <a:p>
            <a:pPr lvl="1"/>
            <a:r>
              <a:rPr lang="en-US" sz="2400" dirty="0"/>
              <a:t>Ex. Student media selling ad space.</a:t>
            </a:r>
          </a:p>
        </p:txBody>
      </p:sp>
    </p:spTree>
    <p:extLst>
      <p:ext uri="{BB962C8B-B14F-4D97-AF65-F5344CB8AC3E}">
        <p14:creationId xmlns:p14="http://schemas.microsoft.com/office/powerpoint/2010/main" val="246604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Interdepartmental</a:t>
            </a:r>
            <a:r>
              <a:rPr lang="en-US" dirty="0"/>
              <a:t> Charges (IDC)</a:t>
            </a:r>
            <a:br>
              <a:rPr lang="en-US" dirty="0"/>
            </a:br>
            <a:r>
              <a:rPr lang="en-US" dirty="0"/>
              <a:t>(Unrestricted Units)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E&amp;G Indexes, Designated Indexes, Plant Indexes</a:t>
            </a:r>
          </a:p>
          <a:p>
            <a:r>
              <a:rPr lang="en-US" sz="2800" dirty="0"/>
              <a:t>Must not increase or decrease overall University expenditures.</a:t>
            </a:r>
          </a:p>
          <a:p>
            <a:r>
              <a:rPr lang="en-US" sz="2800" dirty="0"/>
              <a:t>Expense Account for both Debit &amp; Credit sides.</a:t>
            </a:r>
          </a:p>
          <a:p>
            <a:r>
              <a:rPr lang="en-US" sz="2800" dirty="0"/>
              <a:t>Accounts 77020 (Goods) or 77201 (Services).</a:t>
            </a:r>
          </a:p>
          <a:p>
            <a:r>
              <a:rPr lang="en-US" sz="2800" dirty="0"/>
              <a:t>Should be initiated by billing department.</a:t>
            </a:r>
          </a:p>
          <a:p>
            <a:r>
              <a:rPr lang="en-US" sz="2800" dirty="0"/>
              <a:t>Prefer that 77032 not be used on debit side.</a:t>
            </a:r>
          </a:p>
        </p:txBody>
      </p:sp>
    </p:spTree>
    <p:extLst>
      <p:ext uri="{BB962C8B-B14F-4D97-AF65-F5344CB8AC3E}">
        <p14:creationId xmlns:p14="http://schemas.microsoft.com/office/powerpoint/2010/main" val="323290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Interdepartmental</a:t>
            </a:r>
            <a:r>
              <a:rPr lang="en-US" dirty="0"/>
              <a:t> Charges (IDC)</a:t>
            </a:r>
            <a:br>
              <a:rPr lang="en-US" dirty="0"/>
            </a:br>
            <a:r>
              <a:rPr lang="en-US" dirty="0"/>
              <a:t>(Unrestricted Units)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Example</a:t>
            </a:r>
            <a:r>
              <a:rPr lang="en-US" sz="2400" dirty="0"/>
              <a:t> - Fire Safety Services (101230) performs a fire safety inspection of the Controller’s Office (100304) and replaces an expired fire extinguisher: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800" dirty="0"/>
              <a:t>Inspection:	D	100304-77201	$100</a:t>
            </a:r>
          </a:p>
          <a:p>
            <a:pPr marL="1371600" lvl="3" indent="0">
              <a:buNone/>
            </a:pPr>
            <a:r>
              <a:rPr lang="en-US" sz="1800" dirty="0"/>
              <a:t>		C		101230-77201	$100</a:t>
            </a:r>
          </a:p>
          <a:p>
            <a:pPr marL="1371600" lvl="3" indent="0">
              <a:buNone/>
            </a:pPr>
            <a:endParaRPr lang="en-US" sz="1800" dirty="0"/>
          </a:p>
          <a:p>
            <a:pPr lvl="1"/>
            <a:r>
              <a:rPr lang="en-US" sz="1800" dirty="0"/>
              <a:t>Extinguisher:	D	100304-72020	$25</a:t>
            </a:r>
          </a:p>
          <a:p>
            <a:pPr marL="457200" lvl="1" indent="0">
              <a:buNone/>
            </a:pPr>
            <a:r>
              <a:rPr lang="en-US" sz="1800" dirty="0"/>
              <a:t>				C		101230-77020	$25</a:t>
            </a:r>
          </a:p>
        </p:txBody>
      </p:sp>
    </p:spTree>
    <p:extLst>
      <p:ext uri="{BB962C8B-B14F-4D97-AF65-F5344CB8AC3E}">
        <p14:creationId xmlns:p14="http://schemas.microsoft.com/office/powerpoint/2010/main" val="16569001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878</TotalTime>
  <Words>1041</Words>
  <Application>Microsoft Office PowerPoint</Application>
  <PresentationFormat>Widescreen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IDC &amp; COR Entries December 17, 2020</vt:lpstr>
      <vt:lpstr>Presentation Format - Teams</vt:lpstr>
      <vt:lpstr>PowerPoint Presentation</vt:lpstr>
      <vt:lpstr>PowerPoint Presentation</vt:lpstr>
      <vt:lpstr>PowerPoint Presentation</vt:lpstr>
      <vt:lpstr>Internal Transactions</vt:lpstr>
      <vt:lpstr>Interdepartmental Charges (IDC)</vt:lpstr>
      <vt:lpstr>Interdepartmental Charges (IDC) (Unrestricted Units)</vt:lpstr>
      <vt:lpstr>Interdepartmental Charges (IDC) (Unrestricted Units)</vt:lpstr>
      <vt:lpstr>Interdepartmental Charges (IDC) (Auxiliary Units)</vt:lpstr>
      <vt:lpstr>Interdepartmental Charges (IDC) (Agency Units)</vt:lpstr>
      <vt:lpstr>Corrections &amp; Reimbursements (COR)</vt:lpstr>
      <vt:lpstr>Corrections &amp; Reimbursements (COR)</vt:lpstr>
      <vt:lpstr>Corrections &amp; Reimbursements (COR) Special Considerations</vt:lpstr>
      <vt:lpstr>Corrections &amp; Reimbursements (COR) Special Considerations</vt:lpstr>
      <vt:lpstr>Internal Transactions Grants</vt:lpstr>
      <vt:lpstr>Keying IDCs or CORs</vt:lpstr>
      <vt:lpstr>Any Questions?</vt:lpstr>
      <vt:lpstr>Q &amp; A – Highlights (unrecorded)</vt:lpstr>
    </vt:vector>
  </TitlesOfParts>
  <Company>Kent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IDC &amp; COR Entries November 15, 2018</dc:title>
  <dc:creator>FARINA, MICHAEL</dc:creator>
  <cp:lastModifiedBy>Ladd, Vicki</cp:lastModifiedBy>
  <cp:revision>27</cp:revision>
  <cp:lastPrinted>2018-11-14T16:27:19Z</cp:lastPrinted>
  <dcterms:created xsi:type="dcterms:W3CDTF">2018-11-14T13:49:39Z</dcterms:created>
  <dcterms:modified xsi:type="dcterms:W3CDTF">2022-10-03T16:09:30Z</dcterms:modified>
</cp:coreProperties>
</file>