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14"/>
  </p:handoutMasterIdLst>
  <p:sldIdLst>
    <p:sldId id="256" r:id="rId2"/>
    <p:sldId id="258" r:id="rId3"/>
    <p:sldId id="260" r:id="rId4"/>
    <p:sldId id="265" r:id="rId5"/>
    <p:sldId id="266" r:id="rId6"/>
    <p:sldId id="257" r:id="rId7"/>
    <p:sldId id="261" r:id="rId8"/>
    <p:sldId id="262" r:id="rId9"/>
    <p:sldId id="263" r:id="rId10"/>
    <p:sldId id="264" r:id="rId11"/>
    <p:sldId id="268" r:id="rId12"/>
    <p:sldId id="269" r:id="rId13"/>
  </p:sldIdLst>
  <p:sldSz cx="12192000" cy="6858000"/>
  <p:notesSz cx="7053263"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7072"/>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sz="quarter" idx="1"/>
          </p:nvPr>
        </p:nvSpPr>
        <p:spPr>
          <a:xfrm>
            <a:off x="3995217" y="0"/>
            <a:ext cx="3056414" cy="467072"/>
          </a:xfrm>
          <a:prstGeom prst="rect">
            <a:avLst/>
          </a:prstGeom>
        </p:spPr>
        <p:txBody>
          <a:bodyPr vert="horz" lIns="93497" tIns="46749" rIns="93497" bIns="46749" rtlCol="0"/>
          <a:lstStyle>
            <a:lvl1pPr algn="r">
              <a:defRPr sz="1200"/>
            </a:lvl1pPr>
          </a:lstStyle>
          <a:p>
            <a:fld id="{E60536CF-3F96-40BC-8300-696FE24F0705}" type="datetimeFigureOut">
              <a:rPr lang="en-US" smtClean="0"/>
              <a:t>2/24/2023</a:t>
            </a:fld>
            <a:endParaRPr lang="en-US"/>
          </a:p>
        </p:txBody>
      </p:sp>
      <p:sp>
        <p:nvSpPr>
          <p:cNvPr id="4" name="Footer Placeholder 3"/>
          <p:cNvSpPr>
            <a:spLocks noGrp="1"/>
          </p:cNvSpPr>
          <p:nvPr>
            <p:ph type="ftr" sz="quarter" idx="2"/>
          </p:nvPr>
        </p:nvSpPr>
        <p:spPr>
          <a:xfrm>
            <a:off x="0" y="8842030"/>
            <a:ext cx="3056414" cy="467071"/>
          </a:xfrm>
          <a:prstGeom prst="rect">
            <a:avLst/>
          </a:prstGeom>
        </p:spPr>
        <p:txBody>
          <a:bodyPr vert="horz" lIns="93497" tIns="46749" rIns="93497" bIns="46749" rtlCol="0" anchor="b"/>
          <a:lstStyle>
            <a:lvl1pPr algn="l">
              <a:defRPr sz="1200"/>
            </a:lvl1pPr>
          </a:lstStyle>
          <a:p>
            <a:endParaRPr lang="en-US"/>
          </a:p>
        </p:txBody>
      </p:sp>
      <p:sp>
        <p:nvSpPr>
          <p:cNvPr id="5" name="Slide Number Placeholder 4"/>
          <p:cNvSpPr>
            <a:spLocks noGrp="1"/>
          </p:cNvSpPr>
          <p:nvPr>
            <p:ph type="sldNum" sz="quarter" idx="3"/>
          </p:nvPr>
        </p:nvSpPr>
        <p:spPr>
          <a:xfrm>
            <a:off x="3995217" y="8842030"/>
            <a:ext cx="3056414" cy="467071"/>
          </a:xfrm>
          <a:prstGeom prst="rect">
            <a:avLst/>
          </a:prstGeom>
        </p:spPr>
        <p:txBody>
          <a:bodyPr vert="horz" lIns="93497" tIns="46749" rIns="93497" bIns="46749" rtlCol="0" anchor="b"/>
          <a:lstStyle>
            <a:lvl1pPr algn="r">
              <a:defRPr sz="1200"/>
            </a:lvl1pPr>
          </a:lstStyle>
          <a:p>
            <a:fld id="{DC986A23-BC2B-47A1-8027-2251276CDEEC}" type="slidenum">
              <a:rPr lang="en-US" smtClean="0"/>
              <a:t>‹#›</a:t>
            </a:fld>
            <a:endParaRPr lang="en-US"/>
          </a:p>
        </p:txBody>
      </p:sp>
    </p:spTree>
    <p:extLst>
      <p:ext uri="{BB962C8B-B14F-4D97-AF65-F5344CB8AC3E}">
        <p14:creationId xmlns:p14="http://schemas.microsoft.com/office/powerpoint/2010/main" val="252913679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2/24/2023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2/24/2023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2/24/2023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2/24/2023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2/24/2023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2/24/2023</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2/24/2023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Fiscal Year-End Planning</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3223732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75736"/>
          </a:xfrm>
        </p:spPr>
        <p:txBody>
          <a:bodyPr/>
          <a:lstStyle/>
          <a:p>
            <a:r>
              <a:rPr lang="en-US" dirty="0"/>
              <a:t>Things to Look for in July</a:t>
            </a:r>
          </a:p>
        </p:txBody>
      </p:sp>
      <p:sp>
        <p:nvSpPr>
          <p:cNvPr id="3" name="Content Placeholder 2"/>
          <p:cNvSpPr>
            <a:spLocks noGrp="1"/>
          </p:cNvSpPr>
          <p:nvPr>
            <p:ph idx="1"/>
          </p:nvPr>
        </p:nvSpPr>
        <p:spPr>
          <a:xfrm>
            <a:off x="677334" y="2113471"/>
            <a:ext cx="8596668" cy="3927891"/>
          </a:xfrm>
        </p:spPr>
        <p:txBody>
          <a:bodyPr/>
          <a:lstStyle/>
          <a:p>
            <a:r>
              <a:rPr lang="en-US" dirty="0"/>
              <a:t>Your fiscal year end Accruals, Prepaids, Receivables, and Deferrals on your June reports should reverse. The actual transactions in the following fiscal year should offset these reversals in the new year and appear on your July reports.</a:t>
            </a:r>
          </a:p>
          <a:p>
            <a:r>
              <a:rPr lang="en-US" dirty="0"/>
              <a:t>We manually record “budget” for designated, agency, and Renewal &amp; Replacement indexes by making a BD02 entry with their current fiscal year ending fund balance. The budget for these indexes is the fund balance.</a:t>
            </a:r>
          </a:p>
          <a:p>
            <a:r>
              <a:rPr lang="en-US" dirty="0"/>
              <a:t>Any existing Internal Leases will be recorded.</a:t>
            </a:r>
          </a:p>
        </p:txBody>
      </p:sp>
    </p:spTree>
    <p:extLst>
      <p:ext uri="{BB962C8B-B14F-4D97-AF65-F5344CB8AC3E}">
        <p14:creationId xmlns:p14="http://schemas.microsoft.com/office/powerpoint/2010/main" val="12129810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Accounts Payable – One more time!</a:t>
            </a:r>
          </a:p>
        </p:txBody>
      </p:sp>
      <p:sp>
        <p:nvSpPr>
          <p:cNvPr id="3" name="Content Placeholder 2"/>
          <p:cNvSpPr>
            <a:spLocks noGrp="1"/>
          </p:cNvSpPr>
          <p:nvPr>
            <p:ph idx="1"/>
          </p:nvPr>
        </p:nvSpPr>
        <p:spPr/>
        <p:txBody>
          <a:bodyPr/>
          <a:lstStyle/>
          <a:p>
            <a:r>
              <a:rPr lang="en-US" sz="2800" dirty="0"/>
              <a:t>Current fiscal year business – goods received and services rendered on or before June 30</a:t>
            </a:r>
          </a:p>
          <a:p>
            <a:endParaRPr lang="en-US" sz="2800" dirty="0"/>
          </a:p>
          <a:p>
            <a:r>
              <a:rPr lang="en-US" sz="2800" dirty="0"/>
              <a:t>Next fiscal year business - goods received and services rendered on or after July 1</a:t>
            </a:r>
          </a:p>
          <a:p>
            <a:endParaRPr lang="en-US" dirty="0"/>
          </a:p>
          <a:p>
            <a:pPr marL="0" indent="0" algn="ctr">
              <a:buNone/>
            </a:pPr>
            <a:r>
              <a:rPr lang="en-US" sz="2800" i="1" dirty="0">
                <a:solidFill>
                  <a:srgbClr val="FF0000"/>
                </a:solidFill>
              </a:rPr>
              <a:t>This is tested during the audit!</a:t>
            </a:r>
          </a:p>
          <a:p>
            <a:endParaRPr lang="en-US" dirty="0"/>
          </a:p>
        </p:txBody>
      </p:sp>
    </p:spTree>
    <p:extLst>
      <p:ext uri="{BB962C8B-B14F-4D97-AF65-F5344CB8AC3E}">
        <p14:creationId xmlns:p14="http://schemas.microsoft.com/office/powerpoint/2010/main" val="41080734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AB20EF4E-0BA2-12A1-F323-4EC6DD8359F7}"/>
              </a:ext>
            </a:extLst>
          </p:cNvPr>
          <p:cNvSpPr>
            <a:spLocks noGrp="1"/>
          </p:cNvSpPr>
          <p:nvPr>
            <p:ph type="title"/>
          </p:nvPr>
        </p:nvSpPr>
        <p:spPr>
          <a:xfrm>
            <a:off x="410548" y="494523"/>
            <a:ext cx="9190652" cy="1334277"/>
          </a:xfrm>
        </p:spPr>
        <p:txBody>
          <a:bodyPr>
            <a:normAutofit fontScale="90000"/>
          </a:bodyPr>
          <a:lstStyle/>
          <a:p>
            <a:r>
              <a:rPr lang="en-US" sz="6700" dirty="0"/>
              <a:t>Fiscal Year End Deadlines</a:t>
            </a:r>
            <a:br>
              <a:rPr lang="en-US" dirty="0"/>
            </a:br>
            <a:endParaRPr lang="en-US" dirty="0"/>
          </a:p>
        </p:txBody>
      </p:sp>
      <p:sp>
        <p:nvSpPr>
          <p:cNvPr id="9" name="Text Placeholder 8">
            <a:extLst>
              <a:ext uri="{FF2B5EF4-FFF2-40B4-BE49-F238E27FC236}">
                <a16:creationId xmlns:a16="http://schemas.microsoft.com/office/drawing/2014/main" id="{923EBA70-670B-BBD7-816E-FF896851706F}"/>
              </a:ext>
            </a:extLst>
          </p:cNvPr>
          <p:cNvSpPr>
            <a:spLocks noGrp="1"/>
          </p:cNvSpPr>
          <p:nvPr>
            <p:ph type="body" idx="1"/>
          </p:nvPr>
        </p:nvSpPr>
        <p:spPr>
          <a:xfrm>
            <a:off x="677335" y="2108718"/>
            <a:ext cx="8596668" cy="3279130"/>
          </a:xfrm>
        </p:spPr>
        <p:txBody>
          <a:bodyPr/>
          <a:lstStyle/>
          <a:p>
            <a:pPr marL="342900" indent="-342900">
              <a:buFont typeface="Arial" panose="020B0604020202020204" pitchFamily="34" charset="0"/>
              <a:buChar char="•"/>
            </a:pPr>
            <a:r>
              <a:rPr lang="en-US" sz="3200" dirty="0"/>
              <a:t>Watch for email, BAS communication and article in HR Faculty Staff Newsletter with dates specific to current fiscal year</a:t>
            </a:r>
          </a:p>
          <a:p>
            <a:pPr marL="342900" indent="-342900">
              <a:buFont typeface="Arial" panose="020B0604020202020204" pitchFamily="34" charset="0"/>
              <a:buChar char="•"/>
            </a:pPr>
            <a:r>
              <a:rPr lang="en-US" sz="3200" dirty="0"/>
              <a:t>Deadlines are strict; items received after the deadline may not get processed</a:t>
            </a:r>
          </a:p>
          <a:p>
            <a:endParaRPr lang="en-US" dirty="0"/>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1760150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Transactions and Processes with Strict Deadlines</a:t>
            </a:r>
            <a:br>
              <a:rPr lang="en-US" dirty="0"/>
            </a:br>
            <a:r>
              <a:rPr lang="en-US" dirty="0"/>
              <a:t> </a:t>
            </a:r>
            <a:r>
              <a:rPr lang="en-US" sz="1600" dirty="0"/>
              <a:t>refer to emails regarding FYE deadlines</a:t>
            </a:r>
          </a:p>
        </p:txBody>
      </p:sp>
      <p:sp>
        <p:nvSpPr>
          <p:cNvPr id="3" name="Content Placeholder 2"/>
          <p:cNvSpPr>
            <a:spLocks noGrp="1"/>
          </p:cNvSpPr>
          <p:nvPr>
            <p:ph sz="half" idx="1"/>
          </p:nvPr>
        </p:nvSpPr>
        <p:spPr/>
        <p:txBody>
          <a:bodyPr>
            <a:normAutofit/>
          </a:bodyPr>
          <a:lstStyle/>
          <a:p>
            <a:r>
              <a:rPr lang="en-US" dirty="0"/>
              <a:t>Budget Revisions</a:t>
            </a:r>
          </a:p>
          <a:p>
            <a:r>
              <a:rPr lang="en-US" dirty="0"/>
              <a:t>Compensated Absences</a:t>
            </a:r>
          </a:p>
          <a:p>
            <a:r>
              <a:rPr lang="en-US" dirty="0"/>
              <a:t>Deposits</a:t>
            </a:r>
          </a:p>
          <a:p>
            <a:r>
              <a:rPr lang="en-US" dirty="0"/>
              <a:t>Cost Transfer Workflows </a:t>
            </a:r>
          </a:p>
          <a:p>
            <a:r>
              <a:rPr lang="en-US" dirty="0"/>
              <a:t>Credit Memos/Invoices  </a:t>
            </a:r>
          </a:p>
          <a:p>
            <a:r>
              <a:rPr lang="en-US" sz="1800" dirty="0"/>
              <a:t>Expense Reimbursements</a:t>
            </a:r>
          </a:p>
          <a:p>
            <a:pPr marL="344488" lvl="1" indent="-344488"/>
            <a:r>
              <a:rPr lang="en-US" sz="1800" dirty="0"/>
              <a:t>IDC &amp; COR Entries</a:t>
            </a:r>
          </a:p>
        </p:txBody>
      </p:sp>
      <p:sp>
        <p:nvSpPr>
          <p:cNvPr id="4" name="Content Placeholder 3">
            <a:extLst>
              <a:ext uri="{FF2B5EF4-FFF2-40B4-BE49-F238E27FC236}">
                <a16:creationId xmlns:a16="http://schemas.microsoft.com/office/drawing/2014/main" id="{FE17D8B2-465D-3C2D-AB76-CCAF7CE6D4E2}"/>
              </a:ext>
            </a:extLst>
          </p:cNvPr>
          <p:cNvSpPr>
            <a:spLocks noGrp="1"/>
          </p:cNvSpPr>
          <p:nvPr>
            <p:ph sz="half" idx="2"/>
          </p:nvPr>
        </p:nvSpPr>
        <p:spPr/>
        <p:txBody>
          <a:bodyPr/>
          <a:lstStyle/>
          <a:p>
            <a:r>
              <a:rPr lang="en-US" dirty="0"/>
              <a:t>Invoices/Payment Requests </a:t>
            </a:r>
          </a:p>
          <a:p>
            <a:r>
              <a:rPr lang="en-US" dirty="0"/>
              <a:t>P-Card Reconciliation </a:t>
            </a:r>
          </a:p>
          <a:p>
            <a:r>
              <a:rPr lang="en-US" dirty="0"/>
              <a:t>Petty Cash Reimbursements</a:t>
            </a:r>
          </a:p>
          <a:p>
            <a:r>
              <a:rPr lang="en-US" dirty="0"/>
              <a:t>Purchase Requisitions </a:t>
            </a:r>
          </a:p>
          <a:p>
            <a:r>
              <a:rPr lang="en-US" dirty="0"/>
              <a:t>Salary Redistribution Workflows </a:t>
            </a:r>
          </a:p>
          <a:p>
            <a:r>
              <a:rPr lang="en-US" dirty="0"/>
              <a:t>Wire Transfers </a:t>
            </a:r>
          </a:p>
          <a:p>
            <a:endParaRPr lang="en-US" dirty="0"/>
          </a:p>
        </p:txBody>
      </p:sp>
    </p:spTree>
    <p:extLst>
      <p:ext uri="{BB962C8B-B14F-4D97-AF65-F5344CB8AC3E}">
        <p14:creationId xmlns:p14="http://schemas.microsoft.com/office/powerpoint/2010/main" val="1405357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Dates in the Closing Process.</a:t>
            </a:r>
          </a:p>
        </p:txBody>
      </p:sp>
      <p:sp>
        <p:nvSpPr>
          <p:cNvPr id="3" name="Content Placeholder 2"/>
          <p:cNvSpPr>
            <a:spLocks noGrp="1"/>
          </p:cNvSpPr>
          <p:nvPr>
            <p:ph idx="1"/>
          </p:nvPr>
        </p:nvSpPr>
        <p:spPr/>
        <p:txBody>
          <a:bodyPr>
            <a:normAutofit lnSpcReduction="10000"/>
          </a:bodyPr>
          <a:lstStyle/>
          <a:p>
            <a:r>
              <a:rPr lang="en-US" dirty="0"/>
              <a:t>KSU’s Fiscal Year ends on June 30.</a:t>
            </a:r>
          </a:p>
          <a:p>
            <a:r>
              <a:rPr lang="en-US" dirty="0"/>
              <a:t>You will be notified of the date when the books will be closed</a:t>
            </a:r>
          </a:p>
          <a:p>
            <a:pPr lvl="1"/>
            <a:r>
              <a:rPr lang="en-US" dirty="0"/>
              <a:t>Banner Finance will be locked at 5pm on that date. Please save all work and exit all sessions of Banner before this time.</a:t>
            </a:r>
          </a:p>
          <a:p>
            <a:r>
              <a:rPr lang="en-US" dirty="0"/>
              <a:t>You will be notified when the Financial reports will be available </a:t>
            </a:r>
          </a:p>
          <a:p>
            <a:r>
              <a:rPr lang="en-US" dirty="0"/>
              <a:t>You may check June reports at any time, but they are not final until after June is closed.</a:t>
            </a:r>
          </a:p>
          <a:p>
            <a:pPr lvl="1"/>
            <a:r>
              <a:rPr lang="en-US" dirty="0"/>
              <a:t>Although the reporting is available, the fiscal year is not completely closed until period 14 is closed. Period 14 is intended for Balance Sheet entries and various expenses at the University level.</a:t>
            </a:r>
          </a:p>
          <a:p>
            <a:r>
              <a:rPr lang="en-US" dirty="0"/>
              <a:t>Summer course revenues and related expenditures are deferred to the following fiscal year.</a:t>
            </a:r>
          </a:p>
          <a:p>
            <a:pPr marL="0" indent="0">
              <a:buNone/>
            </a:pPr>
            <a:endParaRPr lang="en-US" dirty="0"/>
          </a:p>
          <a:p>
            <a:endParaRPr lang="en-US" dirty="0"/>
          </a:p>
        </p:txBody>
      </p:sp>
    </p:spTree>
    <p:extLst>
      <p:ext uri="{BB962C8B-B14F-4D97-AF65-F5344CB8AC3E}">
        <p14:creationId xmlns:p14="http://schemas.microsoft.com/office/powerpoint/2010/main" val="2315287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77334" y="609600"/>
            <a:ext cx="8596668" cy="632604"/>
          </a:xfrm>
        </p:spPr>
        <p:txBody>
          <a:bodyPr>
            <a:normAutofit fontScale="90000"/>
          </a:bodyPr>
          <a:lstStyle/>
          <a:p>
            <a:r>
              <a:rPr lang="en-US" dirty="0"/>
              <a:t>Transaction Processing - Types</a:t>
            </a:r>
          </a:p>
        </p:txBody>
      </p:sp>
      <p:sp>
        <p:nvSpPr>
          <p:cNvPr id="5" name="Oval 4"/>
          <p:cNvSpPr/>
          <p:nvPr/>
        </p:nvSpPr>
        <p:spPr>
          <a:xfrm>
            <a:off x="2876248" y="2950508"/>
            <a:ext cx="2286001" cy="1349828"/>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Times New Roman" panose="02020603050405020304" pitchFamily="18" charset="0"/>
                <a:cs typeface="Times New Roman" panose="02020603050405020304" pitchFamily="18" charset="0"/>
              </a:rPr>
              <a:t>General Ledger</a:t>
            </a:r>
          </a:p>
        </p:txBody>
      </p:sp>
      <p:sp>
        <p:nvSpPr>
          <p:cNvPr id="6" name="Rectangle 5"/>
          <p:cNvSpPr/>
          <p:nvPr/>
        </p:nvSpPr>
        <p:spPr>
          <a:xfrm>
            <a:off x="677334" y="1818394"/>
            <a:ext cx="1814285" cy="10975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Times New Roman" panose="02020603050405020304" pitchFamily="18" charset="0"/>
                <a:cs typeface="Times New Roman" panose="02020603050405020304" pitchFamily="18" charset="0"/>
              </a:rPr>
              <a:t>Tuition Payments/Other Deposits</a:t>
            </a:r>
          </a:p>
        </p:txBody>
      </p:sp>
      <p:sp>
        <p:nvSpPr>
          <p:cNvPr id="7" name="Rectangle 6"/>
          <p:cNvSpPr/>
          <p:nvPr/>
        </p:nvSpPr>
        <p:spPr>
          <a:xfrm>
            <a:off x="3112104" y="1735141"/>
            <a:ext cx="1560285" cy="8775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Times New Roman" panose="02020603050405020304" pitchFamily="18" charset="0"/>
                <a:cs typeface="Times New Roman" panose="02020603050405020304" pitchFamily="18" charset="0"/>
              </a:rPr>
              <a:t>Payroll</a:t>
            </a:r>
          </a:p>
        </p:txBody>
      </p:sp>
      <p:sp>
        <p:nvSpPr>
          <p:cNvPr id="8" name="Rectangle 7"/>
          <p:cNvSpPr/>
          <p:nvPr/>
        </p:nvSpPr>
        <p:spPr>
          <a:xfrm>
            <a:off x="5292874" y="1869194"/>
            <a:ext cx="1582059" cy="10813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Times New Roman" panose="02020603050405020304" pitchFamily="18" charset="0"/>
                <a:cs typeface="Times New Roman" panose="02020603050405020304" pitchFamily="18" charset="0"/>
              </a:rPr>
              <a:t>Student Financial Aid</a:t>
            </a:r>
          </a:p>
        </p:txBody>
      </p:sp>
      <p:sp>
        <p:nvSpPr>
          <p:cNvPr id="9" name="Rectangle 8"/>
          <p:cNvSpPr/>
          <p:nvPr/>
        </p:nvSpPr>
        <p:spPr>
          <a:xfrm>
            <a:off x="807962" y="3467456"/>
            <a:ext cx="1683657"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Times New Roman" panose="02020603050405020304" pitchFamily="18" charset="0"/>
                <a:cs typeface="Times New Roman" panose="02020603050405020304" pitchFamily="18" charset="0"/>
              </a:rPr>
              <a:t>Student Billing</a:t>
            </a:r>
          </a:p>
        </p:txBody>
      </p:sp>
      <p:sp>
        <p:nvSpPr>
          <p:cNvPr id="10" name="Rectangle 9"/>
          <p:cNvSpPr/>
          <p:nvPr/>
        </p:nvSpPr>
        <p:spPr>
          <a:xfrm>
            <a:off x="5162249" y="4960487"/>
            <a:ext cx="1712684" cy="13137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Times New Roman" panose="02020603050405020304" pitchFamily="18" charset="0"/>
                <a:cs typeface="Times New Roman" panose="02020603050405020304" pitchFamily="18" charset="0"/>
              </a:rPr>
              <a:t>Journal Entries/</a:t>
            </a:r>
          </a:p>
          <a:p>
            <a:pPr algn="ctr"/>
            <a:r>
              <a:rPr lang="en-US" dirty="0">
                <a:latin typeface="Times New Roman" panose="02020603050405020304" pitchFamily="18" charset="0"/>
                <a:cs typeface="Times New Roman" panose="02020603050405020304" pitchFamily="18" charset="0"/>
              </a:rPr>
              <a:t>Internal Allocations</a:t>
            </a:r>
          </a:p>
        </p:txBody>
      </p:sp>
      <p:sp>
        <p:nvSpPr>
          <p:cNvPr id="11" name="Rectangle 10"/>
          <p:cNvSpPr/>
          <p:nvPr/>
        </p:nvSpPr>
        <p:spPr>
          <a:xfrm>
            <a:off x="869648" y="4772895"/>
            <a:ext cx="1429656" cy="11192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Times New Roman" panose="02020603050405020304" pitchFamily="18" charset="0"/>
                <a:cs typeface="Times New Roman" panose="02020603050405020304" pitchFamily="18" charset="0"/>
              </a:rPr>
              <a:t>IDC’s/CORs</a:t>
            </a:r>
          </a:p>
        </p:txBody>
      </p:sp>
      <p:sp>
        <p:nvSpPr>
          <p:cNvPr id="12" name="Rectangle 11"/>
          <p:cNvSpPr/>
          <p:nvPr/>
        </p:nvSpPr>
        <p:spPr>
          <a:xfrm>
            <a:off x="2876248" y="4960488"/>
            <a:ext cx="1828802" cy="10958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Times New Roman" panose="02020603050405020304" pitchFamily="18" charset="0"/>
                <a:cs typeface="Times New Roman" panose="02020603050405020304" pitchFamily="18" charset="0"/>
              </a:rPr>
              <a:t>Payments (Invoices, </a:t>
            </a:r>
            <a:r>
              <a:rPr lang="en-US" dirty="0" err="1">
                <a:latin typeface="Times New Roman" panose="02020603050405020304" pitchFamily="18" charset="0"/>
                <a:cs typeface="Times New Roman" panose="02020603050405020304" pitchFamily="18" charset="0"/>
              </a:rPr>
              <a:t>Pcard</a:t>
            </a:r>
            <a:r>
              <a:rPr lang="en-US" dirty="0">
                <a:latin typeface="Times New Roman" panose="02020603050405020304" pitchFamily="18" charset="0"/>
                <a:cs typeface="Times New Roman" panose="02020603050405020304" pitchFamily="18" charset="0"/>
              </a:rPr>
              <a:t>, ERs)</a:t>
            </a:r>
          </a:p>
        </p:txBody>
      </p:sp>
      <p:sp>
        <p:nvSpPr>
          <p:cNvPr id="13" name="Rectangle 12"/>
          <p:cNvSpPr/>
          <p:nvPr/>
        </p:nvSpPr>
        <p:spPr>
          <a:xfrm>
            <a:off x="5859882" y="3664490"/>
            <a:ext cx="1693596" cy="945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Budget</a:t>
            </a:r>
          </a:p>
        </p:txBody>
      </p:sp>
      <p:cxnSp>
        <p:nvCxnSpPr>
          <p:cNvPr id="14" name="Straight Arrow Connector 13"/>
          <p:cNvCxnSpPr/>
          <p:nvPr/>
        </p:nvCxnSpPr>
        <p:spPr>
          <a:xfrm>
            <a:off x="2530436" y="2709289"/>
            <a:ext cx="534025" cy="4872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7" idx="2"/>
          </p:cNvCxnSpPr>
          <p:nvPr/>
        </p:nvCxnSpPr>
        <p:spPr>
          <a:xfrm>
            <a:off x="3892247" y="2612668"/>
            <a:ext cx="0" cy="3032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a:off x="4974038" y="2801985"/>
            <a:ext cx="318836" cy="3945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13" idx="1"/>
          </p:cNvCxnSpPr>
          <p:nvPr/>
        </p:nvCxnSpPr>
        <p:spPr>
          <a:xfrm flipH="1" flipV="1">
            <a:off x="5125018" y="3924656"/>
            <a:ext cx="734864" cy="2123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flipV="1">
            <a:off x="4728242" y="4201498"/>
            <a:ext cx="396775" cy="7138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12" idx="0"/>
            <a:endCxn id="5" idx="4"/>
          </p:cNvCxnSpPr>
          <p:nvPr/>
        </p:nvCxnSpPr>
        <p:spPr>
          <a:xfrm flipV="1">
            <a:off x="3790649" y="4300336"/>
            <a:ext cx="228600" cy="6601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11" idx="3"/>
            <a:endCxn id="5" idx="3"/>
          </p:cNvCxnSpPr>
          <p:nvPr/>
        </p:nvCxnSpPr>
        <p:spPr>
          <a:xfrm flipV="1">
            <a:off x="2299304" y="4102658"/>
            <a:ext cx="911721" cy="12298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9" idx="3"/>
          </p:cNvCxnSpPr>
          <p:nvPr/>
        </p:nvCxnSpPr>
        <p:spPr>
          <a:xfrm flipV="1">
            <a:off x="2491619" y="3808338"/>
            <a:ext cx="384629" cy="1163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Right Arrow 21"/>
          <p:cNvSpPr/>
          <p:nvPr/>
        </p:nvSpPr>
        <p:spPr>
          <a:xfrm>
            <a:off x="5162249" y="3353119"/>
            <a:ext cx="2829338" cy="296213"/>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7991587" y="2181249"/>
            <a:ext cx="3009032" cy="3968703"/>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r>
              <a:rPr lang="en-US" dirty="0"/>
              <a:t>Budget Summary Reports</a:t>
            </a:r>
          </a:p>
          <a:p>
            <a:pPr algn="ctr"/>
            <a:endParaRPr lang="en-US" dirty="0"/>
          </a:p>
          <a:p>
            <a:pPr algn="ctr"/>
            <a:r>
              <a:rPr lang="en-US" dirty="0"/>
              <a:t>Monthly and YTD Transaction Reports</a:t>
            </a:r>
          </a:p>
          <a:p>
            <a:pPr algn="ctr"/>
            <a:endParaRPr lang="en-US" dirty="0"/>
          </a:p>
          <a:p>
            <a:pPr algn="ctr"/>
            <a:endParaRPr lang="en-US" dirty="0"/>
          </a:p>
          <a:p>
            <a:pPr algn="ctr"/>
            <a:r>
              <a:rPr lang="en-US" dirty="0"/>
              <a:t>FYE Financial Statements</a:t>
            </a:r>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p:txBody>
      </p:sp>
    </p:spTree>
    <p:extLst>
      <p:ext uri="{BB962C8B-B14F-4D97-AF65-F5344CB8AC3E}">
        <p14:creationId xmlns:p14="http://schemas.microsoft.com/office/powerpoint/2010/main" val="3275272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62000"/>
          </a:xfrm>
        </p:spPr>
        <p:txBody>
          <a:bodyPr/>
          <a:lstStyle/>
          <a:p>
            <a:r>
              <a:rPr lang="en-US" dirty="0"/>
              <a:t>What We Need From You</a:t>
            </a:r>
          </a:p>
        </p:txBody>
      </p:sp>
      <p:sp>
        <p:nvSpPr>
          <p:cNvPr id="3" name="Content Placeholder 2"/>
          <p:cNvSpPr>
            <a:spLocks noGrp="1"/>
          </p:cNvSpPr>
          <p:nvPr>
            <p:ph idx="1"/>
          </p:nvPr>
        </p:nvSpPr>
        <p:spPr>
          <a:xfrm>
            <a:off x="677334" y="1311215"/>
            <a:ext cx="8596668" cy="5046453"/>
          </a:xfrm>
        </p:spPr>
        <p:txBody>
          <a:bodyPr/>
          <a:lstStyle/>
          <a:p>
            <a:r>
              <a:rPr lang="en-US" dirty="0"/>
              <a:t>Ensure your department’s transactions are in compliance with University policies.</a:t>
            </a:r>
          </a:p>
          <a:p>
            <a:r>
              <a:rPr lang="en-US" dirty="0"/>
              <a:t>Ensure all transactions are approved properly.</a:t>
            </a:r>
          </a:p>
          <a:p>
            <a:r>
              <a:rPr lang="en-US" dirty="0"/>
              <a:t>Review your reports regularly!</a:t>
            </a:r>
          </a:p>
          <a:p>
            <a:pPr lvl="1"/>
            <a:r>
              <a:rPr lang="en-US" dirty="0"/>
              <a:t>Are you missing any transactions?</a:t>
            </a:r>
          </a:p>
          <a:p>
            <a:pPr lvl="1"/>
            <a:r>
              <a:rPr lang="en-US" dirty="0"/>
              <a:t>Were your transactions coded to the proper accounts/indexes in the proper time period?</a:t>
            </a:r>
          </a:p>
          <a:p>
            <a:pPr lvl="1"/>
            <a:r>
              <a:rPr lang="en-US" dirty="0"/>
              <a:t>Do all employees listed on the labor distribution report belong to your area?</a:t>
            </a:r>
          </a:p>
          <a:p>
            <a:pPr lvl="1"/>
            <a:r>
              <a:rPr lang="en-US" dirty="0"/>
              <a:t>How are you tracking in relation to your budget or available fund balance?</a:t>
            </a:r>
          </a:p>
          <a:p>
            <a:pPr marL="344488" lvl="1" indent="-344488"/>
            <a:r>
              <a:rPr lang="en-US" sz="1800" dirty="0"/>
              <a:t>Much easier to deal with problems when your review is up to date. Keep in mind that some corrections require multiple steps/approval levels.</a:t>
            </a:r>
          </a:p>
          <a:p>
            <a:pPr marL="344488" lvl="1" indent="-344488"/>
            <a:r>
              <a:rPr lang="en-US" sz="1800" dirty="0"/>
              <a:t>Please keep fiscal year-end in mind when scheduling vacation—if we have questions about your area, we need a proxy to talk to in case of questions.</a:t>
            </a:r>
          </a:p>
          <a:p>
            <a:pPr lvl="1"/>
            <a:endParaRPr lang="en-US" dirty="0"/>
          </a:p>
          <a:p>
            <a:pPr lvl="1"/>
            <a:endParaRPr lang="en-US" dirty="0"/>
          </a:p>
        </p:txBody>
      </p:sp>
    </p:spTree>
    <p:extLst>
      <p:ext uri="{BB962C8B-B14F-4D97-AF65-F5344CB8AC3E}">
        <p14:creationId xmlns:p14="http://schemas.microsoft.com/office/powerpoint/2010/main" val="23469478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65517"/>
          </a:xfrm>
        </p:spPr>
        <p:txBody>
          <a:bodyPr/>
          <a:lstStyle/>
          <a:p>
            <a:r>
              <a:rPr lang="en-US" dirty="0"/>
              <a:t>Accounting Principles</a:t>
            </a:r>
          </a:p>
        </p:txBody>
      </p:sp>
      <p:sp>
        <p:nvSpPr>
          <p:cNvPr id="3" name="Content Placeholder 2"/>
          <p:cNvSpPr>
            <a:spLocks noGrp="1"/>
          </p:cNvSpPr>
          <p:nvPr>
            <p:ph idx="1"/>
          </p:nvPr>
        </p:nvSpPr>
        <p:spPr>
          <a:xfrm>
            <a:off x="677334" y="1656272"/>
            <a:ext cx="8596668" cy="4658263"/>
          </a:xfrm>
        </p:spPr>
        <p:txBody>
          <a:bodyPr>
            <a:normAutofit/>
          </a:bodyPr>
          <a:lstStyle/>
          <a:p>
            <a:r>
              <a:rPr lang="en-US" dirty="0"/>
              <a:t>We are obligated to comply with standard accounting principles – Recognizing revenue in the FY it is earned and recording expenditures in the FY they are incurred.</a:t>
            </a:r>
          </a:p>
          <a:p>
            <a:r>
              <a:rPr lang="en-US" dirty="0"/>
              <a:t>This determination is independent from budget convenience and/or cash receipt/disbursement.</a:t>
            </a:r>
          </a:p>
          <a:p>
            <a:r>
              <a:rPr lang="en-US" dirty="0"/>
              <a:t>We use journal entries in place of the normal financial vehicles to correct timing differences (these are reversed in the new year—the actual transaction will offset our entry reversal in the new year).</a:t>
            </a:r>
          </a:p>
          <a:p>
            <a:pPr lvl="1"/>
            <a:r>
              <a:rPr lang="en-US" dirty="0"/>
              <a:t>Accruals – Records expenditures before actual payments are made.</a:t>
            </a:r>
          </a:p>
          <a:p>
            <a:pPr lvl="1"/>
            <a:r>
              <a:rPr lang="en-US" dirty="0"/>
              <a:t>Receivables – Records revenues before payments are received.</a:t>
            </a:r>
          </a:p>
          <a:p>
            <a:pPr lvl="1"/>
            <a:r>
              <a:rPr lang="en-US" dirty="0" err="1"/>
              <a:t>Prepaids</a:t>
            </a:r>
            <a:r>
              <a:rPr lang="en-US" dirty="0"/>
              <a:t> – Removes expenditures paid, if good or service has not been received. </a:t>
            </a:r>
          </a:p>
          <a:p>
            <a:pPr lvl="1"/>
            <a:r>
              <a:rPr lang="en-US" dirty="0"/>
              <a:t>Deferrals – Removes revenue collected, if obligation has not been performed.</a:t>
            </a:r>
          </a:p>
          <a:p>
            <a:pPr marL="344488" lvl="1" indent="-344488"/>
            <a:r>
              <a:rPr lang="en-US" sz="1800" dirty="0"/>
              <a:t>As a general rule, we do not record Accruals to grants.</a:t>
            </a:r>
          </a:p>
          <a:p>
            <a:pPr marL="457200" lvl="1" indent="0">
              <a:buNone/>
            </a:pPr>
            <a:endParaRPr lang="en-US" dirty="0"/>
          </a:p>
        </p:txBody>
      </p:sp>
    </p:spTree>
    <p:extLst>
      <p:ext uri="{BB962C8B-B14F-4D97-AF65-F5344CB8AC3E}">
        <p14:creationId xmlns:p14="http://schemas.microsoft.com/office/powerpoint/2010/main" val="41865797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67109"/>
          </a:xfrm>
        </p:spPr>
        <p:txBody>
          <a:bodyPr/>
          <a:lstStyle/>
          <a:p>
            <a:r>
              <a:rPr lang="en-US" dirty="0"/>
              <a:t>Special Labor Account Considerations</a:t>
            </a:r>
          </a:p>
        </p:txBody>
      </p:sp>
      <p:sp>
        <p:nvSpPr>
          <p:cNvPr id="3" name="Content Placeholder 2"/>
          <p:cNvSpPr>
            <a:spLocks noGrp="1"/>
          </p:cNvSpPr>
          <p:nvPr>
            <p:ph idx="1"/>
          </p:nvPr>
        </p:nvSpPr>
        <p:spPr>
          <a:xfrm>
            <a:off x="677334" y="1397479"/>
            <a:ext cx="8596668" cy="4643883"/>
          </a:xfrm>
        </p:spPr>
        <p:txBody>
          <a:bodyPr>
            <a:normAutofit/>
          </a:bodyPr>
          <a:lstStyle/>
          <a:p>
            <a:r>
              <a:rPr lang="en-US" dirty="0"/>
              <a:t>Labor accounts are typically driven by the HR Banner Module. Due to some accounting transactions occurring in the Finance module at FYE, you may notice that your Labor Distribution Report does not match your Monthly Transactions Report in June and July.</a:t>
            </a:r>
          </a:p>
          <a:p>
            <a:r>
              <a:rPr lang="en-US" dirty="0"/>
              <a:t>Bi-Weekly Pay timing – The final BW pay includes dates worked in both June and July. We accrue for the business days for June and will reverse that entry in July.  Pay is estimated using the previous BW pay.</a:t>
            </a:r>
          </a:p>
          <a:p>
            <a:r>
              <a:rPr lang="en-US" dirty="0"/>
              <a:t>Faculty Benefits accrued for those on Deferred Payroll (18 pays over 24 periods)—Medicare STRS, Workers Comp, Group Insurance, Parking.</a:t>
            </a:r>
          </a:p>
          <a:p>
            <a:r>
              <a:rPr lang="en-US" dirty="0"/>
              <a:t>Vacation Accrual – Total unused vacation balances are compared from year to year and the difference is either charged or credited to the departments in account 62103 (Unused vacation time is carried as a liability on the balance sheet). </a:t>
            </a:r>
          </a:p>
          <a:p>
            <a:r>
              <a:rPr lang="en-US" dirty="0"/>
              <a:t>Group Insurance Adjustment, Sick Leave Adjustments, etc.</a:t>
            </a:r>
          </a:p>
        </p:txBody>
      </p:sp>
    </p:spTree>
    <p:extLst>
      <p:ext uri="{BB962C8B-B14F-4D97-AF65-F5344CB8AC3E}">
        <p14:creationId xmlns:p14="http://schemas.microsoft.com/office/powerpoint/2010/main" val="5397079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27494"/>
          </a:xfrm>
        </p:spPr>
        <p:txBody>
          <a:bodyPr/>
          <a:lstStyle/>
          <a:p>
            <a:r>
              <a:rPr lang="en-US" dirty="0"/>
              <a:t>Special Fund Balance Considerations</a:t>
            </a:r>
          </a:p>
        </p:txBody>
      </p:sp>
      <p:sp>
        <p:nvSpPr>
          <p:cNvPr id="3" name="Content Placeholder 2"/>
          <p:cNvSpPr>
            <a:spLocks noGrp="1"/>
          </p:cNvSpPr>
          <p:nvPr>
            <p:ph idx="1"/>
          </p:nvPr>
        </p:nvSpPr>
        <p:spPr>
          <a:xfrm>
            <a:off x="677334" y="1337095"/>
            <a:ext cx="8596668" cy="4704268"/>
          </a:xfrm>
        </p:spPr>
        <p:txBody>
          <a:bodyPr/>
          <a:lstStyle/>
          <a:p>
            <a:r>
              <a:rPr lang="en-US" dirty="0"/>
              <a:t>For non-E&amp;G funds, you can check your fund balance on Banner Screen FGITBSR. There is a quick guide on the Controller’s website for this screen.</a:t>
            </a:r>
          </a:p>
          <a:p>
            <a:r>
              <a:rPr lang="en-US" dirty="0"/>
              <a:t>The Controller’s Office will be checking for deficits (debit balance) in Designated Funds, Agency Funds, Renewal &amp; Replacement Funds, and Unexpended Plant Indexes. </a:t>
            </a:r>
          </a:p>
          <a:p>
            <a:r>
              <a:rPr lang="en-US" dirty="0"/>
              <a:t>By fiscal year-end, we need the deficits funded, a plan for funding the deficits, or the home department (typically determined by the organization code) will be funding this deficit from the E&amp;G index.</a:t>
            </a:r>
          </a:p>
          <a:p>
            <a:r>
              <a:rPr lang="en-US" dirty="0"/>
              <a:t>Quarterly notifications are sent to the senior budget officers for divisions.</a:t>
            </a:r>
          </a:p>
          <a:p>
            <a:r>
              <a:rPr lang="en-US" dirty="0"/>
              <a:t>Start checking your fund balances now to avoid negative surprises at FYE.</a:t>
            </a:r>
          </a:p>
        </p:txBody>
      </p:sp>
    </p:spTree>
    <p:extLst>
      <p:ext uri="{BB962C8B-B14F-4D97-AF65-F5344CB8AC3E}">
        <p14:creationId xmlns:p14="http://schemas.microsoft.com/office/powerpoint/2010/main" val="12635115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Misc. Considerations</a:t>
            </a:r>
          </a:p>
        </p:txBody>
      </p:sp>
      <p:sp>
        <p:nvSpPr>
          <p:cNvPr id="3" name="Content Placeholder 2"/>
          <p:cNvSpPr>
            <a:spLocks noGrp="1"/>
          </p:cNvSpPr>
          <p:nvPr>
            <p:ph idx="1"/>
          </p:nvPr>
        </p:nvSpPr>
        <p:spPr/>
        <p:txBody>
          <a:bodyPr/>
          <a:lstStyle/>
          <a:p>
            <a:r>
              <a:rPr lang="en-US" dirty="0"/>
              <a:t>Please return disposal forms for any equipment disposed of before June 30th so that we can get it off the books and stop depreciating it.</a:t>
            </a:r>
          </a:p>
          <a:p>
            <a:r>
              <a:rPr lang="en-US" dirty="0"/>
              <a:t>At 5pm on the day of close, we will be running the FYE Banner jobs:</a:t>
            </a:r>
          </a:p>
          <a:p>
            <a:pPr lvl="1"/>
            <a:r>
              <a:rPr lang="en-US" dirty="0"/>
              <a:t>1. Balance Forward – Rolling fund balances into the new FY and open the accrual period. Documents produced with this job will start with “BALF.”</a:t>
            </a:r>
          </a:p>
          <a:p>
            <a:pPr lvl="1"/>
            <a:r>
              <a:rPr lang="en-US" dirty="0"/>
              <a:t>2. Roll Encumbrances – Rolls open encumbrances into the new fiscal year. Documents produced with this job will start with “RENC” and have a journal type of E090.</a:t>
            </a:r>
          </a:p>
          <a:p>
            <a:pPr lvl="1"/>
            <a:r>
              <a:rPr lang="en-US" dirty="0"/>
              <a:t>3. Roll Labor Encumbrances – Closes Payroll Encumbrances for the current year. These documents will start with “PREN.”</a:t>
            </a:r>
          </a:p>
          <a:p>
            <a:pPr lvl="1"/>
            <a:r>
              <a:rPr lang="en-US" dirty="0"/>
              <a:t>Accrual Period 14 is opened.</a:t>
            </a:r>
          </a:p>
        </p:txBody>
      </p:sp>
    </p:spTree>
    <p:extLst>
      <p:ext uri="{BB962C8B-B14F-4D97-AF65-F5344CB8AC3E}">
        <p14:creationId xmlns:p14="http://schemas.microsoft.com/office/powerpoint/2010/main" val="329163048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628</TotalTime>
  <Words>1116</Words>
  <Application>Microsoft Office PowerPoint</Application>
  <PresentationFormat>Widescreen</PresentationFormat>
  <Paragraphs>108</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Times New Roman</vt:lpstr>
      <vt:lpstr>Trebuchet MS</vt:lpstr>
      <vt:lpstr>Wingdings 3</vt:lpstr>
      <vt:lpstr>Facet</vt:lpstr>
      <vt:lpstr>Fiscal Year-End Planning</vt:lpstr>
      <vt:lpstr>Transactions and Processes with Strict Deadlines  refer to emails regarding FYE deadlines</vt:lpstr>
      <vt:lpstr>Key Dates in the Closing Process.</vt:lpstr>
      <vt:lpstr>Transaction Processing - Types</vt:lpstr>
      <vt:lpstr>What We Need From You</vt:lpstr>
      <vt:lpstr>Accounting Principles</vt:lpstr>
      <vt:lpstr>Special Labor Account Considerations</vt:lpstr>
      <vt:lpstr>Special Fund Balance Considerations</vt:lpstr>
      <vt:lpstr>Misc. Considerations</vt:lpstr>
      <vt:lpstr>Things to Look for in July</vt:lpstr>
      <vt:lpstr>Accounts Payable – One more time!</vt:lpstr>
      <vt:lpstr>Fiscal Year End Deadlines </vt:lpstr>
    </vt:vector>
  </TitlesOfParts>
  <Company>Kent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Fiscal Year-End Planning</dc:title>
  <dc:creator>FARINA, MICHAEL</dc:creator>
  <cp:lastModifiedBy>Ladd, Vicki</cp:lastModifiedBy>
  <cp:revision>27</cp:revision>
  <cp:lastPrinted>2019-05-21T13:56:12Z</cp:lastPrinted>
  <dcterms:created xsi:type="dcterms:W3CDTF">2019-05-16T12:59:54Z</dcterms:created>
  <dcterms:modified xsi:type="dcterms:W3CDTF">2023-02-24T15:08:19Z</dcterms:modified>
</cp:coreProperties>
</file>