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8" r:id="rId2"/>
  </p:sldIdLst>
  <p:sldSz cx="38404800" cy="329184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0160" userDrawn="1">
          <p15:clr>
            <a:srgbClr val="A4A3A4"/>
          </p15:clr>
        </p15:guide>
        <p15:guide id="2" pos="8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CFF"/>
    <a:srgbClr val="05234B"/>
    <a:srgbClr val="F7DAB0"/>
    <a:srgbClr val="ACBDC3"/>
    <a:srgbClr val="8E83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44" autoAdjust="0"/>
    <p:restoredTop sz="94561" autoAdjust="0"/>
  </p:normalViewPr>
  <p:slideViewPr>
    <p:cSldViewPr>
      <p:cViewPr varScale="1">
        <p:scale>
          <a:sx n="14" d="100"/>
          <a:sy n="14" d="100"/>
        </p:scale>
        <p:origin x="2052" y="120"/>
      </p:cViewPr>
      <p:guideLst>
        <p:guide orient="horz" pos="20160"/>
        <p:guide pos="865"/>
      </p:guideLst>
    </p:cSldViewPr>
  </p:slideViewPr>
  <p:outlineViewPr>
    <p:cViewPr>
      <p:scale>
        <a:sx n="33" d="100"/>
        <a:sy n="33" d="100"/>
      </p:scale>
      <p:origin x="0" y="0"/>
    </p:cViewPr>
  </p:outlineViewPr>
  <p:notesTextViewPr>
    <p:cViewPr>
      <p:scale>
        <a:sx n="100" d="100"/>
        <a:sy n="100" d="100"/>
      </p:scale>
      <p:origin x="0" y="-54"/>
    </p:cViewPr>
  </p:notesTextViewPr>
  <p:sorterViewPr>
    <p:cViewPr>
      <p:scale>
        <a:sx n="60" d="100"/>
        <a:sy n="60" d="100"/>
      </p:scale>
      <p:origin x="0" y="-33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ell, Mary" userId="94fba67a-0307-4fec-a5e0-077cb95bcc7e" providerId="ADAL" clId="{38A9DD85-8D86-411B-998C-43A4DE8B039C}"/>
    <pc:docChg chg="custSel modSld">
      <pc:chgData name="Russell, Mary" userId="94fba67a-0307-4fec-a5e0-077cb95bcc7e" providerId="ADAL" clId="{38A9DD85-8D86-411B-998C-43A4DE8B039C}" dt="2023-11-14T17:05:41.382" v="342" actId="20577"/>
      <pc:docMkLst>
        <pc:docMk/>
      </pc:docMkLst>
      <pc:sldChg chg="modNotesTx">
        <pc:chgData name="Russell, Mary" userId="94fba67a-0307-4fec-a5e0-077cb95bcc7e" providerId="ADAL" clId="{38A9DD85-8D86-411B-998C-43A4DE8B039C}" dt="2023-11-14T17:05:41.382" v="342" actId="20577"/>
        <pc:sldMkLst>
          <pc:docMk/>
          <pc:sldMk cId="1567449018" sldId="25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pitchFamily="8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pitchFamily="84" charset="-128"/>
              </a:defRPr>
            </a:lvl1pPr>
          </a:lstStyle>
          <a:p>
            <a:pPr>
              <a:defRPr/>
            </a:pPr>
            <a:fld id="{6A55D103-618C-46D4-BB1D-8D9B2EBFD09A}" type="datetimeFigureOut">
              <a:rPr lang="en-US"/>
              <a:pPr>
                <a:defRPr/>
              </a:pPr>
              <a:t>11/14/2023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pitchFamily="8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00DEB106-CC99-44DB-BB08-FB339DBF11E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pitchFamily="8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pitchFamily="84" charset="-128"/>
              </a:defRPr>
            </a:lvl1pPr>
          </a:lstStyle>
          <a:p>
            <a:pPr>
              <a:defRPr/>
            </a:pPr>
            <a:fld id="{B7EB37A7-AB67-40F5-9348-E3940A6A3C97}" type="datetimeFigureOut">
              <a:rPr lang="en-US"/>
              <a:pPr>
                <a:defRPr/>
              </a:pPr>
              <a:t>11/14/2023</a:t>
            </a:fld>
            <a:endParaRPr lang="en-US"/>
          </a:p>
        </p:txBody>
      </p:sp>
      <p:sp>
        <p:nvSpPr>
          <p:cNvPr id="4" name="Slide Image Placeholder 3"/>
          <p:cNvSpPr>
            <a:spLocks noGrp="1" noRot="1" noChangeAspect="1"/>
          </p:cNvSpPr>
          <p:nvPr>
            <p:ph type="sldImg" idx="2"/>
          </p:nvPr>
        </p:nvSpPr>
        <p:spPr>
          <a:xfrm>
            <a:off x="1428750" y="685800"/>
            <a:ext cx="40005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pitchFamily="8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5ECF3E95-5BFD-4D9D-A4E6-26300F36CDB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428750" y="685800"/>
            <a:ext cx="40005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Colors and background can be changed to match the theme of the project. Hight of slide MUST be 42 inches to fit the campus poster printer, the width can be changed to fit needs of the project. To do this, select “design” tab, and click on “slide size” and then choose “custom slide size.” </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FCABDEB-835C-4C64-987D-D559124402CA}" type="slidenum">
              <a:rPr lang="en-US" altLang="en-US" sz="1200"/>
              <a:pPr/>
              <a:t>1</a:t>
            </a:fld>
            <a:endParaRPr lang="en-US" altLang="en-US" sz="1200"/>
          </a:p>
        </p:txBody>
      </p:sp>
    </p:spTree>
    <p:extLst>
      <p:ext uri="{BB962C8B-B14F-4D97-AF65-F5344CB8AC3E}">
        <p14:creationId xmlns:p14="http://schemas.microsoft.com/office/powerpoint/2010/main" val="2044943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126" y="10226675"/>
            <a:ext cx="32644556" cy="7054850"/>
          </a:xfrm>
        </p:spPr>
        <p:txBody>
          <a:bodyPr/>
          <a:lstStyle/>
          <a:p>
            <a:r>
              <a:rPr lang="en-US"/>
              <a:t>Click to edit Master title style</a:t>
            </a:r>
          </a:p>
        </p:txBody>
      </p:sp>
      <p:sp>
        <p:nvSpPr>
          <p:cNvPr id="3" name="Subtitle 2"/>
          <p:cNvSpPr>
            <a:spLocks noGrp="1"/>
          </p:cNvSpPr>
          <p:nvPr>
            <p:ph type="subTitle" idx="1"/>
          </p:nvPr>
        </p:nvSpPr>
        <p:spPr>
          <a:xfrm>
            <a:off x="5760250" y="18653126"/>
            <a:ext cx="26884313" cy="8413750"/>
          </a:xfrm>
        </p:spPr>
        <p:txBody>
          <a:bodyPr/>
          <a:lstStyle>
            <a:lvl1pPr marL="0" indent="0" algn="ctr">
              <a:buNone/>
              <a:defRPr/>
            </a:lvl1pPr>
            <a:lvl2pPr marL="327319" indent="0" algn="ctr">
              <a:buNone/>
              <a:defRPr/>
            </a:lvl2pPr>
            <a:lvl3pPr marL="654635" indent="0" algn="ctr">
              <a:buNone/>
              <a:defRPr/>
            </a:lvl3pPr>
            <a:lvl4pPr marL="981954" indent="0" algn="ctr">
              <a:buNone/>
              <a:defRPr/>
            </a:lvl4pPr>
            <a:lvl5pPr marL="1309270" indent="0" algn="ctr">
              <a:buNone/>
              <a:defRPr/>
            </a:lvl5pPr>
            <a:lvl6pPr marL="1636590" indent="0" algn="ctr">
              <a:buNone/>
              <a:defRPr/>
            </a:lvl6pPr>
            <a:lvl7pPr marL="1963906" indent="0" algn="ctr">
              <a:buNone/>
              <a:defRPr/>
            </a:lvl7pPr>
            <a:lvl8pPr marL="2291225" indent="0" algn="ctr">
              <a:buNone/>
              <a:defRPr/>
            </a:lvl8pPr>
            <a:lvl9pPr marL="2618544" indent="0" algn="ctr">
              <a:buNone/>
              <a:defRPr/>
            </a:lvl9pPr>
          </a:lstStyle>
          <a:p>
            <a:r>
              <a:rPr lang="en-US"/>
              <a:t>Click to edit Master subtitle style</a:t>
            </a:r>
          </a:p>
        </p:txBody>
      </p:sp>
    </p:spTree>
    <p:extLst>
      <p:ext uri="{BB962C8B-B14F-4D97-AF65-F5344CB8AC3E}">
        <p14:creationId xmlns:p14="http://schemas.microsoft.com/office/powerpoint/2010/main" val="287939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0973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4138" y="2925775"/>
            <a:ext cx="8160544"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80126" y="2925775"/>
            <a:ext cx="24369714"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985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1182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21153450"/>
            <a:ext cx="32644556" cy="6537325"/>
          </a:xfrm>
        </p:spPr>
        <p:txBody>
          <a:bodyPr anchor="t"/>
          <a:lstStyle>
            <a:lvl1pPr algn="l">
              <a:defRPr sz="2864" b="1" cap="all"/>
            </a:lvl1pPr>
          </a:lstStyle>
          <a:p>
            <a:r>
              <a:rPr lang="en-US"/>
              <a:t>Click to edit Master title style</a:t>
            </a:r>
          </a:p>
        </p:txBody>
      </p:sp>
      <p:sp>
        <p:nvSpPr>
          <p:cNvPr id="3" name="Text Placeholder 2"/>
          <p:cNvSpPr>
            <a:spLocks noGrp="1"/>
          </p:cNvSpPr>
          <p:nvPr>
            <p:ph type="body" idx="1"/>
          </p:nvPr>
        </p:nvSpPr>
        <p:spPr>
          <a:xfrm>
            <a:off x="3033715" y="13952538"/>
            <a:ext cx="32644556" cy="7200900"/>
          </a:xfrm>
        </p:spPr>
        <p:txBody>
          <a:bodyPr anchor="b"/>
          <a:lstStyle>
            <a:lvl1pPr marL="0" indent="0">
              <a:buNone/>
              <a:defRPr sz="1433"/>
            </a:lvl1pPr>
            <a:lvl2pPr marL="327319" indent="0">
              <a:buNone/>
              <a:defRPr sz="1289"/>
            </a:lvl2pPr>
            <a:lvl3pPr marL="654635" indent="0">
              <a:buNone/>
              <a:defRPr sz="1146"/>
            </a:lvl3pPr>
            <a:lvl4pPr marL="981954" indent="0">
              <a:buNone/>
              <a:defRPr sz="1002"/>
            </a:lvl4pPr>
            <a:lvl5pPr marL="1309270" indent="0">
              <a:buNone/>
              <a:defRPr sz="1002"/>
            </a:lvl5pPr>
            <a:lvl6pPr marL="1636590" indent="0">
              <a:buNone/>
              <a:defRPr sz="1002"/>
            </a:lvl6pPr>
            <a:lvl7pPr marL="1963906" indent="0">
              <a:buNone/>
              <a:defRPr sz="1002"/>
            </a:lvl7pPr>
            <a:lvl8pPr marL="2291225" indent="0">
              <a:buNone/>
              <a:defRPr sz="1002"/>
            </a:lvl8pPr>
            <a:lvl9pPr marL="2618544" indent="0">
              <a:buNone/>
              <a:defRPr sz="1002"/>
            </a:lvl9pPr>
          </a:lstStyle>
          <a:p>
            <a:pPr lvl="0"/>
            <a:r>
              <a:rPr lang="en-US"/>
              <a:t>Click to edit Master text styles</a:t>
            </a:r>
          </a:p>
        </p:txBody>
      </p:sp>
    </p:spTree>
    <p:extLst>
      <p:ext uri="{BB962C8B-B14F-4D97-AF65-F5344CB8AC3E}">
        <p14:creationId xmlns:p14="http://schemas.microsoft.com/office/powerpoint/2010/main" val="424122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80123" y="9509137"/>
            <a:ext cx="16265128" cy="19751675"/>
          </a:xfrm>
        </p:spPr>
        <p:txBody>
          <a:bodyPr/>
          <a:lstStyle>
            <a:lvl1pPr>
              <a:defRPr sz="2004"/>
            </a:lvl1pPr>
            <a:lvl2pPr>
              <a:defRPr sz="1718"/>
            </a:lvl2pPr>
            <a:lvl3pPr>
              <a:defRPr sz="1433"/>
            </a:lvl3pPr>
            <a:lvl4pPr>
              <a:defRPr sz="1289"/>
            </a:lvl4pPr>
            <a:lvl5pPr>
              <a:defRPr sz="1289"/>
            </a:lvl5pPr>
            <a:lvl6pPr>
              <a:defRPr sz="1289"/>
            </a:lvl6pPr>
            <a:lvl7pPr>
              <a:defRPr sz="1289"/>
            </a:lvl7pPr>
            <a:lvl8pPr>
              <a:defRPr sz="1289"/>
            </a:lvl8pPr>
            <a:lvl9pPr>
              <a:defRPr sz="12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59556" y="9509137"/>
            <a:ext cx="16265129" cy="19751675"/>
          </a:xfrm>
        </p:spPr>
        <p:txBody>
          <a:bodyPr/>
          <a:lstStyle>
            <a:lvl1pPr>
              <a:defRPr sz="2004"/>
            </a:lvl1pPr>
            <a:lvl2pPr>
              <a:defRPr sz="1718"/>
            </a:lvl2pPr>
            <a:lvl3pPr>
              <a:defRPr sz="1433"/>
            </a:lvl3pPr>
            <a:lvl4pPr>
              <a:defRPr sz="1289"/>
            </a:lvl4pPr>
            <a:lvl5pPr>
              <a:defRPr sz="1289"/>
            </a:lvl5pPr>
            <a:lvl6pPr>
              <a:defRPr sz="1289"/>
            </a:lvl6pPr>
            <a:lvl7pPr>
              <a:defRPr sz="1289"/>
            </a:lvl7pPr>
            <a:lvl8pPr>
              <a:defRPr sz="1289"/>
            </a:lvl8pPr>
            <a:lvl9pPr>
              <a:defRPr sz="12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174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482" y="1317625"/>
            <a:ext cx="34563844"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480" y="7369187"/>
            <a:ext cx="16968789" cy="3070225"/>
          </a:xfrm>
        </p:spPr>
        <p:txBody>
          <a:bodyPr anchor="b"/>
          <a:lstStyle>
            <a:lvl1pPr marL="0" indent="0">
              <a:buNone/>
              <a:defRPr sz="1718" b="1"/>
            </a:lvl1pPr>
            <a:lvl2pPr marL="327319" indent="0">
              <a:buNone/>
              <a:defRPr sz="1433" b="1"/>
            </a:lvl2pPr>
            <a:lvl3pPr marL="654635" indent="0">
              <a:buNone/>
              <a:defRPr sz="1289" b="1"/>
            </a:lvl3pPr>
            <a:lvl4pPr marL="981954" indent="0">
              <a:buNone/>
              <a:defRPr sz="1146" b="1"/>
            </a:lvl4pPr>
            <a:lvl5pPr marL="1309270" indent="0">
              <a:buNone/>
              <a:defRPr sz="1146" b="1"/>
            </a:lvl5pPr>
            <a:lvl6pPr marL="1636590" indent="0">
              <a:buNone/>
              <a:defRPr sz="1146" b="1"/>
            </a:lvl6pPr>
            <a:lvl7pPr marL="1963906" indent="0">
              <a:buNone/>
              <a:defRPr sz="1146" b="1"/>
            </a:lvl7pPr>
            <a:lvl8pPr marL="2291225" indent="0">
              <a:buNone/>
              <a:defRPr sz="1146" b="1"/>
            </a:lvl8pPr>
            <a:lvl9pPr marL="2618544" indent="0">
              <a:buNone/>
              <a:defRPr sz="1146" b="1"/>
            </a:lvl9pPr>
          </a:lstStyle>
          <a:p>
            <a:pPr lvl="0"/>
            <a:r>
              <a:rPr lang="en-US"/>
              <a:t>Click to edit Master text styles</a:t>
            </a:r>
          </a:p>
        </p:txBody>
      </p:sp>
      <p:sp>
        <p:nvSpPr>
          <p:cNvPr id="4" name="Content Placeholder 3"/>
          <p:cNvSpPr>
            <a:spLocks noGrp="1"/>
          </p:cNvSpPr>
          <p:nvPr>
            <p:ph sz="half" idx="2"/>
          </p:nvPr>
        </p:nvSpPr>
        <p:spPr>
          <a:xfrm>
            <a:off x="1920480" y="10439412"/>
            <a:ext cx="16968789" cy="18965863"/>
          </a:xfrm>
        </p:spPr>
        <p:txBody>
          <a:bodyPr/>
          <a:lstStyle>
            <a:lvl1pPr>
              <a:defRPr sz="1718"/>
            </a:lvl1pPr>
            <a:lvl2pPr>
              <a:defRPr sz="1433"/>
            </a:lvl2pPr>
            <a:lvl3pPr>
              <a:defRPr sz="1289"/>
            </a:lvl3pPr>
            <a:lvl4pPr>
              <a:defRPr sz="1146"/>
            </a:lvl4pPr>
            <a:lvl5pPr>
              <a:defRPr sz="1146"/>
            </a:lvl5pPr>
            <a:lvl6pPr>
              <a:defRPr sz="1146"/>
            </a:lvl6pPr>
            <a:lvl7pPr>
              <a:defRPr sz="1146"/>
            </a:lvl7pPr>
            <a:lvl8pPr>
              <a:defRPr sz="1146"/>
            </a:lvl8pPr>
            <a:lvl9pPr>
              <a:defRPr sz="11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582" y="7369187"/>
            <a:ext cx="16974741" cy="3070225"/>
          </a:xfrm>
        </p:spPr>
        <p:txBody>
          <a:bodyPr anchor="b"/>
          <a:lstStyle>
            <a:lvl1pPr marL="0" indent="0">
              <a:buNone/>
              <a:defRPr sz="1718" b="1"/>
            </a:lvl1pPr>
            <a:lvl2pPr marL="327319" indent="0">
              <a:buNone/>
              <a:defRPr sz="1433" b="1"/>
            </a:lvl2pPr>
            <a:lvl3pPr marL="654635" indent="0">
              <a:buNone/>
              <a:defRPr sz="1289" b="1"/>
            </a:lvl3pPr>
            <a:lvl4pPr marL="981954" indent="0">
              <a:buNone/>
              <a:defRPr sz="1146" b="1"/>
            </a:lvl4pPr>
            <a:lvl5pPr marL="1309270" indent="0">
              <a:buNone/>
              <a:defRPr sz="1146" b="1"/>
            </a:lvl5pPr>
            <a:lvl6pPr marL="1636590" indent="0">
              <a:buNone/>
              <a:defRPr sz="1146" b="1"/>
            </a:lvl6pPr>
            <a:lvl7pPr marL="1963906" indent="0">
              <a:buNone/>
              <a:defRPr sz="1146" b="1"/>
            </a:lvl7pPr>
            <a:lvl8pPr marL="2291225" indent="0">
              <a:buNone/>
              <a:defRPr sz="1146" b="1"/>
            </a:lvl8pPr>
            <a:lvl9pPr marL="2618544" indent="0">
              <a:buNone/>
              <a:defRPr sz="1146" b="1"/>
            </a:lvl9pPr>
          </a:lstStyle>
          <a:p>
            <a:pPr lvl="0"/>
            <a:r>
              <a:rPr lang="en-US"/>
              <a:t>Click to edit Master text styles</a:t>
            </a:r>
          </a:p>
        </p:txBody>
      </p:sp>
      <p:sp>
        <p:nvSpPr>
          <p:cNvPr id="6" name="Content Placeholder 5"/>
          <p:cNvSpPr>
            <a:spLocks noGrp="1"/>
          </p:cNvSpPr>
          <p:nvPr>
            <p:ph sz="quarter" idx="4"/>
          </p:nvPr>
        </p:nvSpPr>
        <p:spPr>
          <a:xfrm>
            <a:off x="19509582" y="10439412"/>
            <a:ext cx="16974741" cy="18965863"/>
          </a:xfrm>
        </p:spPr>
        <p:txBody>
          <a:bodyPr/>
          <a:lstStyle>
            <a:lvl1pPr>
              <a:defRPr sz="1718"/>
            </a:lvl1pPr>
            <a:lvl2pPr>
              <a:defRPr sz="1433"/>
            </a:lvl2pPr>
            <a:lvl3pPr>
              <a:defRPr sz="1289"/>
            </a:lvl3pPr>
            <a:lvl4pPr>
              <a:defRPr sz="1146"/>
            </a:lvl4pPr>
            <a:lvl5pPr>
              <a:defRPr sz="1146"/>
            </a:lvl5pPr>
            <a:lvl6pPr>
              <a:defRPr sz="1146"/>
            </a:lvl6pPr>
            <a:lvl7pPr>
              <a:defRPr sz="1146"/>
            </a:lvl7pPr>
            <a:lvl8pPr>
              <a:defRPr sz="1146"/>
            </a:lvl8pPr>
            <a:lvl9pPr>
              <a:defRPr sz="11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433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99055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632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482" y="1311275"/>
            <a:ext cx="12634914" cy="5576888"/>
          </a:xfrm>
        </p:spPr>
        <p:txBody>
          <a:bodyPr anchor="b"/>
          <a:lstStyle>
            <a:lvl1pPr algn="l">
              <a:defRPr sz="1433" b="1"/>
            </a:lvl1pPr>
          </a:lstStyle>
          <a:p>
            <a:r>
              <a:rPr lang="en-US"/>
              <a:t>Click to edit Master title style</a:t>
            </a:r>
          </a:p>
        </p:txBody>
      </p:sp>
      <p:sp>
        <p:nvSpPr>
          <p:cNvPr id="3" name="Content Placeholder 2"/>
          <p:cNvSpPr>
            <a:spLocks noGrp="1"/>
          </p:cNvSpPr>
          <p:nvPr>
            <p:ph idx="1"/>
          </p:nvPr>
        </p:nvSpPr>
        <p:spPr>
          <a:xfrm>
            <a:off x="15014972" y="1311275"/>
            <a:ext cx="21469350" cy="28093988"/>
          </a:xfrm>
        </p:spPr>
        <p:txBody>
          <a:bodyPr/>
          <a:lstStyle>
            <a:lvl1pPr>
              <a:defRPr sz="2291"/>
            </a:lvl1pPr>
            <a:lvl2pPr>
              <a:defRPr sz="2004"/>
            </a:lvl2pPr>
            <a:lvl3pPr>
              <a:defRPr sz="1718"/>
            </a:lvl3pPr>
            <a:lvl4pPr>
              <a:defRPr sz="1433"/>
            </a:lvl4pPr>
            <a:lvl5pPr>
              <a:defRPr sz="1433"/>
            </a:lvl5pPr>
            <a:lvl6pPr>
              <a:defRPr sz="1433"/>
            </a:lvl6pPr>
            <a:lvl7pPr>
              <a:defRPr sz="1433"/>
            </a:lvl7pPr>
            <a:lvl8pPr>
              <a:defRPr sz="1433"/>
            </a:lvl8pPr>
            <a:lvl9pPr>
              <a:defRPr sz="14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482" y="6888163"/>
            <a:ext cx="12634914" cy="22517100"/>
          </a:xfrm>
        </p:spPr>
        <p:txBody>
          <a:bodyPr/>
          <a:lstStyle>
            <a:lvl1pPr marL="0" indent="0">
              <a:buNone/>
              <a:defRPr sz="1002"/>
            </a:lvl1pPr>
            <a:lvl2pPr marL="327319" indent="0">
              <a:buNone/>
              <a:defRPr sz="858"/>
            </a:lvl2pPr>
            <a:lvl3pPr marL="654635" indent="0">
              <a:buNone/>
              <a:defRPr sz="716"/>
            </a:lvl3pPr>
            <a:lvl4pPr marL="981954" indent="0">
              <a:buNone/>
              <a:defRPr sz="645"/>
            </a:lvl4pPr>
            <a:lvl5pPr marL="1309270" indent="0">
              <a:buNone/>
              <a:defRPr sz="645"/>
            </a:lvl5pPr>
            <a:lvl6pPr marL="1636590" indent="0">
              <a:buNone/>
              <a:defRPr sz="645"/>
            </a:lvl6pPr>
            <a:lvl7pPr marL="1963906" indent="0">
              <a:buNone/>
              <a:defRPr sz="645"/>
            </a:lvl7pPr>
            <a:lvl8pPr marL="2291225" indent="0">
              <a:buNone/>
              <a:defRPr sz="645"/>
            </a:lvl8pPr>
            <a:lvl9pPr marL="2618544" indent="0">
              <a:buNone/>
              <a:defRPr sz="645"/>
            </a:lvl9pPr>
          </a:lstStyle>
          <a:p>
            <a:pPr lvl="0"/>
            <a:r>
              <a:rPr lang="en-US"/>
              <a:t>Click to edit Master text styles</a:t>
            </a:r>
          </a:p>
        </p:txBody>
      </p:sp>
    </p:spTree>
    <p:extLst>
      <p:ext uri="{BB962C8B-B14F-4D97-AF65-F5344CB8AC3E}">
        <p14:creationId xmlns:p14="http://schemas.microsoft.com/office/powerpoint/2010/main" val="25424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135" y="23042574"/>
            <a:ext cx="23043356" cy="2720975"/>
          </a:xfrm>
        </p:spPr>
        <p:txBody>
          <a:bodyPr anchor="b"/>
          <a:lstStyle>
            <a:lvl1pPr algn="l">
              <a:defRPr sz="1433" b="1"/>
            </a:lvl1pPr>
          </a:lstStyle>
          <a:p>
            <a:r>
              <a:rPr lang="en-US"/>
              <a:t>Click to edit Master title style</a:t>
            </a:r>
          </a:p>
        </p:txBody>
      </p:sp>
      <p:sp>
        <p:nvSpPr>
          <p:cNvPr id="3" name="Picture Placeholder 2"/>
          <p:cNvSpPr>
            <a:spLocks noGrp="1"/>
          </p:cNvSpPr>
          <p:nvPr>
            <p:ph type="pic" idx="1"/>
          </p:nvPr>
        </p:nvSpPr>
        <p:spPr>
          <a:xfrm>
            <a:off x="7527135" y="2941650"/>
            <a:ext cx="23043356" cy="19750087"/>
          </a:xfrm>
        </p:spPr>
        <p:txBody>
          <a:bodyPr/>
          <a:lstStyle>
            <a:lvl1pPr marL="0" indent="0">
              <a:buNone/>
              <a:defRPr sz="2291"/>
            </a:lvl1pPr>
            <a:lvl2pPr marL="327319" indent="0">
              <a:buNone/>
              <a:defRPr sz="2004"/>
            </a:lvl2pPr>
            <a:lvl3pPr marL="654635" indent="0">
              <a:buNone/>
              <a:defRPr sz="1718"/>
            </a:lvl3pPr>
            <a:lvl4pPr marL="981954" indent="0">
              <a:buNone/>
              <a:defRPr sz="1433"/>
            </a:lvl4pPr>
            <a:lvl5pPr marL="1309270" indent="0">
              <a:buNone/>
              <a:defRPr sz="1433"/>
            </a:lvl5pPr>
            <a:lvl6pPr marL="1636590" indent="0">
              <a:buNone/>
              <a:defRPr sz="1433"/>
            </a:lvl6pPr>
            <a:lvl7pPr marL="1963906" indent="0">
              <a:buNone/>
              <a:defRPr sz="1433"/>
            </a:lvl7pPr>
            <a:lvl8pPr marL="2291225" indent="0">
              <a:buNone/>
              <a:defRPr sz="1433"/>
            </a:lvl8pPr>
            <a:lvl9pPr marL="2618544" indent="0">
              <a:buNone/>
              <a:defRPr sz="1433"/>
            </a:lvl9pPr>
          </a:lstStyle>
          <a:p>
            <a:pPr lvl="0"/>
            <a:endParaRPr lang="en-US" noProof="0"/>
          </a:p>
        </p:txBody>
      </p:sp>
      <p:sp>
        <p:nvSpPr>
          <p:cNvPr id="4" name="Text Placeholder 3"/>
          <p:cNvSpPr>
            <a:spLocks noGrp="1"/>
          </p:cNvSpPr>
          <p:nvPr>
            <p:ph type="body" sz="half" idx="2"/>
          </p:nvPr>
        </p:nvSpPr>
        <p:spPr>
          <a:xfrm>
            <a:off x="7527135" y="25763550"/>
            <a:ext cx="23043356" cy="3862387"/>
          </a:xfrm>
        </p:spPr>
        <p:txBody>
          <a:bodyPr/>
          <a:lstStyle>
            <a:lvl1pPr marL="0" indent="0">
              <a:buNone/>
              <a:defRPr sz="1002"/>
            </a:lvl1pPr>
            <a:lvl2pPr marL="327319" indent="0">
              <a:buNone/>
              <a:defRPr sz="858"/>
            </a:lvl2pPr>
            <a:lvl3pPr marL="654635" indent="0">
              <a:buNone/>
              <a:defRPr sz="716"/>
            </a:lvl3pPr>
            <a:lvl4pPr marL="981954" indent="0">
              <a:buNone/>
              <a:defRPr sz="645"/>
            </a:lvl4pPr>
            <a:lvl5pPr marL="1309270" indent="0">
              <a:buNone/>
              <a:defRPr sz="645"/>
            </a:lvl5pPr>
            <a:lvl6pPr marL="1636590" indent="0">
              <a:buNone/>
              <a:defRPr sz="645"/>
            </a:lvl6pPr>
            <a:lvl7pPr marL="1963906" indent="0">
              <a:buNone/>
              <a:defRPr sz="645"/>
            </a:lvl7pPr>
            <a:lvl8pPr marL="2291225" indent="0">
              <a:buNone/>
              <a:defRPr sz="645"/>
            </a:lvl8pPr>
            <a:lvl9pPr marL="2618544" indent="0">
              <a:buNone/>
              <a:defRPr sz="645"/>
            </a:lvl9pPr>
          </a:lstStyle>
          <a:p>
            <a:pPr lvl="0"/>
            <a:r>
              <a:rPr lang="en-US"/>
              <a:t>Click to edit Master text styles</a:t>
            </a:r>
          </a:p>
        </p:txBody>
      </p:sp>
    </p:spTree>
    <p:extLst>
      <p:ext uri="{BB962C8B-B14F-4D97-AF65-F5344CB8AC3E}">
        <p14:creationId xmlns:p14="http://schemas.microsoft.com/office/powerpoint/2010/main" val="664695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80126" y="2925763"/>
            <a:ext cx="32644556"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880126" y="9509137"/>
            <a:ext cx="32644556"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20" descr="Papyrus"/>
          <p:cNvSpPr>
            <a:spLocks noChangeArrowheads="1"/>
          </p:cNvSpPr>
          <p:nvPr userDrawn="1"/>
        </p:nvSpPr>
        <p:spPr bwMode="auto">
          <a:xfrm>
            <a:off x="694140" y="919170"/>
            <a:ext cx="37021295" cy="31080075"/>
          </a:xfrm>
          <a:prstGeom prst="rect">
            <a:avLst/>
          </a:prstGeom>
          <a:blipFill dpi="0" rotWithShape="0">
            <a:blip r:embed="rId13">
              <a:alphaModFix amt="5000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sz="1718"/>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41383" rtl="0" eaLnBrk="0" fontAlgn="base" hangingPunct="0">
        <a:spcBef>
          <a:spcPct val="0"/>
        </a:spcBef>
        <a:spcAft>
          <a:spcPct val="0"/>
        </a:spcAft>
        <a:defRPr sz="16538">
          <a:solidFill>
            <a:schemeClr val="bg1"/>
          </a:solidFill>
          <a:latin typeface="+mj-lt"/>
          <a:ea typeface="+mj-ea"/>
          <a:cs typeface="+mj-cs"/>
        </a:defRPr>
      </a:lvl1pPr>
      <a:lvl2pPr algn="ctr" defTabSz="3441383" rtl="0" eaLnBrk="0" fontAlgn="base" hangingPunct="0">
        <a:spcBef>
          <a:spcPct val="0"/>
        </a:spcBef>
        <a:spcAft>
          <a:spcPct val="0"/>
        </a:spcAft>
        <a:defRPr sz="16538">
          <a:solidFill>
            <a:schemeClr val="bg1"/>
          </a:solidFill>
          <a:latin typeface="Arial" charset="0"/>
          <a:ea typeface="ＭＳ Ｐゴシック" pitchFamily="84" charset="-128"/>
        </a:defRPr>
      </a:lvl2pPr>
      <a:lvl3pPr algn="ctr" defTabSz="3441383" rtl="0" eaLnBrk="0" fontAlgn="base" hangingPunct="0">
        <a:spcBef>
          <a:spcPct val="0"/>
        </a:spcBef>
        <a:spcAft>
          <a:spcPct val="0"/>
        </a:spcAft>
        <a:defRPr sz="16538">
          <a:solidFill>
            <a:schemeClr val="bg1"/>
          </a:solidFill>
          <a:latin typeface="Arial" charset="0"/>
          <a:ea typeface="ＭＳ Ｐゴシック" pitchFamily="84" charset="-128"/>
        </a:defRPr>
      </a:lvl3pPr>
      <a:lvl4pPr algn="ctr" defTabSz="3441383" rtl="0" eaLnBrk="0" fontAlgn="base" hangingPunct="0">
        <a:spcBef>
          <a:spcPct val="0"/>
        </a:spcBef>
        <a:spcAft>
          <a:spcPct val="0"/>
        </a:spcAft>
        <a:defRPr sz="16538">
          <a:solidFill>
            <a:schemeClr val="bg1"/>
          </a:solidFill>
          <a:latin typeface="Arial" charset="0"/>
          <a:ea typeface="ＭＳ Ｐゴシック" pitchFamily="84" charset="-128"/>
        </a:defRPr>
      </a:lvl4pPr>
      <a:lvl5pPr algn="ctr" defTabSz="3441383" rtl="0" eaLnBrk="0" fontAlgn="base" hangingPunct="0">
        <a:spcBef>
          <a:spcPct val="0"/>
        </a:spcBef>
        <a:spcAft>
          <a:spcPct val="0"/>
        </a:spcAft>
        <a:defRPr sz="16538">
          <a:solidFill>
            <a:schemeClr val="bg1"/>
          </a:solidFill>
          <a:latin typeface="Arial" charset="0"/>
          <a:ea typeface="ＭＳ Ｐゴシック" pitchFamily="84" charset="-128"/>
        </a:defRPr>
      </a:lvl5pPr>
      <a:lvl6pPr marL="327319" algn="ctr" defTabSz="3441383" rtl="0" fontAlgn="base">
        <a:spcBef>
          <a:spcPct val="0"/>
        </a:spcBef>
        <a:spcAft>
          <a:spcPct val="0"/>
        </a:spcAft>
        <a:defRPr sz="16538">
          <a:solidFill>
            <a:schemeClr val="bg1"/>
          </a:solidFill>
          <a:latin typeface="Arial" charset="0"/>
          <a:ea typeface="ＭＳ Ｐゴシック" pitchFamily="84" charset="-128"/>
        </a:defRPr>
      </a:lvl6pPr>
      <a:lvl7pPr marL="654635" algn="ctr" defTabSz="3441383" rtl="0" fontAlgn="base">
        <a:spcBef>
          <a:spcPct val="0"/>
        </a:spcBef>
        <a:spcAft>
          <a:spcPct val="0"/>
        </a:spcAft>
        <a:defRPr sz="16538">
          <a:solidFill>
            <a:schemeClr val="bg1"/>
          </a:solidFill>
          <a:latin typeface="Arial" charset="0"/>
          <a:ea typeface="ＭＳ Ｐゴシック" pitchFamily="84" charset="-128"/>
        </a:defRPr>
      </a:lvl7pPr>
      <a:lvl8pPr marL="981954" algn="ctr" defTabSz="3441383" rtl="0" fontAlgn="base">
        <a:spcBef>
          <a:spcPct val="0"/>
        </a:spcBef>
        <a:spcAft>
          <a:spcPct val="0"/>
        </a:spcAft>
        <a:defRPr sz="16538">
          <a:solidFill>
            <a:schemeClr val="bg1"/>
          </a:solidFill>
          <a:latin typeface="Arial" charset="0"/>
          <a:ea typeface="ＭＳ Ｐゴシック" pitchFamily="84" charset="-128"/>
        </a:defRPr>
      </a:lvl8pPr>
      <a:lvl9pPr marL="1309270" algn="ctr" defTabSz="3441383" rtl="0" fontAlgn="base">
        <a:spcBef>
          <a:spcPct val="0"/>
        </a:spcBef>
        <a:spcAft>
          <a:spcPct val="0"/>
        </a:spcAft>
        <a:defRPr sz="16538">
          <a:solidFill>
            <a:schemeClr val="bg1"/>
          </a:solidFill>
          <a:latin typeface="Arial" charset="0"/>
          <a:ea typeface="ＭＳ Ｐゴシック" pitchFamily="84" charset="-128"/>
        </a:defRPr>
      </a:lvl9pPr>
    </p:titleStyle>
    <p:bodyStyle>
      <a:lvl1pPr marL="1291087" indent="-1291087" algn="l" defTabSz="3441383" rtl="0" eaLnBrk="0" fontAlgn="base" hangingPunct="0">
        <a:spcBef>
          <a:spcPct val="20000"/>
        </a:spcBef>
        <a:spcAft>
          <a:spcPct val="0"/>
        </a:spcAft>
        <a:buChar char="•"/>
        <a:defRPr sz="12029">
          <a:solidFill>
            <a:schemeClr val="bg1"/>
          </a:solidFill>
          <a:latin typeface="+mn-lt"/>
          <a:ea typeface="+mn-ea"/>
          <a:cs typeface="+mn-cs"/>
        </a:defRPr>
      </a:lvl1pPr>
      <a:lvl2pPr marL="2795840" indent="-1075148" algn="l" defTabSz="3441383" rtl="0" eaLnBrk="0" fontAlgn="base" hangingPunct="0">
        <a:spcBef>
          <a:spcPct val="20000"/>
        </a:spcBef>
        <a:spcAft>
          <a:spcPct val="0"/>
        </a:spcAft>
        <a:buChar char="–"/>
        <a:defRPr sz="10525">
          <a:solidFill>
            <a:schemeClr val="bg1"/>
          </a:solidFill>
          <a:latin typeface="+mn-lt"/>
          <a:ea typeface="+mn-ea"/>
        </a:defRPr>
      </a:lvl2pPr>
      <a:lvl3pPr marL="4301729" indent="-860347" algn="l" defTabSz="3441383" rtl="0" eaLnBrk="0" fontAlgn="base" hangingPunct="0">
        <a:spcBef>
          <a:spcPct val="20000"/>
        </a:spcBef>
        <a:spcAft>
          <a:spcPct val="0"/>
        </a:spcAft>
        <a:buChar char="•"/>
        <a:defRPr sz="9022">
          <a:solidFill>
            <a:schemeClr val="bg1"/>
          </a:solidFill>
          <a:latin typeface="+mn-lt"/>
          <a:ea typeface="+mn-ea"/>
        </a:defRPr>
      </a:lvl3pPr>
      <a:lvl4pPr marL="6022420" indent="-860347" algn="l" defTabSz="3441383" rtl="0" eaLnBrk="0" fontAlgn="base" hangingPunct="0">
        <a:spcBef>
          <a:spcPct val="20000"/>
        </a:spcBef>
        <a:spcAft>
          <a:spcPct val="0"/>
        </a:spcAft>
        <a:buChar char="–"/>
        <a:defRPr sz="7517">
          <a:solidFill>
            <a:schemeClr val="bg1"/>
          </a:solidFill>
          <a:latin typeface="+mn-lt"/>
          <a:ea typeface="+mn-ea"/>
        </a:defRPr>
      </a:lvl4pPr>
      <a:lvl5pPr marL="7743112" indent="-860347" algn="l" defTabSz="3441383" rtl="0" eaLnBrk="0" fontAlgn="base" hangingPunct="0">
        <a:spcBef>
          <a:spcPct val="20000"/>
        </a:spcBef>
        <a:spcAft>
          <a:spcPct val="0"/>
        </a:spcAft>
        <a:buChar char="»"/>
        <a:defRPr sz="7517">
          <a:solidFill>
            <a:schemeClr val="bg1"/>
          </a:solidFill>
          <a:latin typeface="+mn-lt"/>
          <a:ea typeface="+mn-ea"/>
        </a:defRPr>
      </a:lvl5pPr>
      <a:lvl6pPr marL="8070429" indent="-860347" algn="l" defTabSz="3441383" rtl="0" fontAlgn="base">
        <a:spcBef>
          <a:spcPct val="20000"/>
        </a:spcBef>
        <a:spcAft>
          <a:spcPct val="0"/>
        </a:spcAft>
        <a:buChar char="»"/>
        <a:defRPr sz="7517">
          <a:solidFill>
            <a:schemeClr val="bg1"/>
          </a:solidFill>
          <a:latin typeface="+mn-lt"/>
          <a:ea typeface="+mn-ea"/>
        </a:defRPr>
      </a:lvl6pPr>
      <a:lvl7pPr marL="8397747" indent="-860347" algn="l" defTabSz="3441383" rtl="0" fontAlgn="base">
        <a:spcBef>
          <a:spcPct val="20000"/>
        </a:spcBef>
        <a:spcAft>
          <a:spcPct val="0"/>
        </a:spcAft>
        <a:buChar char="»"/>
        <a:defRPr sz="7517">
          <a:solidFill>
            <a:schemeClr val="bg1"/>
          </a:solidFill>
          <a:latin typeface="+mn-lt"/>
          <a:ea typeface="+mn-ea"/>
        </a:defRPr>
      </a:lvl7pPr>
      <a:lvl8pPr marL="8725065" indent="-860347" algn="l" defTabSz="3441383" rtl="0" fontAlgn="base">
        <a:spcBef>
          <a:spcPct val="20000"/>
        </a:spcBef>
        <a:spcAft>
          <a:spcPct val="0"/>
        </a:spcAft>
        <a:buChar char="»"/>
        <a:defRPr sz="7517">
          <a:solidFill>
            <a:schemeClr val="bg1"/>
          </a:solidFill>
          <a:latin typeface="+mn-lt"/>
          <a:ea typeface="+mn-ea"/>
        </a:defRPr>
      </a:lvl8pPr>
      <a:lvl9pPr marL="9052384" indent="-860347" algn="l" defTabSz="3441383" rtl="0" fontAlgn="base">
        <a:spcBef>
          <a:spcPct val="20000"/>
        </a:spcBef>
        <a:spcAft>
          <a:spcPct val="0"/>
        </a:spcAft>
        <a:buChar char="»"/>
        <a:defRPr sz="7517">
          <a:solidFill>
            <a:schemeClr val="bg1"/>
          </a:solidFill>
          <a:latin typeface="+mn-lt"/>
          <a:ea typeface="+mn-ea"/>
        </a:defRPr>
      </a:lvl9pPr>
    </p:bodyStyle>
    <p:otherStyle>
      <a:defPPr>
        <a:defRPr lang="en-US"/>
      </a:defPPr>
      <a:lvl1pPr marL="0" algn="l" defTabSz="654635" rtl="0" eaLnBrk="1" latinLnBrk="0" hangingPunct="1">
        <a:defRPr sz="1289" kern="1200">
          <a:solidFill>
            <a:schemeClr val="tx1"/>
          </a:solidFill>
          <a:latin typeface="+mn-lt"/>
          <a:ea typeface="+mn-ea"/>
          <a:cs typeface="+mn-cs"/>
        </a:defRPr>
      </a:lvl1pPr>
      <a:lvl2pPr marL="327319" algn="l" defTabSz="654635" rtl="0" eaLnBrk="1" latinLnBrk="0" hangingPunct="1">
        <a:defRPr sz="1289" kern="1200">
          <a:solidFill>
            <a:schemeClr val="tx1"/>
          </a:solidFill>
          <a:latin typeface="+mn-lt"/>
          <a:ea typeface="+mn-ea"/>
          <a:cs typeface="+mn-cs"/>
        </a:defRPr>
      </a:lvl2pPr>
      <a:lvl3pPr marL="654635" algn="l" defTabSz="654635" rtl="0" eaLnBrk="1" latinLnBrk="0" hangingPunct="1">
        <a:defRPr sz="1289" kern="1200">
          <a:solidFill>
            <a:schemeClr val="tx1"/>
          </a:solidFill>
          <a:latin typeface="+mn-lt"/>
          <a:ea typeface="+mn-ea"/>
          <a:cs typeface="+mn-cs"/>
        </a:defRPr>
      </a:lvl3pPr>
      <a:lvl4pPr marL="981954" algn="l" defTabSz="654635" rtl="0" eaLnBrk="1" latinLnBrk="0" hangingPunct="1">
        <a:defRPr sz="1289" kern="1200">
          <a:solidFill>
            <a:schemeClr val="tx1"/>
          </a:solidFill>
          <a:latin typeface="+mn-lt"/>
          <a:ea typeface="+mn-ea"/>
          <a:cs typeface="+mn-cs"/>
        </a:defRPr>
      </a:lvl4pPr>
      <a:lvl5pPr marL="1309270" algn="l" defTabSz="654635" rtl="0" eaLnBrk="1" latinLnBrk="0" hangingPunct="1">
        <a:defRPr sz="1289" kern="1200">
          <a:solidFill>
            <a:schemeClr val="tx1"/>
          </a:solidFill>
          <a:latin typeface="+mn-lt"/>
          <a:ea typeface="+mn-ea"/>
          <a:cs typeface="+mn-cs"/>
        </a:defRPr>
      </a:lvl5pPr>
      <a:lvl6pPr marL="1636590" algn="l" defTabSz="654635" rtl="0" eaLnBrk="1" latinLnBrk="0" hangingPunct="1">
        <a:defRPr sz="1289" kern="1200">
          <a:solidFill>
            <a:schemeClr val="tx1"/>
          </a:solidFill>
          <a:latin typeface="+mn-lt"/>
          <a:ea typeface="+mn-ea"/>
          <a:cs typeface="+mn-cs"/>
        </a:defRPr>
      </a:lvl6pPr>
      <a:lvl7pPr marL="1963906" algn="l" defTabSz="654635" rtl="0" eaLnBrk="1" latinLnBrk="0" hangingPunct="1">
        <a:defRPr sz="1289" kern="1200">
          <a:solidFill>
            <a:schemeClr val="tx1"/>
          </a:solidFill>
          <a:latin typeface="+mn-lt"/>
          <a:ea typeface="+mn-ea"/>
          <a:cs typeface="+mn-cs"/>
        </a:defRPr>
      </a:lvl7pPr>
      <a:lvl8pPr marL="2291225" algn="l" defTabSz="654635" rtl="0" eaLnBrk="1" latinLnBrk="0" hangingPunct="1">
        <a:defRPr sz="1289" kern="1200">
          <a:solidFill>
            <a:schemeClr val="tx1"/>
          </a:solidFill>
          <a:latin typeface="+mn-lt"/>
          <a:ea typeface="+mn-ea"/>
          <a:cs typeface="+mn-cs"/>
        </a:defRPr>
      </a:lvl8pPr>
      <a:lvl9pPr marL="2618544" algn="l" defTabSz="654635" rtl="0" eaLnBrk="1" latinLnBrk="0" hangingPunct="1">
        <a:defRPr sz="12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mrussel1@kent.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8"/>
          <p:cNvSpPr txBox="1">
            <a:spLocks noChangeArrowheads="1"/>
          </p:cNvSpPr>
          <p:nvPr/>
        </p:nvSpPr>
        <p:spPr bwMode="auto">
          <a:xfrm>
            <a:off x="1538828" y="1930112"/>
            <a:ext cx="35338509" cy="2891270"/>
          </a:xfrm>
          <a:prstGeom prst="rect">
            <a:avLst/>
          </a:prstGeom>
          <a:gradFill rotWithShape="0">
            <a:gsLst>
              <a:gs pos="0">
                <a:srgbClr val="05234B"/>
              </a:gs>
              <a:gs pos="50000">
                <a:srgbClr val="314A6B"/>
              </a:gs>
              <a:gs pos="100000">
                <a:srgbClr val="05234B"/>
              </a:gs>
            </a:gsLst>
            <a:lin ang="0" scaled="1"/>
          </a:gradFill>
          <a:ln>
            <a:noFill/>
          </a:ln>
          <a:extLst>
            <a:ext uri="{91240B29-F687-4F45-9708-019B960494DF}">
              <a14:hiddenLine xmlns:a14="http://schemas.microsoft.com/office/drawing/2010/main" w="101600">
                <a:solidFill>
                  <a:srgbClr val="000000"/>
                </a:solidFill>
                <a:miter lim="800000"/>
                <a:headEnd/>
                <a:tailEnd/>
              </a14:hiddenLine>
            </a:ext>
          </a:extLst>
        </p:spPr>
        <p:txBody>
          <a:bodyPr lIns="163657" tIns="163657" rIns="163657" bIns="163657"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5370" b="1" dirty="0">
                <a:solidFill>
                  <a:schemeClr val="bg1"/>
                </a:solidFill>
              </a:rPr>
              <a:t>Co-immunoprecipitation of </a:t>
            </a:r>
            <a:r>
              <a:rPr lang="en-US" altLang="en-US" sz="5370" b="1" dirty="0">
                <a:solidFill>
                  <a:schemeClr val="bg1"/>
                </a:solidFill>
                <a:latin typeface="Symbol" panose="05050102010706020507" pitchFamily="18" charset="2"/>
              </a:rPr>
              <a:t>b</a:t>
            </a:r>
            <a:r>
              <a:rPr lang="en-US" altLang="en-US" sz="5370" b="1" dirty="0">
                <a:solidFill>
                  <a:schemeClr val="bg1"/>
                </a:solidFill>
                <a:latin typeface="+mn-lt"/>
              </a:rPr>
              <a:t>-synemin and </a:t>
            </a:r>
            <a:r>
              <a:rPr lang="en-US" altLang="en-US" sz="5370" b="1" dirty="0" err="1">
                <a:solidFill>
                  <a:schemeClr val="bg1"/>
                </a:solidFill>
                <a:latin typeface="+mn-lt"/>
              </a:rPr>
              <a:t>PKC</a:t>
            </a:r>
            <a:r>
              <a:rPr lang="en-US" altLang="en-US" sz="5370" b="1" dirty="0" err="1">
                <a:solidFill>
                  <a:schemeClr val="bg1"/>
                </a:solidFill>
                <a:latin typeface="Symbol" panose="05050102010706020507" pitchFamily="18" charset="2"/>
              </a:rPr>
              <a:t>e</a:t>
            </a:r>
            <a:endParaRPr lang="en-US" altLang="en-US" sz="5370" b="1" dirty="0">
              <a:solidFill>
                <a:schemeClr val="bg1"/>
              </a:solidFill>
            </a:endParaRPr>
          </a:p>
          <a:p>
            <a:pPr algn="ctr"/>
            <a:r>
              <a:rPr lang="en-US" altLang="en-US" sz="3938" dirty="0">
                <a:solidFill>
                  <a:srgbClr val="BFDCFF"/>
                </a:solidFill>
              </a:rPr>
              <a:t>Destiny Smith*, </a:t>
            </a:r>
            <a:r>
              <a:rPr lang="en-US" sz="3938" dirty="0">
                <a:solidFill>
                  <a:srgbClr val="BFDCFF"/>
                </a:solidFill>
                <a:latin typeface="Calibri" panose="020F0502020204030204" pitchFamily="34" charset="0"/>
              </a:rPr>
              <a:t>Madison</a:t>
            </a:r>
            <a:r>
              <a:rPr lang="en-US" sz="3938" dirty="0">
                <a:solidFill>
                  <a:srgbClr val="BFDCFF"/>
                </a:solidFill>
              </a:rPr>
              <a:t> </a:t>
            </a:r>
            <a:r>
              <a:rPr lang="en-US" sz="3938" dirty="0" err="1">
                <a:solidFill>
                  <a:srgbClr val="BFDCFF"/>
                </a:solidFill>
              </a:rPr>
              <a:t>Bonekovic</a:t>
            </a:r>
            <a:r>
              <a:rPr lang="en-US" sz="3938" dirty="0">
                <a:solidFill>
                  <a:srgbClr val="BFDCFF"/>
                </a:solidFill>
              </a:rPr>
              <a:t>*, and Mary Russell</a:t>
            </a:r>
            <a:r>
              <a:rPr lang="nl-NL" altLang="en-US" sz="3867" baseline="30000" dirty="0">
                <a:solidFill>
                  <a:srgbClr val="BFDCFF"/>
                </a:solidFill>
              </a:rPr>
              <a:t>¥</a:t>
            </a:r>
          </a:p>
          <a:p>
            <a:pPr algn="ctr"/>
            <a:r>
              <a:rPr lang="en-US" altLang="en-US" sz="2577" dirty="0">
                <a:solidFill>
                  <a:srgbClr val="BFDCFF"/>
                </a:solidFill>
              </a:rPr>
              <a:t>*Kent State University at Trumbull, College of Nursing, Warren, OH</a:t>
            </a:r>
          </a:p>
          <a:p>
            <a:pPr algn="ctr"/>
            <a:r>
              <a:rPr lang="nl-NL" altLang="en-US" sz="2577" baseline="30000" dirty="0">
                <a:solidFill>
                  <a:srgbClr val="BFDCFF"/>
                </a:solidFill>
              </a:rPr>
              <a:t>¥</a:t>
            </a:r>
            <a:r>
              <a:rPr lang="en-US" altLang="en-US" sz="2577" dirty="0">
                <a:solidFill>
                  <a:srgbClr val="BFDCFF"/>
                </a:solidFill>
              </a:rPr>
              <a:t>Kent State University at Trumbull, Department of Biological Sciences, Warren, OH</a:t>
            </a:r>
            <a:endParaRPr lang="en-US" altLang="en-US" sz="3151" dirty="0">
              <a:solidFill>
                <a:srgbClr val="BFDCFF"/>
              </a:solidFill>
            </a:endParaRPr>
          </a:p>
        </p:txBody>
      </p:sp>
      <p:pic>
        <p:nvPicPr>
          <p:cNvPr id="4099" name="Picture 26" descr="KSUlogo-WhiteGo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2093" y="2493818"/>
            <a:ext cx="4253942" cy="1333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62"/>
          <p:cNvSpPr txBox="1">
            <a:spLocks noChangeArrowheads="1"/>
          </p:cNvSpPr>
          <p:nvPr/>
        </p:nvSpPr>
        <p:spPr bwMode="auto">
          <a:xfrm>
            <a:off x="20184341" y="15531971"/>
            <a:ext cx="7419109" cy="1423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63657" tIns="78554" rIns="163657" bIns="78554"/>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3151">
              <a:latin typeface="Times New Roman" panose="02020603050405020304" pitchFamily="18" charset="0"/>
              <a:cs typeface="Times New Roman" panose="02020603050405020304" pitchFamily="18" charset="0"/>
            </a:endParaRPr>
          </a:p>
        </p:txBody>
      </p:sp>
      <p:sp>
        <p:nvSpPr>
          <p:cNvPr id="4103" name="Text Box 34"/>
          <p:cNvSpPr txBox="1">
            <a:spLocks noChangeArrowheads="1"/>
          </p:cNvSpPr>
          <p:nvPr/>
        </p:nvSpPr>
        <p:spPr bwMode="auto">
          <a:xfrm>
            <a:off x="1672937" y="15157221"/>
            <a:ext cx="7855527" cy="720089"/>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295" b="1" dirty="0">
                <a:solidFill>
                  <a:schemeClr val="bg1"/>
                </a:solidFill>
              </a:rPr>
              <a:t>Aim of this study</a:t>
            </a:r>
            <a:endParaRPr lang="en-US" altLang="en-US" sz="1718" dirty="0">
              <a:solidFill>
                <a:schemeClr val="bg1"/>
              </a:solidFill>
            </a:endParaRPr>
          </a:p>
        </p:txBody>
      </p:sp>
      <p:sp>
        <p:nvSpPr>
          <p:cNvPr id="4104" name="Text Box 58"/>
          <p:cNvSpPr txBox="1">
            <a:spLocks noChangeArrowheads="1"/>
          </p:cNvSpPr>
          <p:nvPr/>
        </p:nvSpPr>
        <p:spPr bwMode="auto">
          <a:xfrm>
            <a:off x="29021809" y="5051507"/>
            <a:ext cx="7855527" cy="720089"/>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295" b="1" dirty="0">
                <a:solidFill>
                  <a:schemeClr val="bg1"/>
                </a:solidFill>
              </a:rPr>
              <a:t>Figures continued</a:t>
            </a:r>
            <a:endParaRPr lang="en-US" altLang="en-US" sz="1718" dirty="0">
              <a:solidFill>
                <a:schemeClr val="bg1"/>
              </a:solidFill>
            </a:endParaRPr>
          </a:p>
        </p:txBody>
      </p:sp>
      <p:sp>
        <p:nvSpPr>
          <p:cNvPr id="4105" name="Text Box 70"/>
          <p:cNvSpPr txBox="1">
            <a:spLocks noChangeArrowheads="1"/>
          </p:cNvSpPr>
          <p:nvPr/>
        </p:nvSpPr>
        <p:spPr bwMode="auto">
          <a:xfrm>
            <a:off x="28878258" y="20321046"/>
            <a:ext cx="7855527" cy="720545"/>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295" b="1" dirty="0">
                <a:solidFill>
                  <a:schemeClr val="bg1"/>
                </a:solidFill>
              </a:rPr>
              <a:t>Future Directions</a:t>
            </a:r>
            <a:endParaRPr lang="en-US" altLang="en-US" sz="1718" dirty="0">
              <a:solidFill>
                <a:schemeClr val="bg1"/>
              </a:solidFill>
            </a:endParaRPr>
          </a:p>
        </p:txBody>
      </p:sp>
      <p:sp>
        <p:nvSpPr>
          <p:cNvPr id="4106" name="Text Box 9"/>
          <p:cNvSpPr txBox="1">
            <a:spLocks noChangeArrowheads="1"/>
          </p:cNvSpPr>
          <p:nvPr/>
        </p:nvSpPr>
        <p:spPr bwMode="auto">
          <a:xfrm>
            <a:off x="1726203" y="5958368"/>
            <a:ext cx="7639054" cy="8441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63657" tIns="78554" rIns="163657" bIns="78554"/>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nSpc>
                <a:spcPts val="3913"/>
              </a:lnSpc>
            </a:pPr>
            <a:r>
              <a:rPr lang="en-US" altLang="en-US" sz="3818" dirty="0">
                <a:latin typeface="+mn-lt"/>
                <a:cs typeface="Times New Roman" panose="02020603050405020304" pitchFamily="18" charset="0"/>
              </a:rPr>
              <a:t>In mammalian striated muscle, synemin is expressed as two predominate splice variants: </a:t>
            </a:r>
            <a:r>
              <a:rPr lang="en-US" altLang="en-US" sz="3818" dirty="0">
                <a:latin typeface="Symbol" panose="05050102010706020507" pitchFamily="18" charset="2"/>
                <a:cs typeface="Times New Roman" panose="02020603050405020304" pitchFamily="18" charset="0"/>
              </a:rPr>
              <a:t>a</a:t>
            </a:r>
            <a:r>
              <a:rPr lang="en-US" altLang="en-US" sz="3818" dirty="0">
                <a:latin typeface="+mn-lt"/>
                <a:cs typeface="Times New Roman" panose="02020603050405020304" pitchFamily="18" charset="0"/>
              </a:rPr>
              <a:t>-synemin and </a:t>
            </a:r>
            <a:r>
              <a:rPr lang="en-US" altLang="en-US" sz="3818" dirty="0">
                <a:latin typeface="Symbol" panose="05050102010706020507" pitchFamily="18" charset="2"/>
                <a:cs typeface="Times New Roman" panose="02020603050405020304" pitchFamily="18" charset="0"/>
              </a:rPr>
              <a:t>b</a:t>
            </a:r>
            <a:r>
              <a:rPr lang="en-US" altLang="en-US" sz="3818" dirty="0">
                <a:latin typeface="+mn-lt"/>
                <a:cs typeface="Times New Roman" panose="02020603050405020304" pitchFamily="18" charset="0"/>
              </a:rPr>
              <a:t>-synemin. Alpha-synemin contains a 312 aa insert near the tail that is lacking in </a:t>
            </a:r>
            <a:r>
              <a:rPr lang="en-US" altLang="en-US" sz="3818" dirty="0">
                <a:latin typeface="Symbol" panose="05050102010706020507" pitchFamily="18" charset="2"/>
                <a:cs typeface="Times New Roman" panose="02020603050405020304" pitchFamily="18" charset="0"/>
              </a:rPr>
              <a:t>b</a:t>
            </a:r>
            <a:r>
              <a:rPr lang="en-US" altLang="en-US" sz="3818" dirty="0">
                <a:latin typeface="+mj-lt"/>
                <a:cs typeface="Times New Roman" panose="02020603050405020304" pitchFamily="18" charset="0"/>
              </a:rPr>
              <a:t>-synemin (Fig. 1). In contrast, avian synemin is expressed in only one isoform most similar to </a:t>
            </a:r>
            <a:r>
              <a:rPr lang="en-US" altLang="en-US" sz="3818" dirty="0">
                <a:latin typeface="Symbol" panose="05050102010706020507" pitchFamily="18" charset="2"/>
                <a:cs typeface="Times New Roman" panose="02020603050405020304" pitchFamily="18" charset="0"/>
              </a:rPr>
              <a:t>a</a:t>
            </a:r>
            <a:r>
              <a:rPr lang="en-US" altLang="en-US" sz="3818" dirty="0">
                <a:latin typeface="+mn-lt"/>
                <a:cs typeface="Times New Roman" panose="02020603050405020304" pitchFamily="18" charset="0"/>
              </a:rPr>
              <a:t>-synemin. </a:t>
            </a:r>
            <a:r>
              <a:rPr lang="en-US" altLang="en-US" sz="3818" dirty="0">
                <a:solidFill>
                  <a:srgbClr val="0070C0"/>
                </a:solidFill>
                <a:latin typeface="+mn-lt"/>
                <a:cs typeface="Times New Roman" panose="02020603050405020304" pitchFamily="18" charset="0"/>
              </a:rPr>
              <a:t>Thus, our goal is to determine the functional difference between </a:t>
            </a:r>
            <a:r>
              <a:rPr lang="en-US" altLang="en-US" sz="3818" dirty="0">
                <a:solidFill>
                  <a:srgbClr val="0070C0"/>
                </a:solidFill>
                <a:latin typeface="Symbol" panose="05050102010706020507" pitchFamily="18" charset="2"/>
                <a:cs typeface="Times New Roman" panose="02020603050405020304" pitchFamily="18" charset="0"/>
              </a:rPr>
              <a:t>a</a:t>
            </a:r>
            <a:r>
              <a:rPr lang="en-US" altLang="en-US" sz="3818" dirty="0">
                <a:solidFill>
                  <a:srgbClr val="0070C0"/>
                </a:solidFill>
                <a:latin typeface="+mn-lt"/>
                <a:cs typeface="Times New Roman" panose="02020603050405020304" pitchFamily="18" charset="0"/>
              </a:rPr>
              <a:t>- and </a:t>
            </a:r>
            <a:r>
              <a:rPr lang="en-US" altLang="en-US" sz="3818" dirty="0">
                <a:solidFill>
                  <a:srgbClr val="0070C0"/>
                </a:solidFill>
                <a:latin typeface="Symbol" panose="05050102010706020507" pitchFamily="18" charset="2"/>
                <a:cs typeface="Times New Roman" panose="02020603050405020304" pitchFamily="18" charset="0"/>
              </a:rPr>
              <a:t>b</a:t>
            </a:r>
            <a:r>
              <a:rPr lang="en-US" altLang="en-US" sz="3818" dirty="0">
                <a:solidFill>
                  <a:srgbClr val="0070C0"/>
                </a:solidFill>
                <a:latin typeface="+mn-lt"/>
                <a:cs typeface="Times New Roman" panose="02020603050405020304" pitchFamily="18" charset="0"/>
              </a:rPr>
              <a:t>-synemin. </a:t>
            </a:r>
            <a:r>
              <a:rPr lang="en-US" altLang="en-US" sz="3818" dirty="0">
                <a:latin typeface="+mn-lt"/>
                <a:cs typeface="Times New Roman" panose="02020603050405020304" pitchFamily="18" charset="0"/>
              </a:rPr>
              <a:t>Two main approaches have been used:</a:t>
            </a:r>
          </a:p>
          <a:p>
            <a:pPr marL="531892" indent="-531892">
              <a:lnSpc>
                <a:spcPts val="3913"/>
              </a:lnSpc>
              <a:buFont typeface="+mj-lt"/>
              <a:buAutoNum type="arabicPeriod"/>
            </a:pPr>
            <a:r>
              <a:rPr lang="en-US" altLang="en-US" sz="3818" dirty="0">
                <a:latin typeface="+mn-lt"/>
                <a:cs typeface="Times New Roman" panose="02020603050405020304" pitchFamily="18" charset="0"/>
              </a:rPr>
              <a:t>To determine </a:t>
            </a:r>
            <a:r>
              <a:rPr lang="en-US" altLang="en-US" sz="3818" dirty="0">
                <a:latin typeface="Symbol" panose="05050102010706020507" pitchFamily="18" charset="2"/>
                <a:cs typeface="Times New Roman" panose="02020603050405020304" pitchFamily="18" charset="0"/>
              </a:rPr>
              <a:t>a</a:t>
            </a:r>
            <a:r>
              <a:rPr lang="en-US" altLang="en-US" sz="3818" dirty="0">
                <a:latin typeface="+mn-lt"/>
                <a:cs typeface="Times New Roman" panose="02020603050405020304" pitchFamily="18" charset="0"/>
              </a:rPr>
              <a:t>- and </a:t>
            </a:r>
            <a:r>
              <a:rPr lang="en-US" altLang="en-US" sz="3818" dirty="0">
                <a:latin typeface="Symbol" panose="05050102010706020507" pitchFamily="18" charset="2"/>
                <a:cs typeface="Times New Roman" panose="02020603050405020304" pitchFamily="18" charset="0"/>
              </a:rPr>
              <a:t>b</a:t>
            </a:r>
            <a:r>
              <a:rPr lang="en-US" altLang="en-US" sz="3818" dirty="0">
                <a:latin typeface="+mn-lt"/>
                <a:cs typeface="Times New Roman" panose="02020603050405020304" pitchFamily="18" charset="0"/>
              </a:rPr>
              <a:t>-synemin localize to different locations </a:t>
            </a:r>
          </a:p>
          <a:p>
            <a:pPr marL="531892" indent="-531892">
              <a:lnSpc>
                <a:spcPts val="3913"/>
              </a:lnSpc>
              <a:buFont typeface="+mj-lt"/>
              <a:buAutoNum type="arabicPeriod"/>
            </a:pPr>
            <a:r>
              <a:rPr lang="en-US" altLang="en-US" sz="3818" dirty="0">
                <a:cs typeface="Times New Roman" panose="02020603050405020304" pitchFamily="18" charset="0"/>
              </a:rPr>
              <a:t>To determine </a:t>
            </a:r>
            <a:r>
              <a:rPr lang="en-US" altLang="en-US" sz="3818" dirty="0">
                <a:latin typeface="Symbol" panose="05050102010706020507" pitchFamily="18" charset="2"/>
                <a:cs typeface="Times New Roman" panose="02020603050405020304" pitchFamily="18" charset="0"/>
              </a:rPr>
              <a:t>a</a:t>
            </a:r>
            <a:r>
              <a:rPr lang="en-US" altLang="en-US" sz="3818" dirty="0">
                <a:cs typeface="Times New Roman" panose="02020603050405020304" pitchFamily="18" charset="0"/>
              </a:rPr>
              <a:t>- and </a:t>
            </a:r>
            <a:r>
              <a:rPr lang="en-US" altLang="en-US" sz="3818" dirty="0">
                <a:latin typeface="Symbol" panose="05050102010706020507" pitchFamily="18" charset="2"/>
                <a:cs typeface="Times New Roman" panose="02020603050405020304" pitchFamily="18" charset="0"/>
              </a:rPr>
              <a:t>b</a:t>
            </a:r>
            <a:r>
              <a:rPr lang="en-US" altLang="en-US" sz="3818" dirty="0">
                <a:cs typeface="Times New Roman" panose="02020603050405020304" pitchFamily="18" charset="0"/>
              </a:rPr>
              <a:t>-synemin have different binding partners</a:t>
            </a:r>
          </a:p>
        </p:txBody>
      </p:sp>
      <p:sp>
        <p:nvSpPr>
          <p:cNvPr id="4107" name="Text Box 30"/>
          <p:cNvSpPr txBox="1">
            <a:spLocks noChangeArrowheads="1"/>
          </p:cNvSpPr>
          <p:nvPr/>
        </p:nvSpPr>
        <p:spPr bwMode="auto">
          <a:xfrm>
            <a:off x="1672937" y="5051506"/>
            <a:ext cx="7855527" cy="724454"/>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295" b="1" dirty="0">
                <a:solidFill>
                  <a:schemeClr val="bg1"/>
                </a:solidFill>
              </a:rPr>
              <a:t>Overarching Goal of the Lab</a:t>
            </a:r>
            <a:endParaRPr lang="en-US" altLang="en-US" sz="1718" dirty="0">
              <a:solidFill>
                <a:schemeClr val="bg1"/>
              </a:solidFill>
            </a:endParaRPr>
          </a:p>
        </p:txBody>
      </p:sp>
      <p:sp>
        <p:nvSpPr>
          <p:cNvPr id="4108" name="Text Box 55"/>
          <p:cNvSpPr txBox="1">
            <a:spLocks noChangeArrowheads="1"/>
          </p:cNvSpPr>
          <p:nvPr/>
        </p:nvSpPr>
        <p:spPr bwMode="auto">
          <a:xfrm>
            <a:off x="11109350" y="9941341"/>
            <a:ext cx="7257725" cy="2917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63657" tIns="78554" rIns="163657" bIns="78554"/>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3221">
              <a:solidFill>
                <a:srgbClr val="05234B"/>
              </a:solidFill>
              <a:latin typeface="Times New Roman" panose="02020603050405020304" pitchFamily="18" charset="0"/>
            </a:endParaRPr>
          </a:p>
        </p:txBody>
      </p:sp>
      <p:sp>
        <p:nvSpPr>
          <p:cNvPr id="4109" name="Text Box 56"/>
          <p:cNvSpPr txBox="1">
            <a:spLocks noChangeArrowheads="1"/>
          </p:cNvSpPr>
          <p:nvPr/>
        </p:nvSpPr>
        <p:spPr bwMode="auto">
          <a:xfrm>
            <a:off x="10789227" y="5051507"/>
            <a:ext cx="7855527" cy="720089"/>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295" b="1" dirty="0">
                <a:solidFill>
                  <a:schemeClr val="bg1"/>
                </a:solidFill>
              </a:rPr>
              <a:t>Background continued</a:t>
            </a:r>
            <a:endParaRPr lang="en-US" altLang="en-US" sz="1718" dirty="0">
              <a:solidFill>
                <a:schemeClr val="bg1"/>
              </a:solidFill>
            </a:endParaRPr>
          </a:p>
        </p:txBody>
      </p:sp>
      <p:sp>
        <p:nvSpPr>
          <p:cNvPr id="4110" name="Text Box 63"/>
          <p:cNvSpPr txBox="1">
            <a:spLocks noChangeArrowheads="1"/>
          </p:cNvSpPr>
          <p:nvPr/>
        </p:nvSpPr>
        <p:spPr bwMode="auto">
          <a:xfrm>
            <a:off x="20020684" y="14931736"/>
            <a:ext cx="7855527" cy="724454"/>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295" b="1" dirty="0">
                <a:solidFill>
                  <a:schemeClr val="bg1"/>
                </a:solidFill>
              </a:rPr>
              <a:t>Figures </a:t>
            </a:r>
            <a:endParaRPr lang="en-US" altLang="en-US" sz="1718" dirty="0">
              <a:solidFill>
                <a:schemeClr val="bg1"/>
              </a:solidFill>
            </a:endParaRPr>
          </a:p>
        </p:txBody>
      </p:sp>
      <p:sp>
        <p:nvSpPr>
          <p:cNvPr id="4111" name="Text Box 36"/>
          <p:cNvSpPr txBox="1">
            <a:spLocks noChangeArrowheads="1"/>
          </p:cNvSpPr>
          <p:nvPr/>
        </p:nvSpPr>
        <p:spPr bwMode="auto">
          <a:xfrm>
            <a:off x="11078376" y="5815242"/>
            <a:ext cx="7543003" cy="9341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63657" tIns="78554" rIns="163657" bIns="78554"/>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ts val="858"/>
              </a:spcBef>
              <a:spcAft>
                <a:spcPts val="430"/>
              </a:spcAft>
            </a:pPr>
            <a:r>
              <a:rPr lang="en-US" sz="3818" b="1" dirty="0">
                <a:solidFill>
                  <a:srgbClr val="0070C0"/>
                </a:solidFill>
              </a:rPr>
              <a:t>A kinase anchoring proteins (AKAPs)…</a:t>
            </a:r>
          </a:p>
          <a:p>
            <a:pPr marL="490977" indent="-490977">
              <a:spcBef>
                <a:spcPts val="858"/>
              </a:spcBef>
              <a:spcAft>
                <a:spcPts val="430"/>
              </a:spcAft>
              <a:buFont typeface="Wingdings" panose="05000000000000000000" pitchFamily="2" charset="2"/>
              <a:buChar char="Ø"/>
            </a:pPr>
            <a:r>
              <a:rPr lang="en-US" sz="3436" dirty="0"/>
              <a:t>Bind PKA (Figs. 2&amp;3)</a:t>
            </a:r>
          </a:p>
          <a:p>
            <a:pPr marL="490977" indent="-490977">
              <a:spcBef>
                <a:spcPts val="858"/>
              </a:spcBef>
              <a:spcAft>
                <a:spcPts val="430"/>
              </a:spcAft>
              <a:buFont typeface="Wingdings" panose="05000000000000000000" pitchFamily="2" charset="2"/>
              <a:buChar char="Ø"/>
            </a:pPr>
            <a:r>
              <a:rPr lang="en-US" sz="3436" dirty="0"/>
              <a:t>Target to specific subcellular locations (Figs. 2&amp;3)</a:t>
            </a:r>
          </a:p>
          <a:p>
            <a:pPr marL="490977" indent="-490977">
              <a:spcBef>
                <a:spcPts val="858"/>
              </a:spcBef>
              <a:spcAft>
                <a:spcPts val="430"/>
              </a:spcAft>
              <a:buFont typeface="Wingdings" panose="05000000000000000000" pitchFamily="2" charset="2"/>
              <a:buChar char="Ø"/>
            </a:pPr>
            <a:r>
              <a:rPr lang="en-US" sz="3436" dirty="0"/>
              <a:t>Localize AKAP/PKA complex on or near PKA substrate (Fig. 3)</a:t>
            </a:r>
          </a:p>
          <a:p>
            <a:pPr marL="490977" indent="-490977">
              <a:spcBef>
                <a:spcPts val="858"/>
              </a:spcBef>
              <a:spcAft>
                <a:spcPts val="430"/>
              </a:spcAft>
              <a:buFont typeface="Wingdings" panose="05000000000000000000" pitchFamily="2" charset="2"/>
              <a:buChar char="Ø"/>
            </a:pPr>
            <a:r>
              <a:rPr lang="en-US" sz="3436" dirty="0"/>
              <a:t>Scaffold multi-protein complex containing additional signaling proteins (Figs. 2&amp;3)</a:t>
            </a:r>
          </a:p>
          <a:p>
            <a:pPr>
              <a:spcBef>
                <a:spcPts val="858"/>
              </a:spcBef>
              <a:spcAft>
                <a:spcPts val="430"/>
              </a:spcAft>
            </a:pPr>
            <a:r>
              <a:rPr lang="en-US" sz="3818" b="1" dirty="0" err="1">
                <a:solidFill>
                  <a:srgbClr val="0070C0"/>
                </a:solidFill>
              </a:rPr>
              <a:t>PKC</a:t>
            </a:r>
            <a:r>
              <a:rPr lang="en-US" sz="3818" b="1" dirty="0" err="1">
                <a:solidFill>
                  <a:srgbClr val="0070C0"/>
                </a:solidFill>
                <a:latin typeface="Symbol" panose="05050102010706020507" pitchFamily="18" charset="2"/>
              </a:rPr>
              <a:t>e</a:t>
            </a:r>
            <a:r>
              <a:rPr lang="en-US" sz="3818" b="1" dirty="0">
                <a:solidFill>
                  <a:srgbClr val="0070C0"/>
                </a:solidFill>
              </a:rPr>
              <a:t>…</a:t>
            </a:r>
          </a:p>
          <a:p>
            <a:pPr marL="409147" indent="-409147">
              <a:spcBef>
                <a:spcPts val="858"/>
              </a:spcBef>
              <a:spcAft>
                <a:spcPts val="430"/>
              </a:spcAft>
              <a:buFont typeface="Wingdings" panose="05000000000000000000" pitchFamily="2" charset="2"/>
              <a:buChar char="Ø"/>
            </a:pPr>
            <a:r>
              <a:rPr lang="en-US" sz="3436" dirty="0"/>
              <a:t>Upon activation by various stimuli, </a:t>
            </a:r>
            <a:r>
              <a:rPr lang="en-US" sz="3436" dirty="0" err="1"/>
              <a:t>translocates</a:t>
            </a:r>
            <a:r>
              <a:rPr lang="en-US" sz="3436" dirty="0"/>
              <a:t> to specific subcellular locations</a:t>
            </a:r>
          </a:p>
          <a:p>
            <a:pPr marL="736466" lvl="1" indent="-409147">
              <a:spcBef>
                <a:spcPts val="858"/>
              </a:spcBef>
              <a:spcAft>
                <a:spcPts val="430"/>
              </a:spcAft>
              <a:buFont typeface="Wingdings" panose="05000000000000000000" pitchFamily="2" charset="2"/>
              <a:buChar char="Ø"/>
            </a:pPr>
            <a:r>
              <a:rPr lang="en-US" sz="3436" dirty="0"/>
              <a:t>Including sarcomeres in muscle cells</a:t>
            </a:r>
          </a:p>
          <a:p>
            <a:pPr marL="490977" indent="-490977">
              <a:spcBef>
                <a:spcPts val="858"/>
              </a:spcBef>
              <a:spcAft>
                <a:spcPts val="430"/>
              </a:spcAft>
              <a:buFont typeface="Wingdings" panose="05000000000000000000" pitchFamily="2" charset="2"/>
              <a:buChar char="Ø"/>
            </a:pPr>
            <a:endParaRPr lang="en-US" sz="3436" dirty="0"/>
          </a:p>
        </p:txBody>
      </p:sp>
      <p:sp>
        <p:nvSpPr>
          <p:cNvPr id="4112" name="Text Box 37"/>
          <p:cNvSpPr txBox="1">
            <a:spLocks noChangeArrowheads="1"/>
          </p:cNvSpPr>
          <p:nvPr/>
        </p:nvSpPr>
        <p:spPr bwMode="auto">
          <a:xfrm>
            <a:off x="1672937" y="17550246"/>
            <a:ext cx="7855527" cy="720545"/>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295" b="1" dirty="0">
                <a:solidFill>
                  <a:schemeClr val="bg1"/>
                </a:solidFill>
              </a:rPr>
              <a:t>Background</a:t>
            </a:r>
            <a:endParaRPr lang="en-US" altLang="en-US" sz="1718" dirty="0">
              <a:solidFill>
                <a:schemeClr val="bg1"/>
              </a:solidFill>
            </a:endParaRPr>
          </a:p>
        </p:txBody>
      </p:sp>
      <p:sp>
        <p:nvSpPr>
          <p:cNvPr id="4113" name="Text Box 52"/>
          <p:cNvSpPr txBox="1">
            <a:spLocks noChangeArrowheads="1"/>
          </p:cNvSpPr>
          <p:nvPr/>
        </p:nvSpPr>
        <p:spPr bwMode="auto">
          <a:xfrm>
            <a:off x="11128668" y="16750145"/>
            <a:ext cx="7285162" cy="13965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63657" tIns="78554" rIns="163657" bIns="78554"/>
          <a:lstStyle>
            <a:lvl1pPr marL="342900" indent="-342900">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654635" indent="-654635">
              <a:spcBef>
                <a:spcPts val="858"/>
              </a:spcBef>
              <a:spcAft>
                <a:spcPts val="430"/>
              </a:spcAft>
              <a:buFont typeface="Wingdings" panose="05000000000000000000" pitchFamily="2" charset="2"/>
              <a:buChar char="Ø"/>
            </a:pPr>
            <a:r>
              <a:rPr lang="en-US" altLang="en-US" sz="3818" dirty="0"/>
              <a:t>Transfect SW13 cells cDNA encoding:</a:t>
            </a:r>
          </a:p>
          <a:p>
            <a:pPr marL="1063783" lvl="1" indent="-531892">
              <a:spcBef>
                <a:spcPts val="858"/>
              </a:spcBef>
              <a:spcAft>
                <a:spcPts val="430"/>
              </a:spcAft>
              <a:buFont typeface="Wingdings" panose="05000000000000000000" pitchFamily="2" charset="2"/>
              <a:buChar char="Ø"/>
            </a:pPr>
            <a:r>
              <a:rPr lang="en-US" altLang="en-US" sz="3818" dirty="0"/>
              <a:t>Control, empty vector</a:t>
            </a:r>
          </a:p>
          <a:p>
            <a:pPr marL="1063783" lvl="1" indent="-531892">
              <a:spcBef>
                <a:spcPts val="858"/>
              </a:spcBef>
              <a:spcAft>
                <a:spcPts val="430"/>
              </a:spcAft>
              <a:buFont typeface="Wingdings" panose="05000000000000000000" pitchFamily="2" charset="2"/>
              <a:buChar char="Ø"/>
            </a:pPr>
            <a:r>
              <a:rPr lang="en-US" altLang="en-US" sz="3818" dirty="0"/>
              <a:t>ECFP-</a:t>
            </a:r>
            <a:r>
              <a:rPr lang="en-US" altLang="en-US" sz="3818" dirty="0">
                <a:latin typeface="Symbol" panose="05050102010706020507" pitchFamily="18" charset="2"/>
              </a:rPr>
              <a:t>b</a:t>
            </a:r>
            <a:r>
              <a:rPr lang="en-US" altLang="en-US" sz="3818" dirty="0"/>
              <a:t>-</a:t>
            </a:r>
            <a:r>
              <a:rPr lang="en-US" altLang="en-US" sz="3818" dirty="0" err="1"/>
              <a:t>syn</a:t>
            </a:r>
            <a:r>
              <a:rPr lang="en-US" altLang="en-US" sz="3818" dirty="0"/>
              <a:t>-P</a:t>
            </a:r>
          </a:p>
          <a:p>
            <a:pPr marL="1063783" lvl="1" indent="-531892">
              <a:spcBef>
                <a:spcPts val="858"/>
              </a:spcBef>
              <a:spcAft>
                <a:spcPts val="430"/>
              </a:spcAft>
              <a:buFont typeface="Wingdings" panose="05000000000000000000" pitchFamily="2" charset="2"/>
              <a:buChar char="Ø"/>
            </a:pPr>
            <a:r>
              <a:rPr lang="en-US" altLang="en-US" sz="3818" dirty="0"/>
              <a:t>ECFP-</a:t>
            </a:r>
            <a:r>
              <a:rPr lang="en-US" altLang="en-US" sz="3818" dirty="0">
                <a:latin typeface="Symbol" panose="05050102010706020507" pitchFamily="18" charset="2"/>
              </a:rPr>
              <a:t>b</a:t>
            </a:r>
            <a:r>
              <a:rPr lang="en-US" altLang="en-US" sz="3818" dirty="0"/>
              <a:t>-</a:t>
            </a:r>
            <a:r>
              <a:rPr lang="en-US" altLang="en-US" sz="3818" dirty="0" err="1"/>
              <a:t>syn</a:t>
            </a:r>
            <a:r>
              <a:rPr lang="en-US" altLang="en-US" sz="3818" dirty="0"/>
              <a:t>-WT</a:t>
            </a:r>
          </a:p>
          <a:p>
            <a:pPr marL="654635" indent="-654635">
              <a:spcBef>
                <a:spcPts val="858"/>
              </a:spcBef>
              <a:spcAft>
                <a:spcPts val="430"/>
              </a:spcAft>
              <a:buFont typeface="Wingdings" panose="05000000000000000000" pitchFamily="2" charset="2"/>
              <a:buChar char="Ø"/>
            </a:pPr>
            <a:r>
              <a:rPr lang="en-US" altLang="en-US" sz="3818" dirty="0"/>
              <a:t>48 hours after transfection, treat cell with or without isoproterenol</a:t>
            </a:r>
          </a:p>
          <a:p>
            <a:pPr marL="1063783" lvl="1" indent="-531892">
              <a:spcBef>
                <a:spcPts val="858"/>
              </a:spcBef>
              <a:spcAft>
                <a:spcPts val="430"/>
              </a:spcAft>
              <a:buFont typeface="Wingdings" panose="05000000000000000000" pitchFamily="2" charset="2"/>
              <a:buChar char="Ø"/>
            </a:pPr>
            <a:r>
              <a:rPr lang="en-US" altLang="en-US" sz="3818" dirty="0"/>
              <a:t>This will act to stimulate the </a:t>
            </a:r>
            <a:r>
              <a:rPr lang="en-US" altLang="en-US" sz="3818" dirty="0">
                <a:latin typeface="Symbol" panose="05050102010706020507" pitchFamily="18" charset="2"/>
              </a:rPr>
              <a:t>b</a:t>
            </a:r>
            <a:r>
              <a:rPr lang="en-US" altLang="en-US" sz="3818" dirty="0"/>
              <a:t>-adrenergic receptor</a:t>
            </a:r>
          </a:p>
          <a:p>
            <a:pPr marL="0" indent="-531892">
              <a:spcBef>
                <a:spcPts val="858"/>
              </a:spcBef>
              <a:spcAft>
                <a:spcPts val="430"/>
              </a:spcAft>
              <a:buFont typeface="Wingdings" panose="05000000000000000000" pitchFamily="2" charset="2"/>
              <a:buChar char="Ø"/>
            </a:pPr>
            <a:r>
              <a:rPr lang="en-US" altLang="en-US" sz="3818" dirty="0"/>
              <a:t>Lyse open cells</a:t>
            </a:r>
          </a:p>
          <a:p>
            <a:pPr marL="1227441" lvl="4" indent="-531892">
              <a:spcBef>
                <a:spcPts val="858"/>
              </a:spcBef>
              <a:spcAft>
                <a:spcPts val="430"/>
              </a:spcAft>
              <a:buFont typeface="Wingdings" panose="05000000000000000000" pitchFamily="2" charset="2"/>
              <a:buChar char="Ø"/>
            </a:pPr>
            <a:r>
              <a:rPr lang="en-US" altLang="en-US" sz="3818" dirty="0"/>
              <a:t>Inhibit  endogenous proteases </a:t>
            </a:r>
          </a:p>
          <a:p>
            <a:pPr marL="654635" indent="-654635">
              <a:spcBef>
                <a:spcPts val="858"/>
              </a:spcBef>
              <a:spcAft>
                <a:spcPts val="430"/>
              </a:spcAft>
              <a:buFont typeface="Wingdings" panose="05000000000000000000" pitchFamily="2" charset="2"/>
              <a:buChar char="Ø"/>
            </a:pPr>
            <a:r>
              <a:rPr lang="en-US" altLang="en-US" sz="3818" dirty="0"/>
              <a:t>Carry out co-immunoprecipitation (co-IP) (Fig. 4) </a:t>
            </a:r>
          </a:p>
          <a:p>
            <a:pPr marL="654635" indent="-654635">
              <a:spcBef>
                <a:spcPts val="858"/>
              </a:spcBef>
              <a:spcAft>
                <a:spcPts val="430"/>
              </a:spcAft>
              <a:buFont typeface="Wingdings" panose="05000000000000000000" pitchFamily="2" charset="2"/>
              <a:buChar char="Ø"/>
            </a:pPr>
            <a:r>
              <a:rPr lang="en-US" altLang="en-US" sz="3818" dirty="0"/>
              <a:t>Carry out  a Western to separate proteins that are co-</a:t>
            </a:r>
            <a:r>
              <a:rPr lang="en-US" altLang="en-US" sz="3818" dirty="0" err="1"/>
              <a:t>IPed</a:t>
            </a:r>
            <a:r>
              <a:rPr lang="en-US" altLang="en-US" sz="3818" dirty="0"/>
              <a:t> based on size and visualize them</a:t>
            </a:r>
          </a:p>
        </p:txBody>
      </p:sp>
      <p:sp>
        <p:nvSpPr>
          <p:cNvPr id="4114" name="Text Box 76"/>
          <p:cNvSpPr txBox="1">
            <a:spLocks noChangeArrowheads="1"/>
          </p:cNvSpPr>
          <p:nvPr/>
        </p:nvSpPr>
        <p:spPr bwMode="auto">
          <a:xfrm>
            <a:off x="29021815" y="27012792"/>
            <a:ext cx="7855527" cy="720545"/>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295" b="1" dirty="0">
                <a:solidFill>
                  <a:schemeClr val="bg1"/>
                </a:solidFill>
              </a:rPr>
              <a:t>Contact Information</a:t>
            </a:r>
            <a:endParaRPr lang="en-US" altLang="en-US" sz="1718" dirty="0">
              <a:solidFill>
                <a:schemeClr val="bg1"/>
              </a:solidFill>
            </a:endParaRPr>
          </a:p>
        </p:txBody>
      </p:sp>
      <p:sp>
        <p:nvSpPr>
          <p:cNvPr id="4115" name="Text Box 69"/>
          <p:cNvSpPr txBox="1">
            <a:spLocks noChangeArrowheads="1"/>
          </p:cNvSpPr>
          <p:nvPr/>
        </p:nvSpPr>
        <p:spPr bwMode="auto">
          <a:xfrm>
            <a:off x="28967265" y="25123221"/>
            <a:ext cx="7203173" cy="219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63657" tIns="78554" rIns="163657" bIns="78554"/>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2291">
              <a:solidFill>
                <a:srgbClr val="05234B"/>
              </a:solidFill>
              <a:latin typeface="Times New Roman" panose="02020603050405020304" pitchFamily="18" charset="0"/>
            </a:endParaRPr>
          </a:p>
        </p:txBody>
      </p:sp>
      <p:sp>
        <p:nvSpPr>
          <p:cNvPr id="4117" name="Text Box 70"/>
          <p:cNvSpPr txBox="1">
            <a:spLocks noChangeArrowheads="1"/>
          </p:cNvSpPr>
          <p:nvPr/>
        </p:nvSpPr>
        <p:spPr bwMode="auto">
          <a:xfrm>
            <a:off x="11081546" y="16029601"/>
            <a:ext cx="7855527" cy="720545"/>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295" b="1" dirty="0">
                <a:solidFill>
                  <a:schemeClr val="bg1"/>
                </a:solidFill>
              </a:rPr>
              <a:t>Methods </a:t>
            </a:r>
            <a:endParaRPr lang="en-US" altLang="en-US" sz="1718" dirty="0">
              <a:solidFill>
                <a:schemeClr val="bg1"/>
              </a:solidFill>
            </a:endParaRPr>
          </a:p>
        </p:txBody>
      </p:sp>
      <p:sp>
        <p:nvSpPr>
          <p:cNvPr id="4119" name="Text Box 52"/>
          <p:cNvSpPr txBox="1">
            <a:spLocks noChangeArrowheads="1"/>
          </p:cNvSpPr>
          <p:nvPr/>
        </p:nvSpPr>
        <p:spPr bwMode="auto">
          <a:xfrm>
            <a:off x="1490797" y="16022782"/>
            <a:ext cx="7637318" cy="98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63657" tIns="78554" rIns="163657" bIns="78554"/>
          <a:lstStyle>
            <a:lvl1pPr marL="342900" indent="-342900">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lvl="1" algn="ctr">
              <a:buClr>
                <a:srgbClr val="8E8357"/>
              </a:buClr>
            </a:pPr>
            <a:r>
              <a:rPr lang="en-US" altLang="en-US" sz="3818" dirty="0">
                <a:solidFill>
                  <a:srgbClr val="05234B"/>
                </a:solidFill>
                <a:latin typeface="+mj-lt"/>
              </a:rPr>
              <a:t> To determine </a:t>
            </a:r>
            <a:r>
              <a:rPr lang="en-US" altLang="en-US" sz="3818" dirty="0">
                <a:solidFill>
                  <a:srgbClr val="05234B"/>
                </a:solidFill>
                <a:latin typeface="Symbol" panose="05050102010706020507" pitchFamily="18" charset="2"/>
              </a:rPr>
              <a:t>b</a:t>
            </a:r>
            <a:r>
              <a:rPr lang="en-US" altLang="en-US" sz="3818" dirty="0">
                <a:solidFill>
                  <a:srgbClr val="05234B"/>
                </a:solidFill>
                <a:latin typeface="+mn-lt"/>
              </a:rPr>
              <a:t>-synemin is able to bind </a:t>
            </a:r>
            <a:r>
              <a:rPr lang="en-US" altLang="en-US" sz="3818" dirty="0" err="1">
                <a:solidFill>
                  <a:srgbClr val="05234B"/>
                </a:solidFill>
                <a:latin typeface="+mn-lt"/>
              </a:rPr>
              <a:t>PKC</a:t>
            </a:r>
            <a:r>
              <a:rPr lang="en-US" altLang="en-US" sz="3818" dirty="0" err="1">
                <a:solidFill>
                  <a:srgbClr val="05234B"/>
                </a:solidFill>
                <a:latin typeface="Symbol" panose="05050102010706020507" pitchFamily="18" charset="2"/>
              </a:rPr>
              <a:t>e</a:t>
            </a:r>
            <a:endParaRPr lang="en-US" altLang="en-US" sz="5727" dirty="0">
              <a:solidFill>
                <a:srgbClr val="05234B"/>
              </a:solidFill>
              <a:latin typeface="+mj-lt"/>
            </a:endParaRPr>
          </a:p>
        </p:txBody>
      </p:sp>
      <p:grpSp>
        <p:nvGrpSpPr>
          <p:cNvPr id="8" name="Group 7"/>
          <p:cNvGrpSpPr/>
          <p:nvPr/>
        </p:nvGrpSpPr>
        <p:grpSpPr>
          <a:xfrm>
            <a:off x="20175136" y="16191865"/>
            <a:ext cx="6600826" cy="1116560"/>
            <a:chOff x="26746200" y="21710674"/>
            <a:chExt cx="9220201" cy="1559639"/>
          </a:xfrm>
        </p:grpSpPr>
        <p:grpSp>
          <p:nvGrpSpPr>
            <p:cNvPr id="7" name="Group 6"/>
            <p:cNvGrpSpPr/>
            <p:nvPr/>
          </p:nvGrpSpPr>
          <p:grpSpPr>
            <a:xfrm>
              <a:off x="26746200" y="21710674"/>
              <a:ext cx="9143999" cy="730225"/>
              <a:chOff x="26746200" y="21710674"/>
              <a:chExt cx="9143999" cy="730225"/>
            </a:xfrm>
          </p:grpSpPr>
          <p:sp>
            <p:nvSpPr>
              <p:cNvPr id="37" name="Rectangle 36"/>
              <p:cNvSpPr/>
              <p:nvPr/>
            </p:nvSpPr>
            <p:spPr>
              <a:xfrm>
                <a:off x="26917245" y="21717176"/>
                <a:ext cx="646098" cy="57434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463" tIns="32730" rIns="65463" bIns="32730" numCol="1" spcCol="0" rtlCol="0" fromWordArt="0" anchor="ctr" anchorCtr="0" forceAA="0" compatLnSpc="1">
                <a:prstTxWarp prst="textNoShape">
                  <a:avLst/>
                </a:prstTxWarp>
                <a:noAutofit/>
              </a:bodyPr>
              <a:lstStyle/>
              <a:p>
                <a:endParaRPr lang="en-US" sz="1718"/>
              </a:p>
            </p:txBody>
          </p:sp>
          <p:sp>
            <p:nvSpPr>
              <p:cNvPr id="41" name="Rectangle 40"/>
              <p:cNvSpPr/>
              <p:nvPr/>
            </p:nvSpPr>
            <p:spPr>
              <a:xfrm>
                <a:off x="28129731" y="21729670"/>
                <a:ext cx="72236" cy="561852"/>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463" tIns="32730" rIns="65463" bIns="32730" numCol="1" spcCol="0" rtlCol="0" fromWordArt="0" anchor="ctr" anchorCtr="0" forceAA="0" compatLnSpc="1">
                <a:prstTxWarp prst="textNoShape">
                  <a:avLst/>
                </a:prstTxWarp>
                <a:noAutofit/>
              </a:bodyPr>
              <a:lstStyle/>
              <a:p>
                <a:endParaRPr lang="en-US" sz="1718"/>
              </a:p>
            </p:txBody>
          </p:sp>
          <p:sp>
            <p:nvSpPr>
              <p:cNvPr id="42" name="Rectangle 41"/>
              <p:cNvSpPr/>
              <p:nvPr/>
            </p:nvSpPr>
            <p:spPr>
              <a:xfrm>
                <a:off x="32089755" y="21710674"/>
                <a:ext cx="752445" cy="594871"/>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463" tIns="32730" rIns="65463" bIns="32730" numCol="1" spcCol="0" rtlCol="0" fromWordArt="0" anchor="ctr" anchorCtr="0" forceAA="0" compatLnSpc="1">
                <a:prstTxWarp prst="textNoShape">
                  <a:avLst/>
                </a:prstTxWarp>
                <a:noAutofit/>
              </a:bodyPr>
              <a:lstStyle/>
              <a:p>
                <a:endParaRPr lang="en-US" sz="1718"/>
              </a:p>
            </p:txBody>
          </p:sp>
          <p:sp>
            <p:nvSpPr>
              <p:cNvPr id="45" name="Rectangle 44"/>
              <p:cNvSpPr/>
              <p:nvPr/>
            </p:nvSpPr>
            <p:spPr>
              <a:xfrm>
                <a:off x="26746200" y="21712052"/>
                <a:ext cx="6688912" cy="593494"/>
              </a:xfrm>
              <a:prstGeom prst="rect">
                <a:avLst/>
              </a:prstGeom>
              <a:noFill/>
              <a:ln w="285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463" tIns="32730" rIns="65463" bIns="32730" numCol="1" spcCol="0" rtlCol="0" fromWordArt="0" anchor="ctr" anchorCtr="0" forceAA="0" compatLnSpc="1">
                <a:prstTxWarp prst="textNoShape">
                  <a:avLst/>
                </a:prstTxWarp>
                <a:noAutofit/>
              </a:bodyPr>
              <a:lstStyle/>
              <a:p>
                <a:endParaRPr lang="en-US" sz="1718">
                  <a:ln w="38100">
                    <a:solidFill>
                      <a:schemeClr val="tx1"/>
                    </a:solidFill>
                  </a:ln>
                </a:endParaRPr>
              </a:p>
            </p:txBody>
          </p:sp>
          <p:sp>
            <p:nvSpPr>
              <p:cNvPr id="39" name="Text Box 304"/>
              <p:cNvSpPr txBox="1"/>
              <p:nvPr/>
            </p:nvSpPr>
            <p:spPr>
              <a:xfrm>
                <a:off x="34070954" y="21815424"/>
                <a:ext cx="1819245" cy="6254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65463" tIns="32730" rIns="65463" bIns="32730" numCol="1" spcCol="0" rtlCol="0" fromWordArt="0" anchor="t" anchorCtr="0" forceAA="0" compatLnSpc="1">
                <a:prstTxWarp prst="textNoShape">
                  <a:avLst/>
                </a:prstTxWarp>
                <a:noAutofit/>
              </a:bodyPr>
              <a:lstStyle/>
              <a:p>
                <a:pPr>
                  <a:lnSpc>
                    <a:spcPct val="107000"/>
                  </a:lnSpc>
                  <a:spcBef>
                    <a:spcPts val="0"/>
                  </a:spcBef>
                  <a:spcAft>
                    <a:spcPts val="573"/>
                  </a:spcAft>
                </a:pPr>
                <a:r>
                  <a:rPr lang="en-US" sz="2673" b="1" dirty="0">
                    <a:latin typeface="Symbol" panose="05050102010706020507" pitchFamily="18" charset="2"/>
                    <a:ea typeface="Calibri" panose="020F0502020204030204" pitchFamily="34" charset="0"/>
                    <a:cs typeface="Arial" panose="020B0604020202020204" pitchFamily="34" charset="0"/>
                  </a:rPr>
                  <a:t>a</a:t>
                </a:r>
                <a:r>
                  <a:rPr lang="en-US" sz="2577" b="1" dirty="0">
                    <a:latin typeface="Arial" panose="020B0604020202020204" pitchFamily="34" charset="0"/>
                    <a:ea typeface="Calibri" panose="020F0502020204030204" pitchFamily="34" charset="0"/>
                    <a:cs typeface="Times New Roman" panose="02020603050405020304" pitchFamily="18" charset="0"/>
                  </a:rPr>
                  <a:t>-synemin </a:t>
                </a:r>
                <a:endParaRPr lang="en-US" sz="2577" b="1" dirty="0">
                  <a:ea typeface="Calibri" panose="020F0502020204030204" pitchFamily="34" charset="0"/>
                  <a:cs typeface="Times New Roman" panose="02020603050405020304" pitchFamily="18" charset="0"/>
                </a:endParaRPr>
              </a:p>
            </p:txBody>
          </p:sp>
        </p:grpSp>
        <p:grpSp>
          <p:nvGrpSpPr>
            <p:cNvPr id="6" name="Group 5"/>
            <p:cNvGrpSpPr/>
            <p:nvPr/>
          </p:nvGrpSpPr>
          <p:grpSpPr>
            <a:xfrm>
              <a:off x="26754138" y="22631400"/>
              <a:ext cx="9212263" cy="638913"/>
              <a:chOff x="26754138" y="23287887"/>
              <a:chExt cx="9212263" cy="638913"/>
            </a:xfrm>
          </p:grpSpPr>
          <p:sp>
            <p:nvSpPr>
              <p:cNvPr id="47" name="Rectangle 46"/>
              <p:cNvSpPr/>
              <p:nvPr/>
            </p:nvSpPr>
            <p:spPr>
              <a:xfrm>
                <a:off x="26917403" y="23302915"/>
                <a:ext cx="646098" cy="575494"/>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463" tIns="32730" rIns="65463" bIns="32730" numCol="1" spcCol="0" rtlCol="0" fromWordArt="0" anchor="ctr" anchorCtr="0" forceAA="0" compatLnSpc="1">
                <a:prstTxWarp prst="textNoShape">
                  <a:avLst/>
                </a:prstTxWarp>
                <a:noAutofit/>
              </a:bodyPr>
              <a:lstStyle/>
              <a:p>
                <a:endParaRPr lang="en-US" sz="1718"/>
              </a:p>
            </p:txBody>
          </p:sp>
          <p:sp>
            <p:nvSpPr>
              <p:cNvPr id="32" name="Rectangle 31"/>
              <p:cNvSpPr/>
              <p:nvPr/>
            </p:nvSpPr>
            <p:spPr>
              <a:xfrm>
                <a:off x="26754138" y="23293202"/>
                <a:ext cx="5608964" cy="592452"/>
              </a:xfrm>
              <a:prstGeom prst="rect">
                <a:avLst/>
              </a:prstGeom>
              <a:noFill/>
              <a:ln w="285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463" tIns="32730" rIns="65463" bIns="32730" numCol="1" spcCol="0" rtlCol="0" fromWordArt="0" anchor="ctr" anchorCtr="0" forceAA="0" compatLnSpc="1">
                <a:prstTxWarp prst="textNoShape">
                  <a:avLst/>
                </a:prstTxWarp>
                <a:noAutofit/>
              </a:bodyPr>
              <a:lstStyle/>
              <a:p>
                <a:endParaRPr lang="en-US" sz="1718">
                  <a:ln w="38100">
                    <a:solidFill>
                      <a:schemeClr val="tx1"/>
                    </a:solidFill>
                  </a:ln>
                </a:endParaRPr>
              </a:p>
            </p:txBody>
          </p:sp>
          <p:sp>
            <p:nvSpPr>
              <p:cNvPr id="36" name="Text Box 14"/>
              <p:cNvSpPr txBox="1"/>
              <p:nvPr/>
            </p:nvSpPr>
            <p:spPr>
              <a:xfrm>
                <a:off x="34076035" y="23295669"/>
                <a:ext cx="1890366" cy="6311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65463" tIns="32730" rIns="65463" bIns="32730" numCol="1" spcCol="0" rtlCol="0" fromWordArt="0" anchor="t" anchorCtr="0" forceAA="0" compatLnSpc="1">
                <a:prstTxWarp prst="textNoShape">
                  <a:avLst/>
                </a:prstTxWarp>
                <a:noAutofit/>
              </a:bodyPr>
              <a:lstStyle/>
              <a:p>
                <a:pPr>
                  <a:lnSpc>
                    <a:spcPct val="107000"/>
                  </a:lnSpc>
                  <a:spcBef>
                    <a:spcPts val="0"/>
                  </a:spcBef>
                  <a:spcAft>
                    <a:spcPts val="573"/>
                  </a:spcAft>
                </a:pPr>
                <a:r>
                  <a:rPr lang="en-US" sz="2673" b="1" dirty="0">
                    <a:latin typeface="Symbol" panose="05050102010706020507" pitchFamily="18" charset="2"/>
                    <a:ea typeface="Calibri" panose="020F0502020204030204" pitchFamily="34" charset="0"/>
                    <a:cs typeface="Arial" panose="020B0604020202020204" pitchFamily="34" charset="0"/>
                  </a:rPr>
                  <a:t>b</a:t>
                </a:r>
                <a:r>
                  <a:rPr lang="en-US" sz="2673" b="1" dirty="0">
                    <a:latin typeface="Arial" panose="020B0604020202020204" pitchFamily="34" charset="0"/>
                    <a:ea typeface="Calibri" panose="020F0502020204030204" pitchFamily="34" charset="0"/>
                    <a:cs typeface="Times New Roman" panose="02020603050405020304" pitchFamily="18" charset="0"/>
                  </a:rPr>
                  <a:t>-synemin</a:t>
                </a:r>
                <a:r>
                  <a:rPr lang="en-US" sz="2577" b="1" dirty="0">
                    <a:latin typeface="Arial" panose="020B0604020202020204" pitchFamily="34" charset="0"/>
                    <a:ea typeface="Calibri" panose="020F0502020204030204" pitchFamily="34" charset="0"/>
                    <a:cs typeface="Times New Roman" panose="02020603050405020304" pitchFamily="18" charset="0"/>
                  </a:rPr>
                  <a:t> </a:t>
                </a:r>
                <a:endParaRPr lang="en-US" sz="2577" b="1" dirty="0">
                  <a:ea typeface="Calibri" panose="020F0502020204030204" pitchFamily="34" charset="0"/>
                  <a:cs typeface="Times New Roman" panose="02020603050405020304" pitchFamily="18" charset="0"/>
                </a:endParaRPr>
              </a:p>
            </p:txBody>
          </p:sp>
          <p:sp>
            <p:nvSpPr>
              <p:cNvPr id="49" name="Rectangle 48"/>
              <p:cNvSpPr/>
              <p:nvPr/>
            </p:nvSpPr>
            <p:spPr>
              <a:xfrm>
                <a:off x="28129731" y="23287887"/>
                <a:ext cx="72236" cy="599231"/>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463" tIns="32730" rIns="65463" bIns="32730" numCol="1" spcCol="0" rtlCol="0" fromWordArt="0" anchor="ctr" anchorCtr="0" forceAA="0" compatLnSpc="1">
                <a:prstTxWarp prst="textNoShape">
                  <a:avLst/>
                </a:prstTxWarp>
                <a:noAutofit/>
              </a:bodyPr>
              <a:lstStyle/>
              <a:p>
                <a:endParaRPr lang="en-US" sz="1718"/>
              </a:p>
            </p:txBody>
          </p:sp>
        </p:grpSp>
      </p:grpSp>
      <p:sp>
        <p:nvSpPr>
          <p:cNvPr id="55" name="Text Box 52"/>
          <p:cNvSpPr txBox="1">
            <a:spLocks noChangeArrowheads="1"/>
          </p:cNvSpPr>
          <p:nvPr/>
        </p:nvSpPr>
        <p:spPr bwMode="auto">
          <a:xfrm>
            <a:off x="20175136" y="17576747"/>
            <a:ext cx="7257725" cy="451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63657" tIns="78554" rIns="163657" bIns="78554"/>
          <a:lstStyle>
            <a:lvl1pPr marL="342900" indent="-342900">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lvl="1">
              <a:buClr>
                <a:srgbClr val="8E8357"/>
              </a:buClr>
            </a:pPr>
            <a:r>
              <a:rPr lang="en-US" sz="3054" b="1" dirty="0"/>
              <a:t>Figure 1. </a:t>
            </a:r>
            <a:r>
              <a:rPr lang="en-US" sz="3054" dirty="0"/>
              <a:t>Schematic of synemin. Both synemin isoforms contain a very short head domain (10 amino acids), a rod domain (310 amino acids, light blue box) allowing it to form polymers with type III IF proteins, and a very long C-terminal tail classifying it as a type IV IF protein. Both also contain a PKA binding domain (dark blue box) classifying it as an AKAP. The 312 amino acid insert in the C-terminal tail (aa 1151-1462, yellow box) is lacking in </a:t>
            </a:r>
            <a:r>
              <a:rPr lang="en-US" sz="3054" dirty="0">
                <a:latin typeface="Symbol" panose="05050102010706020507" pitchFamily="18" charset="2"/>
              </a:rPr>
              <a:t>b</a:t>
            </a:r>
            <a:r>
              <a:rPr lang="en-US" sz="3054" dirty="0"/>
              <a:t>-synemin and the only difference between the two isoforms. </a:t>
            </a:r>
            <a:endParaRPr lang="en-US" altLang="en-US" sz="3054" dirty="0">
              <a:solidFill>
                <a:srgbClr val="05234B"/>
              </a:solidFill>
              <a:latin typeface="Times New Roman" panose="02020603050405020304" pitchFamily="18" charset="0"/>
            </a:endParaRPr>
          </a:p>
        </p:txBody>
      </p:sp>
      <p:pic>
        <p:nvPicPr>
          <p:cNvPr id="56" name="Picture 55" descr="A drawing of a face&#10;&#10;Description generated with high confidence">
            <a:extLst>
              <a:ext uri="{FF2B5EF4-FFF2-40B4-BE49-F238E27FC236}">
                <a16:creationId xmlns:a16="http://schemas.microsoft.com/office/drawing/2014/main" id="{52CA0E63-FA1C-422E-B74C-508DDC117D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378319" y="6130636"/>
            <a:ext cx="7284414" cy="2976924"/>
          </a:xfrm>
          <a:prstGeom prst="rect">
            <a:avLst/>
          </a:prstGeom>
        </p:spPr>
      </p:pic>
      <p:sp>
        <p:nvSpPr>
          <p:cNvPr id="57" name="TextBox 56">
            <a:extLst>
              <a:ext uri="{FF2B5EF4-FFF2-40B4-BE49-F238E27FC236}">
                <a16:creationId xmlns:a16="http://schemas.microsoft.com/office/drawing/2014/main" id="{95FAD41A-B592-49FC-8807-A6522A164324}"/>
              </a:ext>
            </a:extLst>
          </p:cNvPr>
          <p:cNvSpPr txBox="1"/>
          <p:nvPr/>
        </p:nvSpPr>
        <p:spPr>
          <a:xfrm>
            <a:off x="29424138" y="9349314"/>
            <a:ext cx="6855403" cy="2736327"/>
          </a:xfrm>
          <a:prstGeom prst="rect">
            <a:avLst/>
          </a:prstGeom>
          <a:noFill/>
        </p:spPr>
        <p:txBody>
          <a:bodyPr wrap="square" rtlCol="0">
            <a:spAutoFit/>
          </a:bodyPr>
          <a:lstStyle/>
          <a:p>
            <a:r>
              <a:rPr lang="en-US" sz="3054" b="1" dirty="0"/>
              <a:t>Figure 3. </a:t>
            </a:r>
            <a:r>
              <a:rPr lang="en-US" sz="3054" dirty="0"/>
              <a:t>Schematic illustration of PKA activation and anchoring by an AKAP. </a:t>
            </a:r>
          </a:p>
          <a:p>
            <a:r>
              <a:rPr lang="en-US" sz="2673" dirty="0"/>
              <a:t>Adopted from : </a:t>
            </a:r>
            <a:r>
              <a:rPr lang="en-US" sz="2673" dirty="0" err="1"/>
              <a:t>Caleijo</a:t>
            </a:r>
            <a:r>
              <a:rPr lang="en-US" sz="2673" dirty="0"/>
              <a:t> AI and </a:t>
            </a:r>
            <a:r>
              <a:rPr lang="en-US" sz="2673" dirty="0" err="1"/>
              <a:t>Tasken</a:t>
            </a:r>
            <a:r>
              <a:rPr lang="en-US" sz="2673" dirty="0"/>
              <a:t> K (2015) </a:t>
            </a:r>
            <a:r>
              <a:rPr lang="en-US" sz="2673" i="1" dirty="0"/>
              <a:t>Front </a:t>
            </a:r>
            <a:r>
              <a:rPr lang="en-US" sz="2673" i="1" dirty="0" err="1"/>
              <a:t>Pharmacol</a:t>
            </a:r>
            <a:r>
              <a:rPr lang="en-US" sz="2673" dirty="0"/>
              <a:t>. 6:192. </a:t>
            </a:r>
            <a:r>
              <a:rPr lang="en-US" sz="2673" dirty="0" err="1"/>
              <a:t>doi</a:t>
            </a:r>
            <a:r>
              <a:rPr lang="en-US" sz="2673" dirty="0"/>
              <a:t>: 10.3389/fphar.2015.00192 </a:t>
            </a:r>
          </a:p>
        </p:txBody>
      </p:sp>
      <p:pic>
        <p:nvPicPr>
          <p:cNvPr id="58" name="Picture 57" descr="A close up of a map&#10;&#10;Description generated with very high confidence">
            <a:extLst>
              <a:ext uri="{FF2B5EF4-FFF2-40B4-BE49-F238E27FC236}">
                <a16:creationId xmlns:a16="http://schemas.microsoft.com/office/drawing/2014/main" id="{8CA7AC5D-023C-4464-97AA-2577D996DB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43276" y="24373468"/>
            <a:ext cx="6901241" cy="4618651"/>
          </a:xfrm>
          <a:prstGeom prst="rect">
            <a:avLst/>
          </a:prstGeom>
        </p:spPr>
      </p:pic>
      <p:sp>
        <p:nvSpPr>
          <p:cNvPr id="59" name="TextBox 58">
            <a:extLst>
              <a:ext uri="{FF2B5EF4-FFF2-40B4-BE49-F238E27FC236}">
                <a16:creationId xmlns:a16="http://schemas.microsoft.com/office/drawing/2014/main" id="{1E78C23B-6E00-48AF-B39F-61FA88C62663}"/>
              </a:ext>
            </a:extLst>
          </p:cNvPr>
          <p:cNvSpPr txBox="1"/>
          <p:nvPr/>
        </p:nvSpPr>
        <p:spPr>
          <a:xfrm>
            <a:off x="20297589" y="29144480"/>
            <a:ext cx="6855403" cy="2089931"/>
          </a:xfrm>
          <a:prstGeom prst="rect">
            <a:avLst/>
          </a:prstGeom>
          <a:noFill/>
        </p:spPr>
        <p:txBody>
          <a:bodyPr wrap="square" rtlCol="0">
            <a:spAutoFit/>
          </a:bodyPr>
          <a:lstStyle/>
          <a:p>
            <a:r>
              <a:rPr lang="en-US" sz="3054" b="1" dirty="0"/>
              <a:t>Figure 2</a:t>
            </a:r>
            <a:r>
              <a:rPr lang="en-US" sz="3054" dirty="0"/>
              <a:t>. Schematic illustration of AKAPs in cardiac muscle cells. </a:t>
            </a:r>
          </a:p>
          <a:p>
            <a:r>
              <a:rPr lang="en-US" sz="2291" dirty="0"/>
              <a:t>Adopted from : </a:t>
            </a:r>
            <a:r>
              <a:rPr lang="en-US" sz="2291" dirty="0" err="1"/>
              <a:t>Kritzer</a:t>
            </a:r>
            <a:r>
              <a:rPr lang="en-US" sz="2291" dirty="0"/>
              <a:t> KD et.al., (2012) </a:t>
            </a:r>
            <a:r>
              <a:rPr lang="en-US" sz="2291" i="1" dirty="0"/>
              <a:t>J </a:t>
            </a:r>
            <a:r>
              <a:rPr lang="en-US" sz="2291" i="1" dirty="0" err="1"/>
              <a:t>Mol</a:t>
            </a:r>
            <a:r>
              <a:rPr lang="en-US" sz="2291" i="1" dirty="0"/>
              <a:t> Cell </a:t>
            </a:r>
            <a:r>
              <a:rPr lang="en-US" sz="2291" i="1" dirty="0" err="1"/>
              <a:t>Cardiol</a:t>
            </a:r>
            <a:r>
              <a:rPr lang="en-US" sz="2291" dirty="0"/>
              <a:t>. 52(2)351. </a:t>
            </a:r>
            <a:r>
              <a:rPr lang="en-US" sz="2291" dirty="0" err="1"/>
              <a:t>doi</a:t>
            </a:r>
            <a:r>
              <a:rPr lang="en-US" sz="2291" dirty="0"/>
              <a:t>: 10.1016/j.yjmcc.2011.05.002.</a:t>
            </a:r>
          </a:p>
        </p:txBody>
      </p:sp>
      <p:sp>
        <p:nvSpPr>
          <p:cNvPr id="62" name="TextBox 61">
            <a:extLst>
              <a:ext uri="{FF2B5EF4-FFF2-40B4-BE49-F238E27FC236}">
                <a16:creationId xmlns:a16="http://schemas.microsoft.com/office/drawing/2014/main" id="{C730520C-D2B8-4913-8721-A54BB66821DD}"/>
              </a:ext>
            </a:extLst>
          </p:cNvPr>
          <p:cNvSpPr txBox="1"/>
          <p:nvPr/>
        </p:nvSpPr>
        <p:spPr>
          <a:xfrm>
            <a:off x="1695524" y="18319172"/>
            <a:ext cx="7635835" cy="10865539"/>
          </a:xfrm>
          <a:prstGeom prst="rect">
            <a:avLst/>
          </a:prstGeom>
          <a:noFill/>
        </p:spPr>
        <p:txBody>
          <a:bodyPr wrap="square" rtlCol="0">
            <a:spAutoFit/>
          </a:bodyPr>
          <a:lstStyle/>
          <a:p>
            <a:pPr>
              <a:spcBef>
                <a:spcPts val="858"/>
              </a:spcBef>
              <a:spcAft>
                <a:spcPts val="430"/>
              </a:spcAft>
            </a:pPr>
            <a:r>
              <a:rPr lang="en-US" sz="3818" b="1" dirty="0" err="1">
                <a:solidFill>
                  <a:srgbClr val="0070C0"/>
                </a:solidFill>
              </a:rPr>
              <a:t>Synemin</a:t>
            </a:r>
            <a:r>
              <a:rPr lang="is-IS" sz="3818" b="1" dirty="0">
                <a:solidFill>
                  <a:srgbClr val="0070C0"/>
                </a:solidFill>
              </a:rPr>
              <a:t>…</a:t>
            </a:r>
            <a:r>
              <a:rPr lang="en-US" sz="3818" b="1" dirty="0">
                <a:solidFill>
                  <a:srgbClr val="0070C0"/>
                </a:solidFill>
              </a:rPr>
              <a:t> </a:t>
            </a:r>
          </a:p>
          <a:p>
            <a:pPr marL="409147" indent="-409147">
              <a:spcBef>
                <a:spcPts val="858"/>
              </a:spcBef>
              <a:spcAft>
                <a:spcPts val="430"/>
              </a:spcAft>
              <a:buFont typeface="Wingdings" panose="05000000000000000000" pitchFamily="2" charset="2"/>
              <a:buChar char="Ø"/>
            </a:pPr>
            <a:r>
              <a:rPr lang="en-US" sz="3436" dirty="0"/>
              <a:t>Functions as intermediate filament (IF) protein, forms </a:t>
            </a:r>
            <a:r>
              <a:rPr lang="en-US" sz="3436" dirty="0" err="1"/>
              <a:t>heteropolymers</a:t>
            </a:r>
            <a:r>
              <a:rPr lang="en-US" sz="3436" dirty="0"/>
              <a:t> </a:t>
            </a:r>
          </a:p>
          <a:p>
            <a:pPr marL="736466" lvl="1" indent="-409147">
              <a:spcBef>
                <a:spcPts val="858"/>
              </a:spcBef>
              <a:spcAft>
                <a:spcPts val="430"/>
              </a:spcAft>
              <a:buFont typeface="Wingdings" panose="05000000000000000000" pitchFamily="2" charset="2"/>
              <a:buChar char="Ø"/>
            </a:pPr>
            <a:r>
              <a:rPr lang="en-US" sz="3436" dirty="0"/>
              <a:t>Thus it binds to other IF proteins </a:t>
            </a:r>
          </a:p>
          <a:p>
            <a:pPr marL="409147" indent="-409147">
              <a:spcBef>
                <a:spcPts val="858"/>
              </a:spcBef>
              <a:spcAft>
                <a:spcPts val="430"/>
              </a:spcAft>
              <a:buFont typeface="Wingdings" panose="05000000000000000000" pitchFamily="2" charset="2"/>
              <a:buChar char="Ø"/>
            </a:pPr>
            <a:r>
              <a:rPr lang="en-US" sz="3436" dirty="0"/>
              <a:t>Functions as an A-kinase anchoring protein (AKAP)</a:t>
            </a:r>
          </a:p>
          <a:p>
            <a:pPr marL="736466" lvl="1" indent="-409147">
              <a:spcBef>
                <a:spcPts val="858"/>
              </a:spcBef>
              <a:spcAft>
                <a:spcPts val="430"/>
              </a:spcAft>
              <a:buFont typeface="Wingdings" panose="05000000000000000000" pitchFamily="2" charset="2"/>
              <a:buChar char="Ø"/>
            </a:pPr>
            <a:r>
              <a:rPr lang="en-US" sz="3436" dirty="0"/>
              <a:t>Binds PKA</a:t>
            </a:r>
          </a:p>
          <a:p>
            <a:pPr marL="736466" lvl="1" indent="-409147">
              <a:spcBef>
                <a:spcPts val="858"/>
              </a:spcBef>
              <a:spcAft>
                <a:spcPts val="430"/>
              </a:spcAft>
              <a:buFont typeface="Wingdings" panose="05000000000000000000" pitchFamily="2" charset="2"/>
              <a:buChar char="Ø"/>
            </a:pPr>
            <a:r>
              <a:rPr lang="en-US" sz="3436" dirty="0"/>
              <a:t>Targets to multiple subcellular locations (Fig. 2)</a:t>
            </a:r>
          </a:p>
          <a:p>
            <a:pPr>
              <a:spcBef>
                <a:spcPts val="858"/>
              </a:spcBef>
              <a:spcAft>
                <a:spcPts val="430"/>
              </a:spcAft>
            </a:pPr>
            <a:r>
              <a:rPr lang="en-US" sz="3818" b="1" dirty="0">
                <a:solidFill>
                  <a:srgbClr val="0070C0"/>
                </a:solidFill>
              </a:rPr>
              <a:t>Protein kinase A (PKA)…</a:t>
            </a:r>
          </a:p>
          <a:p>
            <a:pPr marL="490977" indent="-490977">
              <a:spcBef>
                <a:spcPts val="858"/>
              </a:spcBef>
              <a:spcAft>
                <a:spcPts val="430"/>
              </a:spcAft>
              <a:buFont typeface="Wingdings" panose="05000000000000000000" pitchFamily="2" charset="2"/>
              <a:buChar char="Ø"/>
            </a:pPr>
            <a:r>
              <a:rPr lang="en-US" sz="3436" dirty="0"/>
              <a:t>Activated by </a:t>
            </a:r>
            <a:r>
              <a:rPr lang="en-US" sz="3436" dirty="0" err="1"/>
              <a:t>cAMP</a:t>
            </a:r>
            <a:r>
              <a:rPr lang="en-US" sz="3436" dirty="0"/>
              <a:t> (Fig. 3)</a:t>
            </a:r>
          </a:p>
          <a:p>
            <a:pPr marL="490977" indent="-490977">
              <a:spcBef>
                <a:spcPts val="858"/>
              </a:spcBef>
              <a:spcAft>
                <a:spcPts val="430"/>
              </a:spcAft>
              <a:buFont typeface="Wingdings" panose="05000000000000000000" pitchFamily="2" charset="2"/>
              <a:buChar char="Ø"/>
            </a:pPr>
            <a:r>
              <a:rPr lang="en-US" sz="3436" dirty="0"/>
              <a:t>In a given cell type, multiple receptors signal through </a:t>
            </a:r>
            <a:r>
              <a:rPr lang="en-US" sz="3436" dirty="0" err="1"/>
              <a:t>cAMP</a:t>
            </a:r>
            <a:endParaRPr lang="en-US" sz="3436" dirty="0"/>
          </a:p>
          <a:p>
            <a:pPr marL="818294" lvl="1" indent="-490977">
              <a:spcBef>
                <a:spcPts val="858"/>
              </a:spcBef>
              <a:spcAft>
                <a:spcPts val="430"/>
              </a:spcAft>
              <a:buFont typeface="Wingdings" panose="05000000000000000000" pitchFamily="2" charset="2"/>
              <a:buChar char="Ø"/>
            </a:pPr>
            <a:r>
              <a:rPr lang="en-US" sz="3436" dirty="0"/>
              <a:t>Each results in targeted (different) PKA substrate phosphorylation events </a:t>
            </a:r>
          </a:p>
          <a:p>
            <a:pPr lvl="1">
              <a:spcBef>
                <a:spcPts val="858"/>
              </a:spcBef>
              <a:spcAft>
                <a:spcPts val="430"/>
              </a:spcAft>
            </a:pPr>
            <a:endParaRPr lang="en-US" sz="3436" dirty="0"/>
          </a:p>
        </p:txBody>
      </p:sp>
      <p:sp>
        <p:nvSpPr>
          <p:cNvPr id="69" name="Text Box 52"/>
          <p:cNvSpPr txBox="1">
            <a:spLocks noChangeArrowheads="1"/>
          </p:cNvSpPr>
          <p:nvPr/>
        </p:nvSpPr>
        <p:spPr bwMode="auto">
          <a:xfrm>
            <a:off x="20016836" y="5815240"/>
            <a:ext cx="7586619" cy="649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63657" tIns="78554" rIns="163657" bIns="78554"/>
          <a:lstStyle>
            <a:lvl1pPr marL="342900" indent="-342900">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indent="0">
              <a:spcBef>
                <a:spcPts val="858"/>
              </a:spcBef>
              <a:spcAft>
                <a:spcPts val="430"/>
              </a:spcAft>
            </a:pPr>
            <a:r>
              <a:rPr lang="en-US" altLang="en-US" sz="3436" dirty="0"/>
              <a:t>If </a:t>
            </a:r>
            <a:r>
              <a:rPr lang="en-US" altLang="en-US" sz="3436" dirty="0">
                <a:latin typeface="Symbol" panose="05050102010706020507" pitchFamily="18" charset="2"/>
              </a:rPr>
              <a:t>b</a:t>
            </a:r>
            <a:r>
              <a:rPr lang="en-US" altLang="en-US" sz="3436" dirty="0">
                <a:latin typeface="+mn-lt"/>
              </a:rPr>
              <a:t>-synemin and </a:t>
            </a:r>
            <a:r>
              <a:rPr lang="en-US" altLang="en-US" sz="3436" dirty="0" err="1">
                <a:latin typeface="+mn-lt"/>
              </a:rPr>
              <a:t>PKC</a:t>
            </a:r>
            <a:r>
              <a:rPr lang="en-US" altLang="en-US" sz="3436" dirty="0" err="1">
                <a:latin typeface="Symbol" panose="05050102010706020507" pitchFamily="18" charset="2"/>
              </a:rPr>
              <a:t>e</a:t>
            </a:r>
            <a:r>
              <a:rPr lang="en-US" altLang="en-US" sz="3436" dirty="0">
                <a:latin typeface="+mn-lt"/>
              </a:rPr>
              <a:t> are binding partners </a:t>
            </a:r>
            <a:r>
              <a:rPr lang="en-US" altLang="en-US" sz="3436" i="1" dirty="0">
                <a:latin typeface="+mn-lt"/>
              </a:rPr>
              <a:t>in vivo</a:t>
            </a:r>
            <a:r>
              <a:rPr lang="en-US" altLang="en-US" sz="3436" dirty="0">
                <a:latin typeface="+mn-lt"/>
              </a:rPr>
              <a:t>, it is expected that when the cells are lysed and </a:t>
            </a:r>
            <a:r>
              <a:rPr lang="en-US" altLang="en-US" sz="3436" dirty="0">
                <a:latin typeface="Symbol" panose="05050102010706020507" pitchFamily="18" charset="2"/>
              </a:rPr>
              <a:t>b</a:t>
            </a:r>
            <a:r>
              <a:rPr lang="en-US" altLang="en-US" sz="3436" dirty="0">
                <a:latin typeface="+mn-lt"/>
              </a:rPr>
              <a:t>-synemin is pulled out of the lysate using antibody that specifically binds </a:t>
            </a:r>
            <a:r>
              <a:rPr lang="en-US" altLang="en-US" sz="3436" dirty="0">
                <a:latin typeface="Symbol" panose="05050102010706020507" pitchFamily="18" charset="2"/>
              </a:rPr>
              <a:t>b</a:t>
            </a:r>
            <a:r>
              <a:rPr lang="en-US" altLang="en-US" sz="3436" dirty="0">
                <a:latin typeface="+mn-lt"/>
              </a:rPr>
              <a:t>-synemin, </a:t>
            </a:r>
            <a:r>
              <a:rPr lang="en-US" altLang="en-US" sz="3436" dirty="0" err="1">
                <a:latin typeface="+mn-lt"/>
              </a:rPr>
              <a:t>PKC</a:t>
            </a:r>
            <a:r>
              <a:rPr lang="en-US" altLang="en-US" sz="3436" dirty="0" err="1">
                <a:latin typeface="Symbol" panose="05050102010706020507" pitchFamily="18" charset="2"/>
              </a:rPr>
              <a:t>e</a:t>
            </a:r>
            <a:r>
              <a:rPr lang="en-US" altLang="en-US" sz="3436" dirty="0">
                <a:latin typeface="+mn-lt"/>
              </a:rPr>
              <a:t> should also be a member of the protein-antibody complex and be co-</a:t>
            </a:r>
            <a:r>
              <a:rPr lang="en-US" altLang="en-US" sz="3436" dirty="0" err="1">
                <a:latin typeface="+mn-lt"/>
              </a:rPr>
              <a:t>IPed</a:t>
            </a:r>
            <a:r>
              <a:rPr lang="en-US" altLang="en-US" sz="3436" dirty="0">
                <a:latin typeface="+mn-lt"/>
              </a:rPr>
              <a:t> with </a:t>
            </a:r>
            <a:r>
              <a:rPr lang="en-US" altLang="en-US" sz="3436" dirty="0">
                <a:latin typeface="Symbol" panose="05050102010706020507" pitchFamily="18" charset="2"/>
              </a:rPr>
              <a:t>b</a:t>
            </a:r>
            <a:r>
              <a:rPr lang="en-US" altLang="en-US" sz="3436" dirty="0">
                <a:latin typeface="+mn-lt"/>
              </a:rPr>
              <a:t>-synemin.</a:t>
            </a:r>
          </a:p>
          <a:p>
            <a:pPr marL="0" indent="0">
              <a:spcBef>
                <a:spcPts val="858"/>
              </a:spcBef>
              <a:spcAft>
                <a:spcPts val="430"/>
              </a:spcAft>
            </a:pPr>
            <a:r>
              <a:rPr lang="en-US" altLang="en-US" sz="3436" b="1" dirty="0">
                <a:solidFill>
                  <a:srgbClr val="0070C0"/>
                </a:solidFill>
                <a:latin typeface="+mn-lt"/>
              </a:rPr>
              <a:t>We are testing </a:t>
            </a:r>
            <a:r>
              <a:rPr lang="en-US" altLang="en-US" sz="3436" dirty="0">
                <a:latin typeface="+mn-lt"/>
              </a:rPr>
              <a:t>(1) if they are binding partners (we have preliminary data to support this theory).</a:t>
            </a:r>
          </a:p>
          <a:p>
            <a:pPr marL="0" indent="0">
              <a:spcBef>
                <a:spcPts val="858"/>
              </a:spcBef>
              <a:spcAft>
                <a:spcPts val="430"/>
              </a:spcAft>
            </a:pPr>
            <a:r>
              <a:rPr lang="en-US" altLang="en-US" sz="3436" dirty="0">
                <a:latin typeface="+mn-lt"/>
              </a:rPr>
              <a:t>And (2), if they are binding partners, do they bind when the </a:t>
            </a:r>
            <a:r>
              <a:rPr lang="en-US" altLang="en-US" sz="3436" dirty="0">
                <a:latin typeface="Symbol" panose="05050102010706020507" pitchFamily="18" charset="2"/>
              </a:rPr>
              <a:t>b</a:t>
            </a:r>
            <a:r>
              <a:rPr lang="en-US" altLang="en-US" sz="3436" dirty="0">
                <a:latin typeface="+mn-lt"/>
              </a:rPr>
              <a:t>-adrenergic pathway is (plus isoproterenol) or is not (minus</a:t>
            </a:r>
            <a:r>
              <a:rPr lang="en-US" altLang="en-US" sz="3436" dirty="0"/>
              <a:t> isoproterenol) stimulated.</a:t>
            </a:r>
          </a:p>
        </p:txBody>
      </p:sp>
      <p:pic>
        <p:nvPicPr>
          <p:cNvPr id="9" name="Picture 8"/>
          <p:cNvPicPr>
            <a:picLocks noChangeAspect="1"/>
          </p:cNvPicPr>
          <p:nvPr/>
        </p:nvPicPr>
        <p:blipFill>
          <a:blip r:embed="rId6"/>
          <a:stretch>
            <a:fillRect/>
          </a:stretch>
        </p:blipFill>
        <p:spPr>
          <a:xfrm>
            <a:off x="30050410" y="12240491"/>
            <a:ext cx="5940230" cy="5676219"/>
          </a:xfrm>
          <a:prstGeom prst="rect">
            <a:avLst/>
          </a:prstGeom>
        </p:spPr>
      </p:pic>
      <p:sp>
        <p:nvSpPr>
          <p:cNvPr id="71" name="TextBox 70">
            <a:extLst>
              <a:ext uri="{FF2B5EF4-FFF2-40B4-BE49-F238E27FC236}">
                <a16:creationId xmlns:a16="http://schemas.microsoft.com/office/drawing/2014/main" id="{1E78C23B-6E00-48AF-B39F-61FA88C62663}"/>
              </a:ext>
            </a:extLst>
          </p:cNvPr>
          <p:cNvSpPr txBox="1"/>
          <p:nvPr/>
        </p:nvSpPr>
        <p:spPr>
          <a:xfrm>
            <a:off x="29006497" y="18687263"/>
            <a:ext cx="6855403" cy="1267335"/>
          </a:xfrm>
          <a:prstGeom prst="rect">
            <a:avLst/>
          </a:prstGeom>
          <a:noFill/>
        </p:spPr>
        <p:txBody>
          <a:bodyPr wrap="square" rtlCol="0">
            <a:spAutoFit/>
          </a:bodyPr>
          <a:lstStyle/>
          <a:p>
            <a:r>
              <a:rPr lang="en-US" sz="2577" b="1" dirty="0"/>
              <a:t>Figure 4</a:t>
            </a:r>
            <a:r>
              <a:rPr lang="en-US" sz="2577" dirty="0"/>
              <a:t>. Schematic </a:t>
            </a:r>
            <a:r>
              <a:rPr lang="en-US" sz="3054" dirty="0"/>
              <a:t>illustration</a:t>
            </a:r>
            <a:r>
              <a:rPr lang="en-US" sz="2577" dirty="0"/>
              <a:t> of Immuno-precipitation with magnetic beads. </a:t>
            </a:r>
          </a:p>
          <a:p>
            <a:r>
              <a:rPr lang="en-US" sz="2004" dirty="0"/>
              <a:t>Adopted from : Rockland Immunochemical </a:t>
            </a:r>
            <a:r>
              <a:rPr lang="en-US" sz="2004" dirty="0" err="1"/>
              <a:t>Inc</a:t>
            </a:r>
            <a:endParaRPr lang="en-US" sz="2004" dirty="0"/>
          </a:p>
        </p:txBody>
      </p:sp>
      <p:sp>
        <p:nvSpPr>
          <p:cNvPr id="44" name="Text Box 63"/>
          <p:cNvSpPr txBox="1">
            <a:spLocks noChangeArrowheads="1"/>
          </p:cNvSpPr>
          <p:nvPr/>
        </p:nvSpPr>
        <p:spPr bwMode="auto">
          <a:xfrm>
            <a:off x="19905518" y="5051507"/>
            <a:ext cx="7855527" cy="720089"/>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295" b="1" dirty="0">
                <a:solidFill>
                  <a:schemeClr val="bg1"/>
                </a:solidFill>
              </a:rPr>
              <a:t>Rationale </a:t>
            </a:r>
            <a:endParaRPr lang="en-US" altLang="en-US" sz="1718" dirty="0">
              <a:solidFill>
                <a:schemeClr val="bg1"/>
              </a:solidFill>
            </a:endParaRPr>
          </a:p>
        </p:txBody>
      </p:sp>
      <p:sp>
        <p:nvSpPr>
          <p:cNvPr id="48" name="Text Box 75">
            <a:extLst>
              <a:ext uri="{FF2B5EF4-FFF2-40B4-BE49-F238E27FC236}">
                <a16:creationId xmlns:a16="http://schemas.microsoft.com/office/drawing/2014/main" id="{39C566EE-9A2A-4349-B097-9F1837B94D36}"/>
              </a:ext>
            </a:extLst>
          </p:cNvPr>
          <p:cNvSpPr txBox="1">
            <a:spLocks noChangeArrowheads="1"/>
          </p:cNvSpPr>
          <p:nvPr/>
        </p:nvSpPr>
        <p:spPr bwMode="auto">
          <a:xfrm>
            <a:off x="28931673" y="28242491"/>
            <a:ext cx="7257725" cy="2371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163657" tIns="78554" rIns="163657" bIns="78554"/>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3054" dirty="0">
                <a:solidFill>
                  <a:srgbClr val="05234B"/>
                </a:solidFill>
                <a:latin typeface="+mn-lt"/>
              </a:rPr>
              <a:t>Corresponding author: </a:t>
            </a:r>
          </a:p>
          <a:p>
            <a:pPr algn="ctr"/>
            <a:r>
              <a:rPr lang="en-US" altLang="en-US" sz="3054" dirty="0">
                <a:solidFill>
                  <a:srgbClr val="05234B"/>
                </a:solidFill>
                <a:latin typeface="+mn-lt"/>
              </a:rPr>
              <a:t>Mary Russell </a:t>
            </a:r>
          </a:p>
          <a:p>
            <a:pPr algn="ctr"/>
            <a:r>
              <a:rPr lang="en-US" altLang="en-US" sz="3054" dirty="0">
                <a:solidFill>
                  <a:srgbClr val="05234B"/>
                </a:solidFill>
                <a:latin typeface="+mn-lt"/>
              </a:rPr>
              <a:t>4314 Mahoning Ave. N.W.</a:t>
            </a:r>
          </a:p>
          <a:p>
            <a:pPr algn="ctr"/>
            <a:r>
              <a:rPr lang="en-US" altLang="en-US" sz="3054" dirty="0">
                <a:solidFill>
                  <a:srgbClr val="05234B"/>
                </a:solidFill>
                <a:latin typeface="+mn-lt"/>
              </a:rPr>
              <a:t>Warren, OH 44483</a:t>
            </a:r>
          </a:p>
          <a:p>
            <a:pPr algn="ctr"/>
            <a:r>
              <a:rPr lang="en-US" altLang="en-US" sz="3054" dirty="0">
                <a:solidFill>
                  <a:srgbClr val="05234B"/>
                </a:solidFill>
                <a:hlinkClick r:id="rId7"/>
              </a:rPr>
              <a:t>mrussel1@kent.edu</a:t>
            </a:r>
            <a:endParaRPr lang="en-US" altLang="en-US" sz="3054" dirty="0">
              <a:solidFill>
                <a:srgbClr val="05234B"/>
              </a:solidFill>
            </a:endParaRPr>
          </a:p>
          <a:p>
            <a:pPr algn="ctr"/>
            <a:r>
              <a:rPr lang="en-US" altLang="en-US" sz="3054" dirty="0">
                <a:solidFill>
                  <a:srgbClr val="05234B"/>
                </a:solidFill>
              </a:rPr>
              <a:t>330-675-8913</a:t>
            </a:r>
          </a:p>
          <a:p>
            <a:pPr algn="ctr"/>
            <a:endParaRPr lang="en-US" altLang="en-US" sz="3818" dirty="0">
              <a:solidFill>
                <a:srgbClr val="05234B"/>
              </a:solidFill>
              <a:latin typeface="+mn-lt"/>
            </a:endParaRPr>
          </a:p>
          <a:p>
            <a:pPr algn="ctr"/>
            <a:endParaRPr lang="en-US" altLang="en-US" sz="5727" dirty="0">
              <a:solidFill>
                <a:srgbClr val="05234B"/>
              </a:solidFill>
              <a:latin typeface="+mn-lt"/>
            </a:endParaRPr>
          </a:p>
        </p:txBody>
      </p:sp>
      <p:sp>
        <p:nvSpPr>
          <p:cNvPr id="51" name="Text Box 9"/>
          <p:cNvSpPr txBox="1">
            <a:spLocks noChangeArrowheads="1"/>
          </p:cNvSpPr>
          <p:nvPr/>
        </p:nvSpPr>
        <p:spPr bwMode="auto">
          <a:xfrm>
            <a:off x="28878258" y="22079652"/>
            <a:ext cx="7364556" cy="3544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63657" tIns="78554" rIns="163657" bIns="78554"/>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3436" dirty="0">
                <a:cs typeface="Times New Roman" panose="02020603050405020304" pitchFamily="18" charset="0"/>
              </a:rPr>
              <a:t>If </a:t>
            </a:r>
            <a:r>
              <a:rPr lang="en-US" altLang="en-US" sz="3436" dirty="0">
                <a:latin typeface="Symbol" panose="05050102010706020507" pitchFamily="18" charset="2"/>
                <a:cs typeface="Times New Roman" panose="02020603050405020304" pitchFamily="18" charset="0"/>
              </a:rPr>
              <a:t>b</a:t>
            </a:r>
            <a:r>
              <a:rPr lang="en-US" altLang="en-US" sz="3436" dirty="0">
                <a:latin typeface="+mn-lt"/>
                <a:cs typeface="Times New Roman" panose="02020603050405020304" pitchFamily="18" charset="0"/>
              </a:rPr>
              <a:t>-synemin is able to bind </a:t>
            </a:r>
            <a:r>
              <a:rPr lang="en-US" altLang="en-US" sz="3436" dirty="0" err="1">
                <a:latin typeface="+mn-lt"/>
                <a:cs typeface="Times New Roman" panose="02020603050405020304" pitchFamily="18" charset="0"/>
              </a:rPr>
              <a:t>PKC</a:t>
            </a:r>
            <a:r>
              <a:rPr lang="en-US" altLang="en-US" sz="3436" dirty="0" err="1">
                <a:latin typeface="Symbol" panose="05050102010706020507" pitchFamily="18" charset="2"/>
                <a:cs typeface="Times New Roman" panose="02020603050405020304" pitchFamily="18" charset="0"/>
              </a:rPr>
              <a:t>e</a:t>
            </a:r>
            <a:r>
              <a:rPr lang="en-US" altLang="en-US" sz="3436" dirty="0">
                <a:latin typeface="Symbol" panose="05050102010706020507" pitchFamily="18" charset="2"/>
                <a:cs typeface="Times New Roman" panose="02020603050405020304" pitchFamily="18" charset="0"/>
              </a:rPr>
              <a:t>:</a:t>
            </a:r>
            <a:endParaRPr lang="en-US" altLang="en-US" sz="3436" dirty="0">
              <a:cs typeface="Times New Roman" panose="02020603050405020304" pitchFamily="18" charset="0"/>
            </a:endParaRPr>
          </a:p>
          <a:p>
            <a:pPr marL="409147" indent="-409147">
              <a:buFont typeface="Wingdings" panose="05000000000000000000" pitchFamily="2" charset="2"/>
              <a:buChar char="Ø"/>
            </a:pPr>
            <a:r>
              <a:rPr lang="en-US" altLang="en-US" sz="3436" dirty="0">
                <a:cs typeface="Times New Roman" panose="02020603050405020304" pitchFamily="18" charset="0"/>
              </a:rPr>
              <a:t>Determine if </a:t>
            </a:r>
            <a:r>
              <a:rPr lang="en-US" altLang="en-US" sz="3436" dirty="0">
                <a:latin typeface="Symbol" panose="05050102010706020507" pitchFamily="18" charset="2"/>
                <a:cs typeface="Times New Roman" panose="02020603050405020304" pitchFamily="18" charset="0"/>
              </a:rPr>
              <a:t>a</a:t>
            </a:r>
            <a:r>
              <a:rPr lang="en-US" altLang="en-US" sz="3436" dirty="0">
                <a:latin typeface="+mn-lt"/>
                <a:cs typeface="Times New Roman" panose="02020603050405020304" pitchFamily="18" charset="0"/>
              </a:rPr>
              <a:t>-synemin is also able to bind </a:t>
            </a:r>
            <a:r>
              <a:rPr lang="en-US" altLang="en-US" sz="3436" dirty="0" err="1">
                <a:latin typeface="+mn-lt"/>
                <a:cs typeface="Times New Roman" panose="02020603050405020304" pitchFamily="18" charset="0"/>
              </a:rPr>
              <a:t>PKC</a:t>
            </a:r>
            <a:r>
              <a:rPr lang="en-US" altLang="en-US" sz="3436" dirty="0" err="1">
                <a:latin typeface="Symbol" panose="05050102010706020507" pitchFamily="18" charset="2"/>
                <a:cs typeface="Times New Roman" panose="02020603050405020304" pitchFamily="18" charset="0"/>
              </a:rPr>
              <a:t>e</a:t>
            </a:r>
            <a:endParaRPr lang="en-US" altLang="en-US" sz="3436" dirty="0">
              <a:latin typeface="Symbol" panose="05050102010706020507" pitchFamily="18" charset="2"/>
              <a:cs typeface="Times New Roman" panose="02020603050405020304" pitchFamily="18" charset="0"/>
            </a:endParaRPr>
          </a:p>
          <a:p>
            <a:pPr marL="409147" indent="-409147">
              <a:buFont typeface="Wingdings" panose="05000000000000000000" pitchFamily="2" charset="2"/>
              <a:buChar char="Ø"/>
            </a:pPr>
            <a:r>
              <a:rPr lang="en-US" altLang="en-US" sz="3436" dirty="0">
                <a:latin typeface="+mn-lt"/>
                <a:cs typeface="Times New Roman" panose="02020603050405020304" pitchFamily="18" charset="0"/>
              </a:rPr>
              <a:t>Localize binding region of </a:t>
            </a:r>
            <a:r>
              <a:rPr lang="en-US" altLang="en-US" sz="3436" dirty="0" err="1">
                <a:latin typeface="+mn-lt"/>
                <a:cs typeface="Times New Roman" panose="02020603050405020304" pitchFamily="18" charset="0"/>
              </a:rPr>
              <a:t>PKC</a:t>
            </a:r>
            <a:r>
              <a:rPr lang="en-US" altLang="en-US" sz="3436" dirty="0" err="1">
                <a:latin typeface="Symbol" panose="05050102010706020507" pitchFamily="18" charset="2"/>
                <a:cs typeface="Times New Roman" panose="02020603050405020304" pitchFamily="18" charset="0"/>
              </a:rPr>
              <a:t>e</a:t>
            </a:r>
            <a:r>
              <a:rPr lang="en-US" altLang="en-US" sz="3436" dirty="0">
                <a:latin typeface="+mn-lt"/>
                <a:cs typeface="Times New Roman" panose="02020603050405020304" pitchFamily="18" charset="0"/>
              </a:rPr>
              <a:t> on synemin </a:t>
            </a:r>
          </a:p>
          <a:p>
            <a:pPr marL="409147" indent="-409147">
              <a:buFont typeface="Wingdings" panose="05000000000000000000" pitchFamily="2" charset="2"/>
              <a:buChar char="Ø"/>
            </a:pPr>
            <a:r>
              <a:rPr lang="en-US" altLang="en-US" sz="3436" dirty="0">
                <a:latin typeface="+mn-lt"/>
                <a:cs typeface="Times New Roman" panose="02020603050405020304" pitchFamily="18" charset="0"/>
              </a:rPr>
              <a:t>Determine if </a:t>
            </a:r>
            <a:r>
              <a:rPr lang="en-US" altLang="en-US" sz="3436" dirty="0" err="1">
                <a:latin typeface="+mn-lt"/>
                <a:cs typeface="Times New Roman" panose="02020603050405020304" pitchFamily="18" charset="0"/>
              </a:rPr>
              <a:t>PKC</a:t>
            </a:r>
            <a:r>
              <a:rPr lang="en-US" altLang="en-US" sz="3436" dirty="0" err="1">
                <a:latin typeface="Symbol" panose="05050102010706020507" pitchFamily="18" charset="2"/>
                <a:cs typeface="Times New Roman" panose="02020603050405020304" pitchFamily="18" charset="0"/>
              </a:rPr>
              <a:t>e</a:t>
            </a:r>
            <a:r>
              <a:rPr lang="en-US" altLang="en-US" sz="3436" dirty="0">
                <a:latin typeface="+mn-lt"/>
                <a:cs typeface="Times New Roman" panose="02020603050405020304" pitchFamily="18" charset="0"/>
              </a:rPr>
              <a:t> bound to synemin is active or inactive at this location</a:t>
            </a:r>
          </a:p>
          <a:p>
            <a:pPr marL="409147" indent="-409147">
              <a:buFont typeface="Wingdings" panose="05000000000000000000" pitchFamily="2" charset="2"/>
              <a:buChar char="Ø"/>
            </a:pPr>
            <a:endParaRPr lang="en-US" altLang="en-US" sz="3436" dirty="0">
              <a:cs typeface="Times New Roman" panose="02020603050405020304" pitchFamily="18" charset="0"/>
            </a:endParaRPr>
          </a:p>
        </p:txBody>
      </p:sp>
    </p:spTree>
    <p:extLst>
      <p:ext uri="{BB962C8B-B14F-4D97-AF65-F5344CB8AC3E}">
        <p14:creationId xmlns:p14="http://schemas.microsoft.com/office/powerpoint/2010/main" val="156744901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2004:Templates:Presentations:Designs:Bold Stripes</Template>
  <TotalTime>2065</TotalTime>
  <Words>808</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Symbol</vt:lpstr>
      <vt:lpstr>Times New Roman</vt:lpstr>
      <vt:lpstr>Wingdings</vt:lpstr>
      <vt:lpstr>Blank Presentation</vt:lpstr>
      <vt:lpstr>PowerPoint Presentation</vt:lpstr>
    </vt:vector>
  </TitlesOfParts>
  <Company>Kent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 Solutions</dc:creator>
  <cp:lastModifiedBy>Russell, Mary</cp:lastModifiedBy>
  <cp:revision>120</cp:revision>
  <dcterms:created xsi:type="dcterms:W3CDTF">2008-09-23T16:47:48Z</dcterms:created>
  <dcterms:modified xsi:type="dcterms:W3CDTF">2023-11-14T17:05:48Z</dcterms:modified>
</cp:coreProperties>
</file>