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4"/>
  </p:notesMasterIdLst>
  <p:handoutMasterIdLst>
    <p:handoutMasterId r:id="rId25"/>
  </p:handoutMasterIdLst>
  <p:sldIdLst>
    <p:sldId id="257" r:id="rId5"/>
    <p:sldId id="263" r:id="rId6"/>
    <p:sldId id="264" r:id="rId7"/>
    <p:sldId id="265" r:id="rId8"/>
    <p:sldId id="277" r:id="rId9"/>
    <p:sldId id="278" r:id="rId10"/>
    <p:sldId id="279" r:id="rId11"/>
    <p:sldId id="283" r:id="rId12"/>
    <p:sldId id="266" r:id="rId13"/>
    <p:sldId id="284" r:id="rId14"/>
    <p:sldId id="287" r:id="rId15"/>
    <p:sldId id="288" r:id="rId16"/>
    <p:sldId id="280" r:id="rId17"/>
    <p:sldId id="285" r:id="rId18"/>
    <p:sldId id="286" r:id="rId19"/>
    <p:sldId id="282" r:id="rId20"/>
    <p:sldId id="289" r:id="rId21"/>
    <p:sldId id="290" r:id="rId22"/>
    <p:sldId id="26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cCreary, Kevin" initials="MK" lastIdx="1" clrIdx="0">
    <p:extLst>
      <p:ext uri="{19B8F6BF-5375-455C-9EA6-DF929625EA0E}">
        <p15:presenceInfo xmlns:p15="http://schemas.microsoft.com/office/powerpoint/2012/main" userId="S::kmccrea1@kent.edu::4964916b-403b-4e95-8edd-bbfe869914b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A52D"/>
    <a:srgbClr val="07305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703B0E-E55E-0453-D2E9-B5E4D09149AF}" v="106" dt="2023-11-27T15:06:56.3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2"/>
  </p:normalViewPr>
  <p:slideViewPr>
    <p:cSldViewPr snapToGrid="0" snapToObjects="1">
      <p:cViewPr varScale="1">
        <p:scale>
          <a:sx n="108" d="100"/>
          <a:sy n="108" d="100"/>
        </p:scale>
        <p:origin x="654" y="108"/>
      </p:cViewPr>
      <p:guideLst/>
    </p:cSldViewPr>
  </p:slideViewPr>
  <p:notesTextViewPr>
    <p:cViewPr>
      <p:scale>
        <a:sx n="1" d="1"/>
        <a:sy n="1" d="1"/>
      </p:scale>
      <p:origin x="0" y="0"/>
    </p:cViewPr>
  </p:notesTextViewPr>
  <p:notesViewPr>
    <p:cSldViewPr snapToGrid="0" snapToObjects="1">
      <p:cViewPr varScale="1">
        <p:scale>
          <a:sx n="119" d="100"/>
          <a:sy n="119" d="100"/>
        </p:scale>
        <p:origin x="5056"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EFB4C9A-8023-2D40-A6E6-BD016CB1E7D6}" type="datetimeFigureOut">
              <a:rPr lang="en-US" smtClean="0"/>
              <a:t>12/1/2023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DA876C-D639-D148-8687-D84C95E04EE1}" type="slidenum">
              <a:rPr lang="en-US" smtClean="0"/>
              <a:t>‹#›</a:t>
            </a:fld>
            <a:endParaRPr lang="en-US"/>
          </a:p>
        </p:txBody>
      </p:sp>
    </p:spTree>
    <p:extLst>
      <p:ext uri="{BB962C8B-B14F-4D97-AF65-F5344CB8AC3E}">
        <p14:creationId xmlns:p14="http://schemas.microsoft.com/office/powerpoint/2010/main" val="19891739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E7BA9C-C13B-C941-82A5-2AA33B4473CE}" type="datetimeFigureOut">
              <a:rPr lang="en-US" smtClean="0"/>
              <a:t>12/1/2023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3CE1D9-36F2-B84D-A38F-999A8359DF7B}" type="slidenum">
              <a:rPr lang="en-US" smtClean="0"/>
              <a:t>‹#›</a:t>
            </a:fld>
            <a:endParaRPr lang="en-US"/>
          </a:p>
        </p:txBody>
      </p:sp>
    </p:spTree>
    <p:extLst>
      <p:ext uri="{BB962C8B-B14F-4D97-AF65-F5344CB8AC3E}">
        <p14:creationId xmlns:p14="http://schemas.microsoft.com/office/powerpoint/2010/main" val="253263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On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685"/>
          </a:xfrm>
          <a:prstGeom prst="rect">
            <a:avLst/>
          </a:prstGeom>
        </p:spPr>
      </p:pic>
      <p:pic>
        <p:nvPicPr>
          <p:cNvPr id="15" name="Picture 14"/>
          <p:cNvPicPr>
            <a:picLocks noChangeAspect="1"/>
          </p:cNvPicPr>
          <p:nvPr userDrawn="1"/>
        </p:nvPicPr>
        <p:blipFill>
          <a:blip r:embed="rId3">
            <a:alphaModFix amt="40000"/>
            <a:extLst>
              <a:ext uri="{28A0092B-C50C-407E-A947-70E740481C1C}">
                <a14:useLocalDpi xmlns:a14="http://schemas.microsoft.com/office/drawing/2010/main" val="0"/>
              </a:ext>
            </a:extLst>
          </a:blip>
          <a:stretch>
            <a:fillRect/>
          </a:stretch>
        </p:blipFill>
        <p:spPr>
          <a:xfrm>
            <a:off x="-1" y="2677"/>
            <a:ext cx="12193683" cy="5893640"/>
          </a:xfrm>
          <a:prstGeom prst="rect">
            <a:avLst/>
          </a:prstGeom>
        </p:spPr>
      </p:pic>
      <p:pic>
        <p:nvPicPr>
          <p:cNvPr id="6" name="Picture 5"/>
          <p:cNvPicPr>
            <a:picLocks noChangeAspect="1"/>
          </p:cNvPicPr>
          <p:nvPr userDrawn="1"/>
        </p:nvPicPr>
        <p:blipFill>
          <a:blip r:embed="rId4">
            <a:alphaModFix amt="15000"/>
            <a:extLst>
              <a:ext uri="{28A0092B-C50C-407E-A947-70E740481C1C}">
                <a14:useLocalDpi xmlns:a14="http://schemas.microsoft.com/office/drawing/2010/main" val="0"/>
              </a:ext>
            </a:extLst>
          </a:blip>
          <a:stretch>
            <a:fillRect/>
          </a:stretch>
        </p:blipFill>
        <p:spPr>
          <a:xfrm>
            <a:off x="0" y="0"/>
            <a:ext cx="5198364" cy="6858000"/>
          </a:xfrm>
          <a:prstGeom prst="rect">
            <a:avLst/>
          </a:prstGeom>
        </p:spPr>
      </p:pic>
      <p:sp>
        <p:nvSpPr>
          <p:cNvPr id="14" name="Freeform 13"/>
          <p:cNvSpPr/>
          <p:nvPr userDrawn="1"/>
        </p:nvSpPr>
        <p:spPr>
          <a:xfrm>
            <a:off x="0" y="0"/>
            <a:ext cx="253341" cy="2042556"/>
          </a:xfrm>
          <a:custGeom>
            <a:avLst/>
            <a:gdLst>
              <a:gd name="connsiteX0" fmla="*/ 0 w 253341"/>
              <a:gd name="connsiteY0" fmla="*/ 0 h 2042556"/>
              <a:gd name="connsiteX1" fmla="*/ 253341 w 253341"/>
              <a:gd name="connsiteY1" fmla="*/ 0 h 2042556"/>
              <a:gd name="connsiteX2" fmla="*/ 253341 w 253341"/>
              <a:gd name="connsiteY2" fmla="*/ 2042556 h 2042556"/>
              <a:gd name="connsiteX3" fmla="*/ 0 w 253341"/>
              <a:gd name="connsiteY3" fmla="*/ 1975262 h 2042556"/>
              <a:gd name="connsiteX4" fmla="*/ 0 w 253341"/>
              <a:gd name="connsiteY4" fmla="*/ 0 h 2042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341" h="2042556">
                <a:moveTo>
                  <a:pt x="0" y="0"/>
                </a:moveTo>
                <a:lnTo>
                  <a:pt x="253341" y="0"/>
                </a:lnTo>
                <a:lnTo>
                  <a:pt x="253341" y="2042556"/>
                </a:lnTo>
                <a:lnTo>
                  <a:pt x="0" y="1975262"/>
                </a:lnTo>
                <a:lnTo>
                  <a:pt x="0" y="0"/>
                </a:lnTo>
                <a:close/>
              </a:path>
            </a:pathLst>
          </a:custGeom>
          <a:solidFill>
            <a:srgbClr val="0730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678927" y="758283"/>
            <a:ext cx="4767239" cy="4770044"/>
          </a:xfrm>
          <a:prstGeom prst="rect">
            <a:avLst/>
          </a:prstGeom>
        </p:spPr>
      </p:pic>
      <p:pic>
        <p:nvPicPr>
          <p:cNvPr id="10" name="Picture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737807" y="5751174"/>
            <a:ext cx="2485668" cy="766064"/>
          </a:xfrm>
          <a:prstGeom prst="rect">
            <a:avLst/>
          </a:prstGeom>
        </p:spPr>
      </p:pic>
      <p:sp>
        <p:nvSpPr>
          <p:cNvPr id="2" name="Rectangle 1"/>
          <p:cNvSpPr/>
          <p:nvPr userDrawn="1"/>
        </p:nvSpPr>
        <p:spPr>
          <a:xfrm>
            <a:off x="-1" y="6723193"/>
            <a:ext cx="12192001" cy="14496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7279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Two">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685"/>
          </a:xfrm>
          <a:prstGeom prst="rect">
            <a:avLst/>
          </a:prstGeom>
        </p:spPr>
      </p:pic>
      <p:pic>
        <p:nvPicPr>
          <p:cNvPr id="11" name="Picture 10"/>
          <p:cNvPicPr>
            <a:picLocks noChangeAspect="1"/>
          </p:cNvPicPr>
          <p:nvPr userDrawn="1"/>
        </p:nvPicPr>
        <p:blipFill>
          <a:blip r:embed="rId3">
            <a:alphaModFix amt="40000"/>
            <a:extLst>
              <a:ext uri="{28A0092B-C50C-407E-A947-70E740481C1C}">
                <a14:useLocalDpi xmlns:a14="http://schemas.microsoft.com/office/drawing/2010/main" val="0"/>
              </a:ext>
            </a:extLst>
          </a:blip>
          <a:stretch>
            <a:fillRect/>
          </a:stretch>
        </p:blipFill>
        <p:spPr>
          <a:xfrm>
            <a:off x="-1" y="2677"/>
            <a:ext cx="12193683" cy="5893640"/>
          </a:xfrm>
          <a:prstGeom prst="rect">
            <a:avLst/>
          </a:prstGeom>
        </p:spPr>
      </p:pic>
      <p:pic>
        <p:nvPicPr>
          <p:cNvPr id="12" name="Picture 11"/>
          <p:cNvPicPr>
            <a:picLocks noChangeAspect="1"/>
          </p:cNvPicPr>
          <p:nvPr userDrawn="1"/>
        </p:nvPicPr>
        <p:blipFill>
          <a:blip r:embed="rId4">
            <a:alphaModFix amt="15000"/>
            <a:extLst>
              <a:ext uri="{28A0092B-C50C-407E-A947-70E740481C1C}">
                <a14:useLocalDpi xmlns:a14="http://schemas.microsoft.com/office/drawing/2010/main" val="0"/>
              </a:ext>
            </a:extLst>
          </a:blip>
          <a:stretch>
            <a:fillRect/>
          </a:stretch>
        </p:blipFill>
        <p:spPr>
          <a:xfrm>
            <a:off x="0" y="0"/>
            <a:ext cx="5198364" cy="6858000"/>
          </a:xfrm>
          <a:prstGeom prst="rect">
            <a:avLst/>
          </a:prstGeom>
        </p:spPr>
      </p:pic>
      <p:sp>
        <p:nvSpPr>
          <p:cNvPr id="13" name="Freeform 12"/>
          <p:cNvSpPr/>
          <p:nvPr userDrawn="1"/>
        </p:nvSpPr>
        <p:spPr>
          <a:xfrm>
            <a:off x="0" y="0"/>
            <a:ext cx="253341" cy="2042556"/>
          </a:xfrm>
          <a:custGeom>
            <a:avLst/>
            <a:gdLst>
              <a:gd name="connsiteX0" fmla="*/ 0 w 253341"/>
              <a:gd name="connsiteY0" fmla="*/ 0 h 2042556"/>
              <a:gd name="connsiteX1" fmla="*/ 253341 w 253341"/>
              <a:gd name="connsiteY1" fmla="*/ 0 h 2042556"/>
              <a:gd name="connsiteX2" fmla="*/ 253341 w 253341"/>
              <a:gd name="connsiteY2" fmla="*/ 2042556 h 2042556"/>
              <a:gd name="connsiteX3" fmla="*/ 0 w 253341"/>
              <a:gd name="connsiteY3" fmla="*/ 1975262 h 2042556"/>
              <a:gd name="connsiteX4" fmla="*/ 0 w 253341"/>
              <a:gd name="connsiteY4" fmla="*/ 0 h 2042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341" h="2042556">
                <a:moveTo>
                  <a:pt x="0" y="0"/>
                </a:moveTo>
                <a:lnTo>
                  <a:pt x="253341" y="0"/>
                </a:lnTo>
                <a:lnTo>
                  <a:pt x="253341" y="2042556"/>
                </a:lnTo>
                <a:lnTo>
                  <a:pt x="0" y="1975262"/>
                </a:lnTo>
                <a:lnTo>
                  <a:pt x="0" y="0"/>
                </a:lnTo>
                <a:close/>
              </a:path>
            </a:pathLst>
          </a:custGeom>
          <a:solidFill>
            <a:srgbClr val="0730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737807" y="5751174"/>
            <a:ext cx="2485668" cy="766064"/>
          </a:xfrm>
          <a:prstGeom prst="rect">
            <a:avLst/>
          </a:prstGeom>
        </p:spPr>
      </p:pic>
      <p:sp>
        <p:nvSpPr>
          <p:cNvPr id="19" name="Rectangle 18"/>
          <p:cNvSpPr/>
          <p:nvPr userDrawn="1"/>
        </p:nvSpPr>
        <p:spPr>
          <a:xfrm>
            <a:off x="-1" y="6723193"/>
            <a:ext cx="12192001" cy="14496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0" y="1122363"/>
            <a:ext cx="9144000" cy="2387600"/>
          </a:xfrm>
        </p:spPr>
        <p:txBody>
          <a:bodyPr anchor="b">
            <a:normAutofit/>
          </a:bodyPr>
          <a:lstStyle>
            <a:lvl1pPr algn="ctr">
              <a:defRPr sz="4400"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b="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End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685"/>
          </a:xfrm>
          <a:prstGeom prst="rect">
            <a:avLst/>
          </a:prstGeom>
        </p:spPr>
      </p:pic>
      <p:pic>
        <p:nvPicPr>
          <p:cNvPr id="11" name="Picture 10"/>
          <p:cNvPicPr>
            <a:picLocks noChangeAspect="1"/>
          </p:cNvPicPr>
          <p:nvPr userDrawn="1"/>
        </p:nvPicPr>
        <p:blipFill>
          <a:blip r:embed="rId3">
            <a:alphaModFix amt="40000"/>
            <a:extLst>
              <a:ext uri="{28A0092B-C50C-407E-A947-70E740481C1C}">
                <a14:useLocalDpi xmlns:a14="http://schemas.microsoft.com/office/drawing/2010/main" val="0"/>
              </a:ext>
            </a:extLst>
          </a:blip>
          <a:stretch>
            <a:fillRect/>
          </a:stretch>
        </p:blipFill>
        <p:spPr>
          <a:xfrm>
            <a:off x="-1" y="2677"/>
            <a:ext cx="12193683" cy="5893640"/>
          </a:xfrm>
          <a:prstGeom prst="rect">
            <a:avLst/>
          </a:prstGeom>
        </p:spPr>
      </p:pic>
      <p:pic>
        <p:nvPicPr>
          <p:cNvPr id="12" name="Picture 11"/>
          <p:cNvPicPr>
            <a:picLocks noChangeAspect="1"/>
          </p:cNvPicPr>
          <p:nvPr userDrawn="1"/>
        </p:nvPicPr>
        <p:blipFill>
          <a:blip r:embed="rId4">
            <a:alphaModFix amt="15000"/>
            <a:extLst>
              <a:ext uri="{28A0092B-C50C-407E-A947-70E740481C1C}">
                <a14:useLocalDpi xmlns:a14="http://schemas.microsoft.com/office/drawing/2010/main" val="0"/>
              </a:ext>
            </a:extLst>
          </a:blip>
          <a:stretch>
            <a:fillRect/>
          </a:stretch>
        </p:blipFill>
        <p:spPr>
          <a:xfrm>
            <a:off x="0" y="0"/>
            <a:ext cx="5198364" cy="6858000"/>
          </a:xfrm>
          <a:prstGeom prst="rect">
            <a:avLst/>
          </a:prstGeom>
        </p:spPr>
      </p:pic>
      <p:sp>
        <p:nvSpPr>
          <p:cNvPr id="13" name="Freeform 12"/>
          <p:cNvSpPr/>
          <p:nvPr userDrawn="1"/>
        </p:nvSpPr>
        <p:spPr>
          <a:xfrm>
            <a:off x="0" y="0"/>
            <a:ext cx="253341" cy="2042556"/>
          </a:xfrm>
          <a:custGeom>
            <a:avLst/>
            <a:gdLst>
              <a:gd name="connsiteX0" fmla="*/ 0 w 253341"/>
              <a:gd name="connsiteY0" fmla="*/ 0 h 2042556"/>
              <a:gd name="connsiteX1" fmla="*/ 253341 w 253341"/>
              <a:gd name="connsiteY1" fmla="*/ 0 h 2042556"/>
              <a:gd name="connsiteX2" fmla="*/ 253341 w 253341"/>
              <a:gd name="connsiteY2" fmla="*/ 2042556 h 2042556"/>
              <a:gd name="connsiteX3" fmla="*/ 0 w 253341"/>
              <a:gd name="connsiteY3" fmla="*/ 1975262 h 2042556"/>
              <a:gd name="connsiteX4" fmla="*/ 0 w 253341"/>
              <a:gd name="connsiteY4" fmla="*/ 0 h 2042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341" h="2042556">
                <a:moveTo>
                  <a:pt x="0" y="0"/>
                </a:moveTo>
                <a:lnTo>
                  <a:pt x="253341" y="0"/>
                </a:lnTo>
                <a:lnTo>
                  <a:pt x="253341" y="2042556"/>
                </a:lnTo>
                <a:lnTo>
                  <a:pt x="0" y="1975262"/>
                </a:lnTo>
                <a:lnTo>
                  <a:pt x="0" y="0"/>
                </a:lnTo>
                <a:close/>
              </a:path>
            </a:pathLst>
          </a:custGeom>
          <a:solidFill>
            <a:srgbClr val="0730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1" y="6723193"/>
            <a:ext cx="12192001" cy="14496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0" y="4589782"/>
            <a:ext cx="9144000" cy="1088528"/>
          </a:xfrm>
        </p:spPr>
        <p:txBody>
          <a:bodyPr anchor="b">
            <a:normAutofit/>
          </a:bodyPr>
          <a:lstStyle>
            <a:lvl1pPr algn="ctr">
              <a:defRPr sz="3200"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5678310"/>
            <a:ext cx="9144000" cy="1035407"/>
          </a:xfrm>
        </p:spPr>
        <p:txBody>
          <a:bodyPr/>
          <a:lstStyle>
            <a:lvl1pPr marL="0" indent="0" algn="ctr">
              <a:buNone/>
              <a:defRPr sz="2400" b="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4" name="Picture 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838700" y="2166290"/>
            <a:ext cx="2491740" cy="2414016"/>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2C01B3-EA4D-144B-B2F9-039945D70569}" type="datetime1">
              <a:rPr lang="en-US" smtClean="0"/>
              <a:t>12/1/2023</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ACB344B-EC26-5744-AC76-D8CA586C9B04}" type="datetime1">
              <a:rPr lang="en-US" smtClean="0"/>
              <a:t>12/1/2023</a:t>
            </a:fld>
            <a:endParaRPr lang="en-US" dirty="0"/>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07843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CE6F515-9089-4647-A15F-41AF70C5A341}" type="datetime1">
              <a:rPr lang="en-US" smtClean="0"/>
              <a:t>12/1/2023</a:t>
            </a:fld>
            <a:endParaRPr lang="en-US"/>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602680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D4F18E-BC0A-FA47-B948-E7696B7A692B}" type="datetime1">
              <a:rPr lang="en-US" smtClean="0"/>
              <a:t>12/1/2023</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68754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253341" y="0"/>
            <a:ext cx="11938658" cy="5984227"/>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2059805" y="6244525"/>
            <a:ext cx="7757963" cy="365125"/>
          </a:xfrm>
          <a:prstGeom prst="rect">
            <a:avLst/>
          </a:prstGeom>
        </p:spPr>
        <p:txBody>
          <a:bodyPr vert="horz" lIns="91440" tIns="45720" rIns="91440" bIns="45720" rtlCol="0" anchor="ctr"/>
          <a:lstStyle>
            <a:lvl1pPr algn="ctr">
              <a:defRPr sz="10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pic>
        <p:nvPicPr>
          <p:cNvPr id="13" name="Picture 12"/>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115047" y="6051790"/>
            <a:ext cx="1769350" cy="520219"/>
          </a:xfrm>
          <a:prstGeom prst="rect">
            <a:avLst/>
          </a:prstGeom>
        </p:spPr>
      </p:pic>
      <p:sp>
        <p:nvSpPr>
          <p:cNvPr id="4" name="Date Placeholder 3"/>
          <p:cNvSpPr>
            <a:spLocks noGrp="1"/>
          </p:cNvSpPr>
          <p:nvPr>
            <p:ph type="dt" sz="half" idx="2"/>
          </p:nvPr>
        </p:nvSpPr>
        <p:spPr>
          <a:xfrm>
            <a:off x="838200" y="6244525"/>
            <a:ext cx="1221606" cy="365125"/>
          </a:xfrm>
          <a:prstGeom prst="rect">
            <a:avLst/>
          </a:prstGeom>
        </p:spPr>
        <p:txBody>
          <a:bodyPr vert="horz" lIns="91440" tIns="45720" rIns="91440" bIns="45720" rtlCol="0" anchor="ctr"/>
          <a:lstStyle>
            <a:lvl1pPr algn="ctr">
              <a:defRPr sz="1000">
                <a:solidFill>
                  <a:schemeClr val="tx1">
                    <a:tint val="75000"/>
                  </a:schemeClr>
                </a:solidFill>
                <a:latin typeface="Arial" panose="020B0604020202020204" pitchFamily="34" charset="0"/>
                <a:cs typeface="Arial" panose="020B0604020202020204" pitchFamily="34" charset="0"/>
              </a:defRPr>
            </a:lvl1pPr>
          </a:lstStyle>
          <a:p>
            <a:fld id="{179CEB8D-B9A4-7249-A618-1FFCB6E3C71A}" type="datetime1">
              <a:rPr lang="en-US" smtClean="0"/>
              <a:pPr/>
              <a:t>12/1/2023</a:t>
            </a:fld>
            <a:endParaRPr lang="en-US" dirty="0"/>
          </a:p>
        </p:txBody>
      </p:sp>
      <p:sp>
        <p:nvSpPr>
          <p:cNvPr id="9" name="Rectangle 8"/>
          <p:cNvSpPr/>
          <p:nvPr userDrawn="1"/>
        </p:nvSpPr>
        <p:spPr>
          <a:xfrm>
            <a:off x="1" y="6675062"/>
            <a:ext cx="10209790" cy="188163"/>
          </a:xfrm>
          <a:prstGeom prst="rect">
            <a:avLst/>
          </a:prstGeom>
          <a:solidFill>
            <a:srgbClr val="0730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userDrawn="1"/>
        </p:nvSpPr>
        <p:spPr>
          <a:xfrm>
            <a:off x="9817768" y="6675062"/>
            <a:ext cx="2374232" cy="188163"/>
          </a:xfrm>
          <a:custGeom>
            <a:avLst/>
            <a:gdLst>
              <a:gd name="connsiteX0" fmla="*/ 2670314 w 2683566"/>
              <a:gd name="connsiteY0" fmla="*/ 165653 h 165653"/>
              <a:gd name="connsiteX1" fmla="*/ 165653 w 2683566"/>
              <a:gd name="connsiteY1" fmla="*/ 165653 h 165653"/>
              <a:gd name="connsiteX2" fmla="*/ 0 w 2683566"/>
              <a:gd name="connsiteY2" fmla="*/ 0 h 165653"/>
              <a:gd name="connsiteX3" fmla="*/ 2683566 w 2683566"/>
              <a:gd name="connsiteY3" fmla="*/ 0 h 165653"/>
              <a:gd name="connsiteX4" fmla="*/ 2670314 w 2683566"/>
              <a:gd name="connsiteY4" fmla="*/ 165653 h 165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3566" h="165653">
                <a:moveTo>
                  <a:pt x="2670314" y="165653"/>
                </a:moveTo>
                <a:lnTo>
                  <a:pt x="165653" y="165653"/>
                </a:lnTo>
                <a:lnTo>
                  <a:pt x="0" y="0"/>
                </a:lnTo>
                <a:lnTo>
                  <a:pt x="2683566" y="0"/>
                </a:lnTo>
                <a:lnTo>
                  <a:pt x="2670314" y="165653"/>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userDrawn="1"/>
        </p:nvSpPr>
        <p:spPr>
          <a:xfrm>
            <a:off x="0" y="0"/>
            <a:ext cx="253341" cy="2042556"/>
          </a:xfrm>
          <a:custGeom>
            <a:avLst/>
            <a:gdLst>
              <a:gd name="connsiteX0" fmla="*/ 0 w 253341"/>
              <a:gd name="connsiteY0" fmla="*/ 0 h 2042556"/>
              <a:gd name="connsiteX1" fmla="*/ 253341 w 253341"/>
              <a:gd name="connsiteY1" fmla="*/ 0 h 2042556"/>
              <a:gd name="connsiteX2" fmla="*/ 253341 w 253341"/>
              <a:gd name="connsiteY2" fmla="*/ 2042556 h 2042556"/>
              <a:gd name="connsiteX3" fmla="*/ 0 w 253341"/>
              <a:gd name="connsiteY3" fmla="*/ 1975262 h 2042556"/>
              <a:gd name="connsiteX4" fmla="*/ 0 w 253341"/>
              <a:gd name="connsiteY4" fmla="*/ 0 h 2042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341" h="2042556">
                <a:moveTo>
                  <a:pt x="0" y="0"/>
                </a:moveTo>
                <a:lnTo>
                  <a:pt x="253341" y="0"/>
                </a:lnTo>
                <a:lnTo>
                  <a:pt x="253341" y="2042556"/>
                </a:lnTo>
                <a:lnTo>
                  <a:pt x="0" y="1975262"/>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768ADD57-E8E8-6F45-AC05-E272920E2EB0}"/>
              </a:ext>
            </a:extLst>
          </p:cNvPr>
          <p:cNvSpPr txBox="1"/>
          <p:nvPr userDrawn="1"/>
        </p:nvSpPr>
        <p:spPr>
          <a:xfrm>
            <a:off x="149629" y="6244525"/>
            <a:ext cx="688571" cy="365125"/>
          </a:xfrm>
          <a:prstGeom prst="rect">
            <a:avLst/>
          </a:prstGeom>
          <a:noFill/>
        </p:spPr>
        <p:txBody>
          <a:bodyPr wrap="square" rtlCol="0" anchor="ctr" anchorCtr="0">
            <a:noAutofit/>
          </a:bodyPr>
          <a:lstStyle/>
          <a:p>
            <a:pPr algn="ctr"/>
            <a:fld id="{479BDA1F-085D-3742-BB72-CE0249E0F669}" type="slidenum">
              <a:rPr lang="en-US" sz="1000" smtClean="0">
                <a:solidFill>
                  <a:schemeClr val="bg1">
                    <a:lumMod val="50000"/>
                  </a:schemeClr>
                </a:solidFill>
                <a:latin typeface="Arial" panose="020B0604020202020204" pitchFamily="34" charset="0"/>
                <a:cs typeface="Arial" panose="020B0604020202020204" pitchFamily="34" charset="0"/>
              </a:rPr>
              <a:pPr algn="ctr"/>
              <a:t>‹#›</a:t>
            </a:fld>
            <a:endParaRPr lang="en-US" sz="1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3" r:id="rId3"/>
    <p:sldLayoutId id="2147483662" r:id="rId4"/>
    <p:sldLayoutId id="2147483652" r:id="rId5"/>
    <p:sldLayoutId id="2147483654" r:id="rId6"/>
    <p:sldLayoutId id="2147483655" r:id="rId7"/>
  </p:sldLayoutIdLst>
  <p:hf hdr="0"/>
  <p:txStyles>
    <p:titleStyle>
      <a:lvl1pPr algn="l" defTabSz="914400" rtl="0" eaLnBrk="1" latinLnBrk="0" hangingPunct="1">
        <a:lnSpc>
          <a:spcPct val="90000"/>
        </a:lnSpc>
        <a:spcBef>
          <a:spcPct val="0"/>
        </a:spcBef>
        <a:buNone/>
        <a:defRPr sz="3200" b="1" kern="1200">
          <a:solidFill>
            <a:srgbClr val="07305D"/>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a:buChar char="•"/>
        <a:defRPr sz="2400" b="1" kern="1200">
          <a:solidFill>
            <a:srgbClr val="07305D"/>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a:buChar char="•"/>
        <a:defRPr sz="1600" kern="1200">
          <a:solidFill>
            <a:schemeClr val="bg2">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a:buChar char="•"/>
        <a:defRPr sz="1600" kern="1200">
          <a:solidFill>
            <a:schemeClr val="bg2">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hyperlink" Target="https://kuali-research.zendesk.com/hc/en-us" TargetMode="Externa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Kuali, Admins</a:t>
            </a:r>
          </a:p>
        </p:txBody>
      </p:sp>
      <p:sp>
        <p:nvSpPr>
          <p:cNvPr id="3" name="Subtitle 2">
            <a:extLst>
              <a:ext uri="{FF2B5EF4-FFF2-40B4-BE49-F238E27FC236}">
                <a16:creationId xmlns:a16="http://schemas.microsoft.com/office/drawing/2014/main" id="{60F06CF1-7448-41FB-9938-48269C36D4AF}"/>
              </a:ext>
            </a:extLst>
          </p:cNvPr>
          <p:cNvSpPr>
            <a:spLocks noGrp="1"/>
          </p:cNvSpPr>
          <p:nvPr>
            <p:ph type="subTitle" idx="1"/>
          </p:nvPr>
        </p:nvSpPr>
        <p:spPr/>
        <p:txBody>
          <a:bodyPr/>
          <a:lstStyle/>
          <a:p>
            <a:r>
              <a:rPr lang="en-US" dirty="0"/>
              <a:t>Managing a protocol review</a:t>
            </a:r>
          </a:p>
        </p:txBody>
      </p:sp>
    </p:spTree>
    <p:extLst>
      <p:ext uri="{BB962C8B-B14F-4D97-AF65-F5344CB8AC3E}">
        <p14:creationId xmlns:p14="http://schemas.microsoft.com/office/powerpoint/2010/main" val="14583161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2202"/>
            <a:ext cx="10515600" cy="1325563"/>
          </a:xfrm>
        </p:spPr>
        <p:txBody>
          <a:bodyPr/>
          <a:lstStyle/>
          <a:p>
            <a:r>
              <a:rPr lang="en-US" dirty="0"/>
              <a:t>Managing the review process</a:t>
            </a:r>
          </a:p>
        </p:txBody>
      </p:sp>
      <p:sp>
        <p:nvSpPr>
          <p:cNvPr id="4" name="Date Placeholder 3"/>
          <p:cNvSpPr>
            <a:spLocks noGrp="1"/>
          </p:cNvSpPr>
          <p:nvPr>
            <p:ph type="dt" sz="half" idx="10"/>
          </p:nvPr>
        </p:nvSpPr>
        <p:spPr/>
        <p:txBody>
          <a:bodyPr/>
          <a:lstStyle/>
          <a:p>
            <a:fld id="{D6C93F65-21E7-E640-AD88-29827FC3BC16}" type="datetime1">
              <a:rPr lang="en-US" smtClean="0"/>
              <a:t>12/1/2023</a:t>
            </a:fld>
            <a:endParaRPr lang="en-US"/>
          </a:p>
        </p:txBody>
      </p:sp>
      <p:sp>
        <p:nvSpPr>
          <p:cNvPr id="5" name="Footer Placeholder 4"/>
          <p:cNvSpPr>
            <a:spLocks noGrp="1"/>
          </p:cNvSpPr>
          <p:nvPr>
            <p:ph type="ftr" sz="quarter" idx="11"/>
          </p:nvPr>
        </p:nvSpPr>
        <p:spPr/>
        <p:txBody>
          <a:bodyPr/>
          <a:lstStyle/>
          <a:p>
            <a:endParaRPr lang="en-US"/>
          </a:p>
        </p:txBody>
      </p:sp>
      <p:sp>
        <p:nvSpPr>
          <p:cNvPr id="7" name="Content Placeholder 6"/>
          <p:cNvSpPr>
            <a:spLocks noGrp="1"/>
          </p:cNvSpPr>
          <p:nvPr>
            <p:ph sz="half" idx="1"/>
          </p:nvPr>
        </p:nvSpPr>
        <p:spPr>
          <a:xfrm>
            <a:off x="622714" y="1594338"/>
            <a:ext cx="10731085" cy="1914770"/>
          </a:xfrm>
        </p:spPr>
        <p:txBody>
          <a:bodyPr vert="horz" lIns="91440" tIns="45720" rIns="91440" bIns="45720" rtlCol="0" anchor="t">
            <a:normAutofit fontScale="92500"/>
          </a:bodyPr>
          <a:lstStyle/>
          <a:p>
            <a:r>
              <a:rPr lang="en-US" sz="3200" dirty="0"/>
              <a:t>Full board review</a:t>
            </a:r>
          </a:p>
          <a:p>
            <a:pPr lvl="1"/>
            <a:r>
              <a:rPr lang="en-US" sz="2800" dirty="0"/>
              <a:t>Make sure comments are visible by clicking “meeting summary.”</a:t>
            </a:r>
          </a:p>
          <a:p>
            <a:pPr lvl="1"/>
            <a:r>
              <a:rPr lang="en-US" sz="2800" dirty="0"/>
              <a:t>Assign the protocol to a meeting by assigning a Committee, Review type as Full Board, and the review date. </a:t>
            </a:r>
          </a:p>
          <a:p>
            <a:pPr marL="457200" lvl="1" indent="0">
              <a:buNone/>
            </a:pPr>
            <a:endParaRPr lang="en-US" sz="2400" dirty="0">
              <a:latin typeface="Arial"/>
              <a:cs typeface="Arial"/>
            </a:endParaRPr>
          </a:p>
          <a:p>
            <a:pPr marL="457200" lvl="1" indent="0">
              <a:buNone/>
            </a:pPr>
            <a:endParaRPr lang="en-US" sz="2800" dirty="0"/>
          </a:p>
          <a:p>
            <a:pPr marL="457200" lvl="1" indent="0">
              <a:buNone/>
            </a:pPr>
            <a:endParaRPr lang="en-US" dirty="0"/>
          </a:p>
          <a:p>
            <a:pPr marL="457200" lvl="1" indent="0">
              <a:buNone/>
            </a:pPr>
            <a:endParaRPr lang="en-US" dirty="0"/>
          </a:p>
        </p:txBody>
      </p:sp>
      <p:pic>
        <p:nvPicPr>
          <p:cNvPr id="3" name="Picture 2">
            <a:extLst>
              <a:ext uri="{FF2B5EF4-FFF2-40B4-BE49-F238E27FC236}">
                <a16:creationId xmlns:a16="http://schemas.microsoft.com/office/drawing/2014/main" id="{843FE4C6-272A-6E75-4B62-458554FA4BCE}"/>
              </a:ext>
            </a:extLst>
          </p:cNvPr>
          <p:cNvPicPr>
            <a:picLocks noChangeAspect="1"/>
          </p:cNvPicPr>
          <p:nvPr/>
        </p:nvPicPr>
        <p:blipFill>
          <a:blip r:embed="rId2"/>
          <a:stretch>
            <a:fillRect/>
          </a:stretch>
        </p:blipFill>
        <p:spPr>
          <a:xfrm>
            <a:off x="2397331" y="3266705"/>
            <a:ext cx="7181850" cy="2686050"/>
          </a:xfrm>
          <a:prstGeom prst="rect">
            <a:avLst/>
          </a:prstGeom>
        </p:spPr>
      </p:pic>
    </p:spTree>
    <p:extLst>
      <p:ext uri="{BB962C8B-B14F-4D97-AF65-F5344CB8AC3E}">
        <p14:creationId xmlns:p14="http://schemas.microsoft.com/office/powerpoint/2010/main" val="3077250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2202"/>
            <a:ext cx="10515600" cy="1325563"/>
          </a:xfrm>
        </p:spPr>
        <p:txBody>
          <a:bodyPr/>
          <a:lstStyle/>
          <a:p>
            <a:r>
              <a:rPr lang="en-US" dirty="0"/>
              <a:t>Managing the review process</a:t>
            </a:r>
          </a:p>
        </p:txBody>
      </p:sp>
      <p:sp>
        <p:nvSpPr>
          <p:cNvPr id="4" name="Date Placeholder 3"/>
          <p:cNvSpPr>
            <a:spLocks noGrp="1"/>
          </p:cNvSpPr>
          <p:nvPr>
            <p:ph type="dt" sz="half" idx="10"/>
          </p:nvPr>
        </p:nvSpPr>
        <p:spPr/>
        <p:txBody>
          <a:bodyPr/>
          <a:lstStyle/>
          <a:p>
            <a:fld id="{D6C93F65-21E7-E640-AD88-29827FC3BC16}" type="datetime1">
              <a:rPr lang="en-US" smtClean="0"/>
              <a:t>12/1/2023</a:t>
            </a:fld>
            <a:endParaRPr lang="en-US"/>
          </a:p>
        </p:txBody>
      </p:sp>
      <p:sp>
        <p:nvSpPr>
          <p:cNvPr id="5" name="Footer Placeholder 4"/>
          <p:cNvSpPr>
            <a:spLocks noGrp="1"/>
          </p:cNvSpPr>
          <p:nvPr>
            <p:ph type="ftr" sz="quarter" idx="11"/>
          </p:nvPr>
        </p:nvSpPr>
        <p:spPr/>
        <p:txBody>
          <a:bodyPr/>
          <a:lstStyle/>
          <a:p>
            <a:endParaRPr lang="en-US"/>
          </a:p>
        </p:txBody>
      </p:sp>
      <p:sp>
        <p:nvSpPr>
          <p:cNvPr id="7" name="Content Placeholder 6"/>
          <p:cNvSpPr>
            <a:spLocks noGrp="1"/>
          </p:cNvSpPr>
          <p:nvPr>
            <p:ph sz="half" idx="1"/>
          </p:nvPr>
        </p:nvSpPr>
        <p:spPr>
          <a:xfrm>
            <a:off x="622714" y="1594337"/>
            <a:ext cx="10731085" cy="4531255"/>
          </a:xfrm>
        </p:spPr>
        <p:txBody>
          <a:bodyPr vert="horz" lIns="91440" tIns="45720" rIns="91440" bIns="45720" rtlCol="0" anchor="t">
            <a:normAutofit fontScale="92500" lnSpcReduction="20000"/>
          </a:bodyPr>
          <a:lstStyle/>
          <a:p>
            <a:r>
              <a:rPr lang="en-US" sz="3200" dirty="0"/>
              <a:t>Full board review</a:t>
            </a:r>
          </a:p>
          <a:p>
            <a:pPr lvl="1"/>
            <a:r>
              <a:rPr lang="en-US" sz="2800" dirty="0"/>
              <a:t>Members can enter their comments in the same way as any other review.</a:t>
            </a:r>
          </a:p>
          <a:p>
            <a:pPr lvl="1"/>
            <a:r>
              <a:rPr lang="en-US" sz="2800" u="sng" dirty="0"/>
              <a:t>IRB</a:t>
            </a:r>
            <a:r>
              <a:rPr lang="en-US" sz="2800" dirty="0"/>
              <a:t> </a:t>
            </a:r>
          </a:p>
          <a:p>
            <a:pPr lvl="2"/>
            <a:r>
              <a:rPr lang="en-US" sz="2600" dirty="0"/>
              <a:t>send the direct link to the protocol (along with Teams link) ~5 business days prior to the meeting. </a:t>
            </a:r>
          </a:p>
          <a:p>
            <a:pPr lvl="2"/>
            <a:r>
              <a:rPr lang="en-US" sz="2600" dirty="0"/>
              <a:t>During the meeting:</a:t>
            </a:r>
          </a:p>
          <a:p>
            <a:pPr lvl="3"/>
            <a:r>
              <a:rPr lang="en-US" sz="2400" dirty="0"/>
              <a:t>Prepare protocols for review and any other relevant materials in advance by opening them. </a:t>
            </a:r>
          </a:p>
          <a:p>
            <a:pPr lvl="3"/>
            <a:r>
              <a:rPr lang="en-US" sz="2400" dirty="0"/>
              <a:t>Click “start meeting”</a:t>
            </a:r>
          </a:p>
          <a:p>
            <a:pPr lvl="3"/>
            <a:r>
              <a:rPr lang="en-US" sz="2400" dirty="0"/>
              <a:t>At the end of the meeting, click “end meeting”</a:t>
            </a:r>
          </a:p>
          <a:p>
            <a:pPr lvl="3"/>
            <a:r>
              <a:rPr lang="en-US" sz="2400" dirty="0"/>
              <a:t>After the meeting – if not approved, add comments to the Admin Notes section and notify the PI when available to edit and where to access comments. This restarts the review process based on the vote</a:t>
            </a:r>
          </a:p>
          <a:p>
            <a:pPr lvl="2"/>
            <a:endParaRPr lang="en-US" sz="2600" dirty="0"/>
          </a:p>
          <a:p>
            <a:pPr marL="457200" lvl="1" indent="0">
              <a:buNone/>
            </a:pPr>
            <a:endParaRPr lang="en-US" sz="2800" dirty="0"/>
          </a:p>
          <a:p>
            <a:pPr marL="457200" lvl="1" indent="0">
              <a:buNone/>
            </a:pPr>
            <a:endParaRPr lang="en-US" dirty="0"/>
          </a:p>
          <a:p>
            <a:pPr marL="457200" lvl="1" indent="0">
              <a:buNone/>
            </a:pPr>
            <a:endParaRPr lang="en-US" dirty="0"/>
          </a:p>
        </p:txBody>
      </p:sp>
    </p:spTree>
    <p:extLst>
      <p:ext uri="{BB962C8B-B14F-4D97-AF65-F5344CB8AC3E}">
        <p14:creationId xmlns:p14="http://schemas.microsoft.com/office/powerpoint/2010/main" val="1956020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2202"/>
            <a:ext cx="10515600" cy="1325563"/>
          </a:xfrm>
        </p:spPr>
        <p:txBody>
          <a:bodyPr/>
          <a:lstStyle/>
          <a:p>
            <a:r>
              <a:rPr lang="en-US" dirty="0"/>
              <a:t>Managing the review process</a:t>
            </a:r>
          </a:p>
        </p:txBody>
      </p:sp>
      <p:sp>
        <p:nvSpPr>
          <p:cNvPr id="4" name="Date Placeholder 3"/>
          <p:cNvSpPr>
            <a:spLocks noGrp="1"/>
          </p:cNvSpPr>
          <p:nvPr>
            <p:ph type="dt" sz="half" idx="10"/>
          </p:nvPr>
        </p:nvSpPr>
        <p:spPr/>
        <p:txBody>
          <a:bodyPr/>
          <a:lstStyle/>
          <a:p>
            <a:fld id="{D6C93F65-21E7-E640-AD88-29827FC3BC16}" type="datetime1">
              <a:rPr lang="en-US" smtClean="0"/>
              <a:t>12/1/2023</a:t>
            </a:fld>
            <a:endParaRPr lang="en-US"/>
          </a:p>
        </p:txBody>
      </p:sp>
      <p:sp>
        <p:nvSpPr>
          <p:cNvPr id="5" name="Footer Placeholder 4"/>
          <p:cNvSpPr>
            <a:spLocks noGrp="1"/>
          </p:cNvSpPr>
          <p:nvPr>
            <p:ph type="ftr" sz="quarter" idx="11"/>
          </p:nvPr>
        </p:nvSpPr>
        <p:spPr/>
        <p:txBody>
          <a:bodyPr/>
          <a:lstStyle/>
          <a:p>
            <a:endParaRPr lang="en-US" dirty="0"/>
          </a:p>
        </p:txBody>
      </p:sp>
      <p:sp>
        <p:nvSpPr>
          <p:cNvPr id="7" name="Content Placeholder 6"/>
          <p:cNvSpPr>
            <a:spLocks noGrp="1"/>
          </p:cNvSpPr>
          <p:nvPr>
            <p:ph sz="half" idx="1"/>
          </p:nvPr>
        </p:nvSpPr>
        <p:spPr>
          <a:xfrm>
            <a:off x="1040151" y="2400593"/>
            <a:ext cx="10417320" cy="1914770"/>
          </a:xfrm>
        </p:spPr>
        <p:txBody>
          <a:bodyPr vert="horz" lIns="91440" tIns="45720" rIns="91440" bIns="45720" rtlCol="0" anchor="t">
            <a:normAutofit/>
          </a:bodyPr>
          <a:lstStyle/>
          <a:p>
            <a:pPr marL="0" indent="0">
              <a:buNone/>
            </a:pPr>
            <a:r>
              <a:rPr lang="en-US" sz="3200" dirty="0"/>
              <a:t>The cycle repeats until all comments are addressed</a:t>
            </a:r>
          </a:p>
          <a:p>
            <a:r>
              <a:rPr lang="en-US" b="0" u="sng" dirty="0">
                <a:solidFill>
                  <a:schemeClr val="tx1"/>
                </a:solidFill>
                <a:latin typeface="Arial"/>
                <a:cs typeface="Arial"/>
              </a:rPr>
              <a:t>IBC</a:t>
            </a:r>
            <a:r>
              <a:rPr lang="en-US" b="0" dirty="0">
                <a:solidFill>
                  <a:schemeClr val="tx1"/>
                </a:solidFill>
                <a:latin typeface="Arial"/>
                <a:cs typeface="Arial"/>
              </a:rPr>
              <a:t> – see slide 6. Reassigning reviews is a repeat of making the </a:t>
            </a:r>
            <a:r>
              <a:rPr lang="en-US" b="0">
                <a:solidFill>
                  <a:schemeClr val="tx1"/>
                </a:solidFill>
                <a:latin typeface="Arial"/>
                <a:cs typeface="Arial"/>
              </a:rPr>
              <a:t>initial assignment. </a:t>
            </a:r>
            <a:endParaRPr lang="en-US" sz="1800" b="0" u="sng" dirty="0">
              <a:solidFill>
                <a:schemeClr val="tx1"/>
              </a:solidFill>
              <a:latin typeface="Arial"/>
              <a:cs typeface="Arial"/>
            </a:endParaRPr>
          </a:p>
          <a:p>
            <a:pPr marL="457200" lvl="1" indent="0">
              <a:buNone/>
            </a:pPr>
            <a:endParaRPr lang="en-US" sz="2800" dirty="0"/>
          </a:p>
          <a:p>
            <a:pPr marL="457200" lvl="1" indent="0">
              <a:buNone/>
            </a:pPr>
            <a:endParaRPr lang="en-US" dirty="0"/>
          </a:p>
          <a:p>
            <a:pPr marL="457200" lvl="1" indent="0">
              <a:buNone/>
            </a:pPr>
            <a:endParaRPr lang="en-US" dirty="0"/>
          </a:p>
        </p:txBody>
      </p:sp>
    </p:spTree>
    <p:extLst>
      <p:ext uri="{BB962C8B-B14F-4D97-AF65-F5344CB8AC3E}">
        <p14:creationId xmlns:p14="http://schemas.microsoft.com/office/powerpoint/2010/main" val="30452629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2202"/>
            <a:ext cx="10515600" cy="1325563"/>
          </a:xfrm>
        </p:spPr>
        <p:txBody>
          <a:bodyPr/>
          <a:lstStyle/>
          <a:p>
            <a:r>
              <a:rPr lang="en-US" dirty="0"/>
              <a:t>Managing the review process</a:t>
            </a:r>
          </a:p>
        </p:txBody>
      </p:sp>
      <p:sp>
        <p:nvSpPr>
          <p:cNvPr id="4" name="Date Placeholder 3"/>
          <p:cNvSpPr>
            <a:spLocks noGrp="1"/>
          </p:cNvSpPr>
          <p:nvPr>
            <p:ph type="dt" sz="half" idx="10"/>
          </p:nvPr>
        </p:nvSpPr>
        <p:spPr/>
        <p:txBody>
          <a:bodyPr/>
          <a:lstStyle/>
          <a:p>
            <a:fld id="{D6C93F65-21E7-E640-AD88-29827FC3BC16}" type="datetime1">
              <a:rPr lang="en-US" smtClean="0"/>
              <a:t>12/1/2023</a:t>
            </a:fld>
            <a:endParaRPr lang="en-US"/>
          </a:p>
        </p:txBody>
      </p:sp>
      <p:sp>
        <p:nvSpPr>
          <p:cNvPr id="5" name="Footer Placeholder 4"/>
          <p:cNvSpPr>
            <a:spLocks noGrp="1"/>
          </p:cNvSpPr>
          <p:nvPr>
            <p:ph type="ftr" sz="quarter" idx="11"/>
          </p:nvPr>
        </p:nvSpPr>
        <p:spPr/>
        <p:txBody>
          <a:bodyPr/>
          <a:lstStyle/>
          <a:p>
            <a:endParaRPr lang="en-US"/>
          </a:p>
        </p:txBody>
      </p:sp>
      <p:sp>
        <p:nvSpPr>
          <p:cNvPr id="7" name="Content Placeholder 6"/>
          <p:cNvSpPr>
            <a:spLocks noGrp="1"/>
          </p:cNvSpPr>
          <p:nvPr>
            <p:ph sz="half" idx="1"/>
          </p:nvPr>
        </p:nvSpPr>
        <p:spPr>
          <a:xfrm>
            <a:off x="622715" y="1094776"/>
            <a:ext cx="10417320" cy="1914770"/>
          </a:xfrm>
        </p:spPr>
        <p:txBody>
          <a:bodyPr vert="horz" lIns="91440" tIns="45720" rIns="91440" bIns="45720" rtlCol="0" anchor="t">
            <a:normAutofit/>
          </a:bodyPr>
          <a:lstStyle/>
          <a:p>
            <a:r>
              <a:rPr lang="en-US" sz="3200" dirty="0"/>
              <a:t>Approving (or issuing a different determination)</a:t>
            </a:r>
          </a:p>
          <a:p>
            <a:pPr lvl="1"/>
            <a:r>
              <a:rPr lang="en-US" sz="2800" dirty="0">
                <a:latin typeface="Arial"/>
                <a:cs typeface="Arial"/>
              </a:rPr>
              <a:t>As comments are addressed, click “resolved.” </a:t>
            </a:r>
          </a:p>
          <a:p>
            <a:pPr lvl="1"/>
            <a:r>
              <a:rPr lang="en-US" sz="2800" dirty="0">
                <a:latin typeface="Arial"/>
                <a:cs typeface="Arial"/>
              </a:rPr>
              <a:t>Once all comments are resolved, ensure an agenda and “review type” is selected.   </a:t>
            </a:r>
            <a:endParaRPr lang="en-US" sz="2400" dirty="0">
              <a:latin typeface="Arial"/>
              <a:cs typeface="Arial"/>
            </a:endParaRPr>
          </a:p>
          <a:p>
            <a:pPr marL="457200" lvl="1" indent="0">
              <a:buNone/>
            </a:pPr>
            <a:endParaRPr lang="en-US" sz="2800" dirty="0"/>
          </a:p>
          <a:p>
            <a:pPr marL="457200" lvl="1" indent="0">
              <a:buNone/>
            </a:pPr>
            <a:endParaRPr lang="en-US" dirty="0"/>
          </a:p>
          <a:p>
            <a:pPr marL="457200" lvl="1" indent="0">
              <a:buNone/>
            </a:pPr>
            <a:endParaRPr lang="en-US" dirty="0"/>
          </a:p>
        </p:txBody>
      </p:sp>
      <p:pic>
        <p:nvPicPr>
          <p:cNvPr id="3" name="Picture 2">
            <a:extLst>
              <a:ext uri="{FF2B5EF4-FFF2-40B4-BE49-F238E27FC236}">
                <a16:creationId xmlns:a16="http://schemas.microsoft.com/office/drawing/2014/main" id="{4D57D4AE-1011-CC8A-E9B2-3B9E9C3EF7D9}"/>
              </a:ext>
            </a:extLst>
          </p:cNvPr>
          <p:cNvPicPr>
            <a:picLocks noChangeAspect="1"/>
          </p:cNvPicPr>
          <p:nvPr/>
        </p:nvPicPr>
        <p:blipFill>
          <a:blip r:embed="rId2"/>
          <a:stretch>
            <a:fillRect/>
          </a:stretch>
        </p:blipFill>
        <p:spPr>
          <a:xfrm>
            <a:off x="245292" y="3263412"/>
            <a:ext cx="3629025" cy="1000125"/>
          </a:xfrm>
          <a:prstGeom prst="rect">
            <a:avLst/>
          </a:prstGeom>
        </p:spPr>
      </p:pic>
      <p:sp>
        <p:nvSpPr>
          <p:cNvPr id="9" name="Oval 8">
            <a:extLst>
              <a:ext uri="{FF2B5EF4-FFF2-40B4-BE49-F238E27FC236}">
                <a16:creationId xmlns:a16="http://schemas.microsoft.com/office/drawing/2014/main" id="{CB858802-4D82-D96E-0648-E84089F3F8B5}"/>
              </a:ext>
            </a:extLst>
          </p:cNvPr>
          <p:cNvSpPr/>
          <p:nvPr/>
        </p:nvSpPr>
        <p:spPr>
          <a:xfrm>
            <a:off x="3113511" y="3856625"/>
            <a:ext cx="620706" cy="36512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D936AD7E-7691-6FB4-2C84-E96D77363B20}"/>
              </a:ext>
            </a:extLst>
          </p:cNvPr>
          <p:cNvPicPr>
            <a:picLocks noChangeAspect="1"/>
          </p:cNvPicPr>
          <p:nvPr/>
        </p:nvPicPr>
        <p:blipFill>
          <a:blip r:embed="rId3"/>
          <a:stretch>
            <a:fillRect/>
          </a:stretch>
        </p:blipFill>
        <p:spPr>
          <a:xfrm>
            <a:off x="4344695" y="3039574"/>
            <a:ext cx="7124700" cy="2447925"/>
          </a:xfrm>
          <a:prstGeom prst="rect">
            <a:avLst/>
          </a:prstGeom>
        </p:spPr>
      </p:pic>
    </p:spTree>
    <p:extLst>
      <p:ext uri="{BB962C8B-B14F-4D97-AF65-F5344CB8AC3E}">
        <p14:creationId xmlns:p14="http://schemas.microsoft.com/office/powerpoint/2010/main" val="22218204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2202"/>
            <a:ext cx="10515600" cy="1325563"/>
          </a:xfrm>
        </p:spPr>
        <p:txBody>
          <a:bodyPr/>
          <a:lstStyle/>
          <a:p>
            <a:r>
              <a:rPr lang="en-US" dirty="0"/>
              <a:t>Managing the review process</a:t>
            </a:r>
          </a:p>
        </p:txBody>
      </p:sp>
      <p:sp>
        <p:nvSpPr>
          <p:cNvPr id="4" name="Date Placeholder 3"/>
          <p:cNvSpPr>
            <a:spLocks noGrp="1"/>
          </p:cNvSpPr>
          <p:nvPr>
            <p:ph type="dt" sz="half" idx="10"/>
          </p:nvPr>
        </p:nvSpPr>
        <p:spPr/>
        <p:txBody>
          <a:bodyPr/>
          <a:lstStyle/>
          <a:p>
            <a:fld id="{D6C93F65-21E7-E640-AD88-29827FC3BC16}" type="datetime1">
              <a:rPr lang="en-US" smtClean="0"/>
              <a:t>12/1/2023</a:t>
            </a:fld>
            <a:endParaRPr lang="en-US"/>
          </a:p>
        </p:txBody>
      </p:sp>
      <p:sp>
        <p:nvSpPr>
          <p:cNvPr id="5" name="Footer Placeholder 4"/>
          <p:cNvSpPr>
            <a:spLocks noGrp="1"/>
          </p:cNvSpPr>
          <p:nvPr>
            <p:ph type="ftr" sz="quarter" idx="11"/>
          </p:nvPr>
        </p:nvSpPr>
        <p:spPr/>
        <p:txBody>
          <a:bodyPr/>
          <a:lstStyle/>
          <a:p>
            <a:endParaRPr lang="en-US"/>
          </a:p>
        </p:txBody>
      </p:sp>
      <p:sp>
        <p:nvSpPr>
          <p:cNvPr id="7" name="Content Placeholder 6"/>
          <p:cNvSpPr>
            <a:spLocks noGrp="1"/>
          </p:cNvSpPr>
          <p:nvPr>
            <p:ph sz="half" idx="1"/>
          </p:nvPr>
        </p:nvSpPr>
        <p:spPr>
          <a:xfrm>
            <a:off x="622715" y="1094776"/>
            <a:ext cx="10417320" cy="1914770"/>
          </a:xfrm>
        </p:spPr>
        <p:txBody>
          <a:bodyPr vert="horz" lIns="91440" tIns="45720" rIns="91440" bIns="45720" rtlCol="0" anchor="t">
            <a:normAutofit fontScale="92500" lnSpcReduction="10000"/>
          </a:bodyPr>
          <a:lstStyle/>
          <a:p>
            <a:r>
              <a:rPr lang="en-US" sz="3200" dirty="0"/>
              <a:t>Approving (or issuing a different determination)</a:t>
            </a:r>
          </a:p>
          <a:p>
            <a:pPr lvl="1"/>
            <a:r>
              <a:rPr lang="en-US" sz="2800" dirty="0"/>
              <a:t>Set “determinations.” </a:t>
            </a:r>
            <a:r>
              <a:rPr lang="en-US" sz="2800" i="1" dirty="0"/>
              <a:t>Only applicable for IRB</a:t>
            </a:r>
            <a:endParaRPr lang="en-US" sz="2800" dirty="0">
              <a:latin typeface="Arial"/>
              <a:cs typeface="Arial"/>
            </a:endParaRPr>
          </a:p>
          <a:p>
            <a:pPr lvl="1"/>
            <a:r>
              <a:rPr lang="en-US" sz="2800" dirty="0">
                <a:latin typeface="Arial"/>
                <a:cs typeface="Arial"/>
              </a:rPr>
              <a:t>Once all comments are resolved, click “approve” and enter any approval comments and set expiration dates, then click approve in the comment box.</a:t>
            </a:r>
            <a:endParaRPr lang="en-US" sz="2400" dirty="0">
              <a:latin typeface="Arial"/>
              <a:cs typeface="Arial"/>
            </a:endParaRPr>
          </a:p>
          <a:p>
            <a:pPr marL="457200" lvl="1" indent="0">
              <a:buNone/>
            </a:pPr>
            <a:endParaRPr lang="en-US" sz="2800" dirty="0"/>
          </a:p>
          <a:p>
            <a:pPr marL="457200" lvl="1" indent="0">
              <a:buNone/>
            </a:pPr>
            <a:endParaRPr lang="en-US" dirty="0"/>
          </a:p>
          <a:p>
            <a:pPr marL="457200" lvl="1" indent="0">
              <a:buNone/>
            </a:pPr>
            <a:endParaRPr lang="en-US" dirty="0"/>
          </a:p>
        </p:txBody>
      </p:sp>
      <p:pic>
        <p:nvPicPr>
          <p:cNvPr id="12" name="Picture 11">
            <a:extLst>
              <a:ext uri="{FF2B5EF4-FFF2-40B4-BE49-F238E27FC236}">
                <a16:creationId xmlns:a16="http://schemas.microsoft.com/office/drawing/2014/main" id="{1DC01F04-0410-EBBE-C837-CD408616F87E}"/>
              </a:ext>
            </a:extLst>
          </p:cNvPr>
          <p:cNvPicPr>
            <a:picLocks noChangeAspect="1"/>
          </p:cNvPicPr>
          <p:nvPr/>
        </p:nvPicPr>
        <p:blipFill>
          <a:blip r:embed="rId2"/>
          <a:stretch>
            <a:fillRect/>
          </a:stretch>
        </p:blipFill>
        <p:spPr>
          <a:xfrm>
            <a:off x="4878839" y="2935501"/>
            <a:ext cx="6359551" cy="2838417"/>
          </a:xfrm>
          <a:prstGeom prst="rect">
            <a:avLst/>
          </a:prstGeom>
        </p:spPr>
      </p:pic>
      <p:sp>
        <p:nvSpPr>
          <p:cNvPr id="13" name="Oval 12">
            <a:extLst>
              <a:ext uri="{FF2B5EF4-FFF2-40B4-BE49-F238E27FC236}">
                <a16:creationId xmlns:a16="http://schemas.microsoft.com/office/drawing/2014/main" id="{0980DCAA-4C4F-84A9-59A6-04C476A13F89}"/>
              </a:ext>
            </a:extLst>
          </p:cNvPr>
          <p:cNvSpPr/>
          <p:nvPr/>
        </p:nvSpPr>
        <p:spPr>
          <a:xfrm>
            <a:off x="10725099" y="3616739"/>
            <a:ext cx="620706" cy="33671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D8228AF9-BAE8-EEBD-A1AC-7FDC44537788}"/>
              </a:ext>
            </a:extLst>
          </p:cNvPr>
          <p:cNvPicPr>
            <a:picLocks noChangeAspect="1"/>
          </p:cNvPicPr>
          <p:nvPr/>
        </p:nvPicPr>
        <p:blipFill>
          <a:blip r:embed="rId3"/>
          <a:stretch>
            <a:fillRect/>
          </a:stretch>
        </p:blipFill>
        <p:spPr>
          <a:xfrm>
            <a:off x="1531722" y="3178763"/>
            <a:ext cx="2733675" cy="2352675"/>
          </a:xfrm>
          <a:prstGeom prst="rect">
            <a:avLst/>
          </a:prstGeom>
        </p:spPr>
      </p:pic>
      <p:sp>
        <p:nvSpPr>
          <p:cNvPr id="10" name="Oval 9">
            <a:extLst>
              <a:ext uri="{FF2B5EF4-FFF2-40B4-BE49-F238E27FC236}">
                <a16:creationId xmlns:a16="http://schemas.microsoft.com/office/drawing/2014/main" id="{DFE65474-AEAF-6811-A440-E79BE944F40D}"/>
              </a:ext>
            </a:extLst>
          </p:cNvPr>
          <p:cNvSpPr/>
          <p:nvPr/>
        </p:nvSpPr>
        <p:spPr>
          <a:xfrm>
            <a:off x="1752661" y="3261628"/>
            <a:ext cx="1193247" cy="36512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96916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2202"/>
            <a:ext cx="10515600" cy="1325563"/>
          </a:xfrm>
        </p:spPr>
        <p:txBody>
          <a:bodyPr/>
          <a:lstStyle/>
          <a:p>
            <a:r>
              <a:rPr lang="en-US" dirty="0"/>
              <a:t>Managing the review process</a:t>
            </a:r>
          </a:p>
        </p:txBody>
      </p:sp>
      <p:sp>
        <p:nvSpPr>
          <p:cNvPr id="4" name="Date Placeholder 3"/>
          <p:cNvSpPr>
            <a:spLocks noGrp="1"/>
          </p:cNvSpPr>
          <p:nvPr>
            <p:ph type="dt" sz="half" idx="10"/>
          </p:nvPr>
        </p:nvSpPr>
        <p:spPr/>
        <p:txBody>
          <a:bodyPr/>
          <a:lstStyle/>
          <a:p>
            <a:fld id="{D6C93F65-21E7-E640-AD88-29827FC3BC16}" type="datetime1">
              <a:rPr lang="en-US" smtClean="0"/>
              <a:t>12/1/2023</a:t>
            </a:fld>
            <a:endParaRPr lang="en-US"/>
          </a:p>
        </p:txBody>
      </p:sp>
      <p:sp>
        <p:nvSpPr>
          <p:cNvPr id="5" name="Footer Placeholder 4"/>
          <p:cNvSpPr>
            <a:spLocks noGrp="1"/>
          </p:cNvSpPr>
          <p:nvPr>
            <p:ph type="ftr" sz="quarter" idx="11"/>
          </p:nvPr>
        </p:nvSpPr>
        <p:spPr/>
        <p:txBody>
          <a:bodyPr/>
          <a:lstStyle/>
          <a:p>
            <a:endParaRPr lang="en-US"/>
          </a:p>
        </p:txBody>
      </p:sp>
      <p:sp>
        <p:nvSpPr>
          <p:cNvPr id="7" name="Content Placeholder 6"/>
          <p:cNvSpPr>
            <a:spLocks noGrp="1"/>
          </p:cNvSpPr>
          <p:nvPr>
            <p:ph sz="half" idx="1"/>
          </p:nvPr>
        </p:nvSpPr>
        <p:spPr>
          <a:xfrm>
            <a:off x="622715" y="1094776"/>
            <a:ext cx="10417320" cy="4586934"/>
          </a:xfrm>
        </p:spPr>
        <p:txBody>
          <a:bodyPr vert="horz" lIns="91440" tIns="45720" rIns="91440" bIns="45720" rtlCol="0" anchor="t">
            <a:normAutofit/>
          </a:bodyPr>
          <a:lstStyle/>
          <a:p>
            <a:r>
              <a:rPr lang="en-US" sz="3200" dirty="0"/>
              <a:t>Approving (or issuing a different determination)</a:t>
            </a:r>
          </a:p>
          <a:p>
            <a:pPr lvl="1"/>
            <a:r>
              <a:rPr lang="en-US" sz="2800" dirty="0"/>
              <a:t>IRB expiration dates are as noted below unless a more frequent date is requested by a member/Board</a:t>
            </a:r>
          </a:p>
          <a:p>
            <a:pPr lvl="2"/>
            <a:r>
              <a:rPr lang="en-US" sz="2600" dirty="0"/>
              <a:t>Exempt – 5 years</a:t>
            </a:r>
          </a:p>
          <a:p>
            <a:pPr lvl="2"/>
            <a:r>
              <a:rPr lang="en-US" sz="2600" dirty="0"/>
              <a:t>Expedited – 3 years</a:t>
            </a:r>
          </a:p>
          <a:p>
            <a:pPr lvl="2"/>
            <a:r>
              <a:rPr lang="en-US" sz="2600" dirty="0"/>
              <a:t>Full board – 1 year</a:t>
            </a:r>
          </a:p>
          <a:p>
            <a:pPr lvl="1"/>
            <a:r>
              <a:rPr lang="en-US" sz="2800" dirty="0">
                <a:latin typeface="Arial"/>
                <a:cs typeface="Arial"/>
              </a:rPr>
              <a:t>IBC expiration dates are always one year.</a:t>
            </a:r>
          </a:p>
          <a:p>
            <a:pPr lvl="1"/>
            <a:r>
              <a:rPr lang="en-US" sz="2800" dirty="0">
                <a:latin typeface="Arial"/>
                <a:cs typeface="Arial"/>
              </a:rPr>
              <a:t>Continuing reviews must be approved prior to the expiration dates – researchers are advised to submit at least 6 weeks in advance. </a:t>
            </a:r>
            <a:endParaRPr lang="en-US" sz="2400" dirty="0">
              <a:latin typeface="Arial"/>
              <a:cs typeface="Arial"/>
            </a:endParaRPr>
          </a:p>
          <a:p>
            <a:pPr marL="457200" lvl="1" indent="0">
              <a:buNone/>
            </a:pPr>
            <a:endParaRPr lang="en-US" sz="2800" dirty="0"/>
          </a:p>
          <a:p>
            <a:pPr marL="457200" lvl="1" indent="0">
              <a:buNone/>
            </a:pPr>
            <a:endParaRPr lang="en-US" dirty="0"/>
          </a:p>
          <a:p>
            <a:pPr marL="457200" lvl="1" indent="0">
              <a:buNone/>
            </a:pPr>
            <a:endParaRPr lang="en-US" dirty="0"/>
          </a:p>
        </p:txBody>
      </p:sp>
    </p:spTree>
    <p:extLst>
      <p:ext uri="{BB962C8B-B14F-4D97-AF65-F5344CB8AC3E}">
        <p14:creationId xmlns:p14="http://schemas.microsoft.com/office/powerpoint/2010/main" val="31960756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2202"/>
            <a:ext cx="10515600" cy="1325563"/>
          </a:xfrm>
        </p:spPr>
        <p:txBody>
          <a:bodyPr/>
          <a:lstStyle/>
          <a:p>
            <a:r>
              <a:rPr lang="en-US" dirty="0"/>
              <a:t>Managing the review process</a:t>
            </a:r>
          </a:p>
        </p:txBody>
      </p:sp>
      <p:sp>
        <p:nvSpPr>
          <p:cNvPr id="4" name="Date Placeholder 3"/>
          <p:cNvSpPr>
            <a:spLocks noGrp="1"/>
          </p:cNvSpPr>
          <p:nvPr>
            <p:ph type="dt" sz="half" idx="10"/>
          </p:nvPr>
        </p:nvSpPr>
        <p:spPr/>
        <p:txBody>
          <a:bodyPr/>
          <a:lstStyle/>
          <a:p>
            <a:fld id="{D6C93F65-21E7-E640-AD88-29827FC3BC16}" type="datetime1">
              <a:rPr lang="en-US" smtClean="0"/>
              <a:t>12/1/2023</a:t>
            </a:fld>
            <a:endParaRPr lang="en-US"/>
          </a:p>
        </p:txBody>
      </p:sp>
      <p:sp>
        <p:nvSpPr>
          <p:cNvPr id="5" name="Footer Placeholder 4"/>
          <p:cNvSpPr>
            <a:spLocks noGrp="1"/>
          </p:cNvSpPr>
          <p:nvPr>
            <p:ph type="ftr" sz="quarter" idx="11"/>
          </p:nvPr>
        </p:nvSpPr>
        <p:spPr/>
        <p:txBody>
          <a:bodyPr/>
          <a:lstStyle/>
          <a:p>
            <a:endParaRPr lang="en-US"/>
          </a:p>
        </p:txBody>
      </p:sp>
      <p:sp>
        <p:nvSpPr>
          <p:cNvPr id="7" name="Content Placeholder 6"/>
          <p:cNvSpPr>
            <a:spLocks noGrp="1"/>
          </p:cNvSpPr>
          <p:nvPr>
            <p:ph sz="half" idx="1"/>
          </p:nvPr>
        </p:nvSpPr>
        <p:spPr>
          <a:xfrm>
            <a:off x="622715" y="1594338"/>
            <a:ext cx="10417320" cy="1914770"/>
          </a:xfrm>
        </p:spPr>
        <p:txBody>
          <a:bodyPr vert="horz" lIns="91440" tIns="45720" rIns="91440" bIns="45720" rtlCol="0" anchor="t">
            <a:normAutofit fontScale="85000" lnSpcReduction="10000"/>
          </a:bodyPr>
          <a:lstStyle/>
          <a:p>
            <a:r>
              <a:rPr lang="en-US" sz="3200" dirty="0"/>
              <a:t>Admin notes</a:t>
            </a:r>
          </a:p>
          <a:p>
            <a:pPr lvl="1"/>
            <a:r>
              <a:rPr lang="en-US" sz="2800" dirty="0"/>
              <a:t>Admin notes and files can be used to document conversations about the protocol or upload relevant files that may not be part of the protocol, this includes email correspondence and full board notes.</a:t>
            </a:r>
          </a:p>
          <a:p>
            <a:pPr lvl="1"/>
            <a:r>
              <a:rPr lang="en-US" sz="2800" dirty="0">
                <a:latin typeface="Arial"/>
                <a:cs typeface="Arial"/>
              </a:rPr>
              <a:t>Notes and files can be made visible to the research team.</a:t>
            </a:r>
            <a:endParaRPr lang="en-US" sz="2400" dirty="0">
              <a:latin typeface="Arial"/>
              <a:cs typeface="Arial"/>
            </a:endParaRPr>
          </a:p>
          <a:p>
            <a:pPr marL="457200" lvl="1" indent="0">
              <a:buNone/>
            </a:pPr>
            <a:endParaRPr lang="en-US" sz="2800" dirty="0"/>
          </a:p>
          <a:p>
            <a:pPr marL="457200" lvl="1" indent="0">
              <a:buNone/>
            </a:pPr>
            <a:endParaRPr lang="en-US" dirty="0"/>
          </a:p>
          <a:p>
            <a:pPr marL="457200" lvl="1" indent="0">
              <a:buNone/>
            </a:pPr>
            <a:endParaRPr lang="en-US" dirty="0"/>
          </a:p>
        </p:txBody>
      </p:sp>
      <p:pic>
        <p:nvPicPr>
          <p:cNvPr id="3" name="Picture 2">
            <a:extLst>
              <a:ext uri="{FF2B5EF4-FFF2-40B4-BE49-F238E27FC236}">
                <a16:creationId xmlns:a16="http://schemas.microsoft.com/office/drawing/2014/main" id="{C0E945BE-2EBF-300B-D3A4-383353CE4FB9}"/>
              </a:ext>
            </a:extLst>
          </p:cNvPr>
          <p:cNvPicPr>
            <a:picLocks noChangeAspect="1"/>
          </p:cNvPicPr>
          <p:nvPr/>
        </p:nvPicPr>
        <p:blipFill>
          <a:blip r:embed="rId2"/>
          <a:stretch>
            <a:fillRect/>
          </a:stretch>
        </p:blipFill>
        <p:spPr>
          <a:xfrm>
            <a:off x="4678722" y="4485581"/>
            <a:ext cx="2000250" cy="1171575"/>
          </a:xfrm>
          <a:prstGeom prst="rect">
            <a:avLst/>
          </a:prstGeom>
        </p:spPr>
      </p:pic>
      <p:sp>
        <p:nvSpPr>
          <p:cNvPr id="8" name="Oval 7">
            <a:extLst>
              <a:ext uri="{FF2B5EF4-FFF2-40B4-BE49-F238E27FC236}">
                <a16:creationId xmlns:a16="http://schemas.microsoft.com/office/drawing/2014/main" id="{8E0106CE-6F2D-CB17-F853-5B7D095F6CFB}"/>
              </a:ext>
            </a:extLst>
          </p:cNvPr>
          <p:cNvSpPr/>
          <p:nvPr/>
        </p:nvSpPr>
        <p:spPr>
          <a:xfrm>
            <a:off x="4995683" y="4801180"/>
            <a:ext cx="1508369" cy="56648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00765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2202"/>
            <a:ext cx="10515600" cy="1325563"/>
          </a:xfrm>
        </p:spPr>
        <p:txBody>
          <a:bodyPr/>
          <a:lstStyle/>
          <a:p>
            <a:r>
              <a:rPr lang="en-US" dirty="0"/>
              <a:t>Managing the review process</a:t>
            </a:r>
          </a:p>
        </p:txBody>
      </p:sp>
      <p:sp>
        <p:nvSpPr>
          <p:cNvPr id="4" name="Date Placeholder 3"/>
          <p:cNvSpPr>
            <a:spLocks noGrp="1"/>
          </p:cNvSpPr>
          <p:nvPr>
            <p:ph type="dt" sz="half" idx="10"/>
          </p:nvPr>
        </p:nvSpPr>
        <p:spPr/>
        <p:txBody>
          <a:bodyPr/>
          <a:lstStyle/>
          <a:p>
            <a:fld id="{D6C93F65-21E7-E640-AD88-29827FC3BC16}" type="datetime1">
              <a:rPr lang="en-US" smtClean="0"/>
              <a:t>12/1/2023</a:t>
            </a:fld>
            <a:endParaRPr lang="en-US"/>
          </a:p>
        </p:txBody>
      </p:sp>
      <p:sp>
        <p:nvSpPr>
          <p:cNvPr id="5" name="Footer Placeholder 4"/>
          <p:cNvSpPr>
            <a:spLocks noGrp="1"/>
          </p:cNvSpPr>
          <p:nvPr>
            <p:ph type="ftr" sz="quarter" idx="11"/>
          </p:nvPr>
        </p:nvSpPr>
        <p:spPr/>
        <p:txBody>
          <a:bodyPr/>
          <a:lstStyle/>
          <a:p>
            <a:endParaRPr lang="en-US"/>
          </a:p>
        </p:txBody>
      </p:sp>
      <p:sp>
        <p:nvSpPr>
          <p:cNvPr id="7" name="Content Placeholder 6"/>
          <p:cNvSpPr>
            <a:spLocks noGrp="1"/>
          </p:cNvSpPr>
          <p:nvPr>
            <p:ph sz="half" idx="1"/>
          </p:nvPr>
        </p:nvSpPr>
        <p:spPr>
          <a:xfrm>
            <a:off x="622715" y="1594338"/>
            <a:ext cx="10417320" cy="1914770"/>
          </a:xfrm>
        </p:spPr>
        <p:txBody>
          <a:bodyPr vert="horz" lIns="91440" tIns="45720" rIns="91440" bIns="45720" rtlCol="0" anchor="t">
            <a:normAutofit fontScale="92500" lnSpcReduction="20000"/>
          </a:bodyPr>
          <a:lstStyle/>
          <a:p>
            <a:r>
              <a:rPr lang="en-US" sz="3200" dirty="0"/>
              <a:t>Manage protocols</a:t>
            </a:r>
          </a:p>
          <a:p>
            <a:pPr lvl="1"/>
            <a:r>
              <a:rPr lang="en-US" sz="2800" dirty="0"/>
              <a:t>This acts your log and allows you to look for specific protocols as well as protocols in various statuses and any metric generating response.</a:t>
            </a:r>
          </a:p>
          <a:p>
            <a:pPr lvl="2"/>
            <a:r>
              <a:rPr lang="en-US" sz="2400" dirty="0"/>
              <a:t>Searches can be conducted using the “Search” bar, “Manage Columns,” and “Advanced Filters,” the latter can be used in combination.   </a:t>
            </a:r>
          </a:p>
          <a:p>
            <a:pPr marL="457200" lvl="1" indent="0">
              <a:buNone/>
            </a:pPr>
            <a:endParaRPr lang="en-US" sz="2800" dirty="0"/>
          </a:p>
          <a:p>
            <a:pPr marL="457200" lvl="1" indent="0">
              <a:buNone/>
            </a:pPr>
            <a:endParaRPr lang="en-US" dirty="0"/>
          </a:p>
          <a:p>
            <a:pPr marL="457200" lvl="1" indent="0">
              <a:buNone/>
            </a:pPr>
            <a:endParaRPr lang="en-US" dirty="0"/>
          </a:p>
        </p:txBody>
      </p:sp>
      <p:pic>
        <p:nvPicPr>
          <p:cNvPr id="11" name="Picture 10">
            <a:extLst>
              <a:ext uri="{FF2B5EF4-FFF2-40B4-BE49-F238E27FC236}">
                <a16:creationId xmlns:a16="http://schemas.microsoft.com/office/drawing/2014/main" id="{B2EDAEBA-2AA1-19DA-61A6-29D691775602}"/>
              </a:ext>
            </a:extLst>
          </p:cNvPr>
          <p:cNvPicPr>
            <a:picLocks noChangeAspect="1"/>
          </p:cNvPicPr>
          <p:nvPr/>
        </p:nvPicPr>
        <p:blipFill>
          <a:blip r:embed="rId2"/>
          <a:stretch>
            <a:fillRect/>
          </a:stretch>
        </p:blipFill>
        <p:spPr>
          <a:xfrm>
            <a:off x="2317072" y="3631016"/>
            <a:ext cx="6839606" cy="2388434"/>
          </a:xfrm>
          <a:prstGeom prst="rect">
            <a:avLst/>
          </a:prstGeom>
        </p:spPr>
      </p:pic>
    </p:spTree>
    <p:extLst>
      <p:ext uri="{BB962C8B-B14F-4D97-AF65-F5344CB8AC3E}">
        <p14:creationId xmlns:p14="http://schemas.microsoft.com/office/powerpoint/2010/main" val="41736935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2202"/>
            <a:ext cx="10515600" cy="1325563"/>
          </a:xfrm>
        </p:spPr>
        <p:txBody>
          <a:bodyPr/>
          <a:lstStyle/>
          <a:p>
            <a:r>
              <a:rPr lang="en-US" dirty="0"/>
              <a:t>Managing the review process</a:t>
            </a:r>
          </a:p>
        </p:txBody>
      </p:sp>
      <p:sp>
        <p:nvSpPr>
          <p:cNvPr id="4" name="Date Placeholder 3"/>
          <p:cNvSpPr>
            <a:spLocks noGrp="1"/>
          </p:cNvSpPr>
          <p:nvPr>
            <p:ph type="dt" sz="half" idx="10"/>
          </p:nvPr>
        </p:nvSpPr>
        <p:spPr/>
        <p:txBody>
          <a:bodyPr/>
          <a:lstStyle/>
          <a:p>
            <a:fld id="{D6C93F65-21E7-E640-AD88-29827FC3BC16}" type="datetime1">
              <a:rPr lang="en-US" smtClean="0"/>
              <a:t>12/1/2023</a:t>
            </a:fld>
            <a:endParaRPr lang="en-US"/>
          </a:p>
        </p:txBody>
      </p:sp>
      <p:sp>
        <p:nvSpPr>
          <p:cNvPr id="5" name="Footer Placeholder 4"/>
          <p:cNvSpPr>
            <a:spLocks noGrp="1"/>
          </p:cNvSpPr>
          <p:nvPr>
            <p:ph type="ftr" sz="quarter" idx="11"/>
          </p:nvPr>
        </p:nvSpPr>
        <p:spPr/>
        <p:txBody>
          <a:bodyPr/>
          <a:lstStyle/>
          <a:p>
            <a:endParaRPr lang="en-US"/>
          </a:p>
        </p:txBody>
      </p:sp>
      <p:sp>
        <p:nvSpPr>
          <p:cNvPr id="7" name="Content Placeholder 6"/>
          <p:cNvSpPr>
            <a:spLocks noGrp="1"/>
          </p:cNvSpPr>
          <p:nvPr>
            <p:ph sz="half" idx="1"/>
          </p:nvPr>
        </p:nvSpPr>
        <p:spPr>
          <a:xfrm>
            <a:off x="622715" y="1594338"/>
            <a:ext cx="10417320" cy="1914770"/>
          </a:xfrm>
        </p:spPr>
        <p:txBody>
          <a:bodyPr vert="horz" lIns="91440" tIns="45720" rIns="91440" bIns="45720" rtlCol="0" anchor="t">
            <a:normAutofit/>
          </a:bodyPr>
          <a:lstStyle/>
          <a:p>
            <a:r>
              <a:rPr lang="en-US" sz="3200" dirty="0"/>
              <a:t>Kuali Zendesk</a:t>
            </a:r>
          </a:p>
          <a:p>
            <a:pPr lvl="1"/>
            <a:r>
              <a:rPr lang="en-US" sz="2400" dirty="0"/>
              <a:t>This is a solution database. Customer service can also be contacted by logging in – the protocols contact is Kevin McCreary.</a:t>
            </a:r>
          </a:p>
          <a:p>
            <a:pPr lvl="1"/>
            <a:r>
              <a:rPr lang="en-US" sz="2400" dirty="0">
                <a:hlinkClick r:id="rId2"/>
              </a:rPr>
              <a:t>https://kuali-research.zendesk.com/hc/en-us</a:t>
            </a:r>
            <a:r>
              <a:rPr lang="en-US" sz="2400" dirty="0"/>
              <a:t> </a:t>
            </a:r>
          </a:p>
          <a:p>
            <a:pPr marL="457200" lvl="1" indent="0">
              <a:buNone/>
            </a:pPr>
            <a:endParaRPr lang="en-US" sz="2800" dirty="0"/>
          </a:p>
          <a:p>
            <a:pPr marL="457200" lvl="1" indent="0">
              <a:buNone/>
            </a:pPr>
            <a:endParaRPr lang="en-US" dirty="0"/>
          </a:p>
          <a:p>
            <a:pPr marL="457200" lvl="1" indent="0">
              <a:buNone/>
            </a:pPr>
            <a:endParaRPr lang="en-US" dirty="0"/>
          </a:p>
        </p:txBody>
      </p:sp>
    </p:spTree>
    <p:extLst>
      <p:ext uri="{BB962C8B-B14F-4D97-AF65-F5344CB8AC3E}">
        <p14:creationId xmlns:p14="http://schemas.microsoft.com/office/powerpoint/2010/main" val="27560681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Thank You.</a:t>
            </a:r>
          </a:p>
        </p:txBody>
      </p:sp>
      <p:sp>
        <p:nvSpPr>
          <p:cNvPr id="6" name="Subtitle 5"/>
          <p:cNvSpPr>
            <a:spLocks noGrp="1"/>
          </p:cNvSpPr>
          <p:nvPr>
            <p:ph type="subTitle" idx="1"/>
          </p:nvPr>
        </p:nvSpPr>
        <p:spPr/>
        <p:txBody>
          <a:bodyPr/>
          <a:lstStyle/>
          <a:p>
            <a:r>
              <a:rPr lang="en-US" dirty="0" err="1"/>
              <a:t>www.kent.edu</a:t>
            </a:r>
            <a:endParaRPr lang="en-US" dirty="0"/>
          </a:p>
        </p:txBody>
      </p:sp>
      <p:sp>
        <p:nvSpPr>
          <p:cNvPr id="3" name="Date Placeholder 2"/>
          <p:cNvSpPr>
            <a:spLocks noGrp="1"/>
          </p:cNvSpPr>
          <p:nvPr>
            <p:ph type="dt" sz="half" idx="4294967295"/>
          </p:nvPr>
        </p:nvSpPr>
        <p:spPr>
          <a:xfrm>
            <a:off x="0" y="6245225"/>
            <a:ext cx="1222375" cy="365125"/>
          </a:xfrm>
        </p:spPr>
        <p:txBody>
          <a:bodyPr/>
          <a:lstStyle/>
          <a:p>
            <a:fld id="{3B6ABA31-734C-9645-AC11-784F18DD3D6B}" type="datetime1">
              <a:rPr lang="en-US" smtClean="0"/>
              <a:t>12/1/2023</a:t>
            </a:fld>
            <a:endParaRPr lang="en-US"/>
          </a:p>
        </p:txBody>
      </p:sp>
    </p:spTree>
    <p:extLst>
      <p:ext uri="{BB962C8B-B14F-4D97-AF65-F5344CB8AC3E}">
        <p14:creationId xmlns:p14="http://schemas.microsoft.com/office/powerpoint/2010/main" val="1407021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5621"/>
            <a:ext cx="10515600" cy="1325563"/>
          </a:xfrm>
        </p:spPr>
        <p:txBody>
          <a:bodyPr/>
          <a:lstStyle/>
          <a:p>
            <a:r>
              <a:rPr lang="en-US" dirty="0"/>
              <a:t>Reviewer Resource</a:t>
            </a:r>
          </a:p>
        </p:txBody>
      </p:sp>
      <p:sp>
        <p:nvSpPr>
          <p:cNvPr id="4" name="Date Placeholder 3"/>
          <p:cNvSpPr>
            <a:spLocks noGrp="1"/>
          </p:cNvSpPr>
          <p:nvPr>
            <p:ph type="dt" sz="half" idx="10"/>
          </p:nvPr>
        </p:nvSpPr>
        <p:spPr/>
        <p:txBody>
          <a:bodyPr/>
          <a:lstStyle/>
          <a:p>
            <a:fld id="{D6C93F65-21E7-E640-AD88-29827FC3BC16}" type="datetime1">
              <a:rPr lang="en-US" smtClean="0"/>
              <a:t>12/1/2023</a:t>
            </a:fld>
            <a:endParaRPr lang="en-US"/>
          </a:p>
        </p:txBody>
      </p:sp>
      <p:sp>
        <p:nvSpPr>
          <p:cNvPr id="5" name="Footer Placeholder 4"/>
          <p:cNvSpPr>
            <a:spLocks noGrp="1"/>
          </p:cNvSpPr>
          <p:nvPr>
            <p:ph type="ftr" sz="quarter" idx="11"/>
          </p:nvPr>
        </p:nvSpPr>
        <p:spPr/>
        <p:txBody>
          <a:bodyPr/>
          <a:lstStyle/>
          <a:p>
            <a:endParaRPr lang="en-US"/>
          </a:p>
        </p:txBody>
      </p:sp>
      <p:sp>
        <p:nvSpPr>
          <p:cNvPr id="7" name="Content Placeholder 6"/>
          <p:cNvSpPr>
            <a:spLocks noGrp="1"/>
          </p:cNvSpPr>
          <p:nvPr>
            <p:ph sz="half" idx="1"/>
          </p:nvPr>
        </p:nvSpPr>
        <p:spPr>
          <a:xfrm>
            <a:off x="622715" y="1453825"/>
            <a:ext cx="5147770" cy="2818564"/>
          </a:xfrm>
        </p:spPr>
        <p:txBody>
          <a:bodyPr vert="horz" lIns="91440" tIns="45720" rIns="91440" bIns="45720" rtlCol="0" anchor="t">
            <a:normAutofit fontScale="85000" lnSpcReduction="20000"/>
          </a:bodyPr>
          <a:lstStyle/>
          <a:p>
            <a:r>
              <a:rPr lang="en-US" sz="3200" dirty="0">
                <a:latin typeface="Arial"/>
                <a:cs typeface="Arial"/>
              </a:rPr>
              <a:t>Step by Step:</a:t>
            </a:r>
            <a:endParaRPr lang="en-US" sz="3200" dirty="0"/>
          </a:p>
          <a:p>
            <a:pPr lvl="1"/>
            <a:r>
              <a:rPr lang="en-US" sz="2400" dirty="0">
                <a:latin typeface="Arial"/>
                <a:cs typeface="Arial"/>
              </a:rPr>
              <a:t>Submission received</a:t>
            </a:r>
          </a:p>
          <a:p>
            <a:pPr lvl="1"/>
            <a:r>
              <a:rPr lang="en-US" sz="2400" dirty="0">
                <a:latin typeface="Arial"/>
                <a:cs typeface="Arial"/>
              </a:rPr>
              <a:t>Assigning reviews</a:t>
            </a:r>
          </a:p>
          <a:p>
            <a:pPr lvl="2"/>
            <a:r>
              <a:rPr lang="en-US" sz="2200" dirty="0">
                <a:latin typeface="Arial"/>
                <a:cs typeface="Arial"/>
              </a:rPr>
              <a:t>Levels of review</a:t>
            </a:r>
          </a:p>
          <a:p>
            <a:pPr lvl="1"/>
            <a:r>
              <a:rPr lang="en-US" sz="2400" dirty="0">
                <a:latin typeface="Arial"/>
                <a:cs typeface="Arial"/>
              </a:rPr>
              <a:t>Preparing and returning reviews</a:t>
            </a:r>
          </a:p>
          <a:p>
            <a:pPr lvl="1"/>
            <a:r>
              <a:rPr lang="en-US" sz="2400" dirty="0">
                <a:latin typeface="Arial"/>
                <a:cs typeface="Arial"/>
              </a:rPr>
              <a:t>Approving</a:t>
            </a:r>
          </a:p>
          <a:p>
            <a:pPr lvl="1"/>
            <a:r>
              <a:rPr lang="en-US" sz="2400" dirty="0">
                <a:latin typeface="Arial"/>
                <a:cs typeface="Arial"/>
              </a:rPr>
              <a:t>Admin notes</a:t>
            </a:r>
          </a:p>
          <a:p>
            <a:pPr lvl="1"/>
            <a:r>
              <a:rPr lang="en-US" sz="2400" dirty="0">
                <a:latin typeface="Arial"/>
                <a:cs typeface="Arial"/>
              </a:rPr>
              <a:t>Manage protocols </a:t>
            </a:r>
          </a:p>
          <a:p>
            <a:pPr lvl="1"/>
            <a:r>
              <a:rPr lang="en-US" sz="2400" dirty="0">
                <a:latin typeface="Arial"/>
                <a:cs typeface="Arial"/>
              </a:rPr>
              <a:t>Kuali Zendesk</a:t>
            </a:r>
          </a:p>
          <a:p>
            <a:pPr marL="457200" lvl="1" indent="0">
              <a:buNone/>
            </a:pPr>
            <a:endParaRPr lang="en-US" sz="2400" dirty="0">
              <a:latin typeface="Arial"/>
              <a:cs typeface="Arial"/>
            </a:endParaRPr>
          </a:p>
          <a:p>
            <a:pPr marL="457200" lvl="1" indent="0">
              <a:buNone/>
            </a:pPr>
            <a:endParaRPr lang="en-US" sz="2800" dirty="0"/>
          </a:p>
          <a:p>
            <a:pPr marL="457200" lvl="1" indent="0">
              <a:buNone/>
            </a:pPr>
            <a:endParaRPr lang="en-US" dirty="0"/>
          </a:p>
          <a:p>
            <a:pPr lvl="1"/>
            <a:endParaRPr lang="en-US" dirty="0"/>
          </a:p>
        </p:txBody>
      </p:sp>
    </p:spTree>
    <p:extLst>
      <p:ext uri="{BB962C8B-B14F-4D97-AF65-F5344CB8AC3E}">
        <p14:creationId xmlns:p14="http://schemas.microsoft.com/office/powerpoint/2010/main" val="1156673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2200"/>
            <a:ext cx="10515600" cy="1325563"/>
          </a:xfrm>
        </p:spPr>
        <p:txBody>
          <a:bodyPr/>
          <a:lstStyle/>
          <a:p>
            <a:r>
              <a:rPr lang="en-US" dirty="0"/>
              <a:t>Managing the review process</a:t>
            </a:r>
          </a:p>
        </p:txBody>
      </p:sp>
      <p:sp>
        <p:nvSpPr>
          <p:cNvPr id="4" name="Date Placeholder 3"/>
          <p:cNvSpPr>
            <a:spLocks noGrp="1"/>
          </p:cNvSpPr>
          <p:nvPr>
            <p:ph type="dt" sz="half" idx="10"/>
          </p:nvPr>
        </p:nvSpPr>
        <p:spPr/>
        <p:txBody>
          <a:bodyPr/>
          <a:lstStyle/>
          <a:p>
            <a:fld id="{D6C93F65-21E7-E640-AD88-29827FC3BC16}" type="datetime1">
              <a:rPr lang="en-US" smtClean="0"/>
              <a:t>12/1/2023</a:t>
            </a:fld>
            <a:endParaRPr lang="en-US"/>
          </a:p>
        </p:txBody>
      </p:sp>
      <p:sp>
        <p:nvSpPr>
          <p:cNvPr id="5" name="Footer Placeholder 4"/>
          <p:cNvSpPr>
            <a:spLocks noGrp="1"/>
          </p:cNvSpPr>
          <p:nvPr>
            <p:ph type="ftr" sz="quarter" idx="11"/>
          </p:nvPr>
        </p:nvSpPr>
        <p:spPr/>
        <p:txBody>
          <a:bodyPr/>
          <a:lstStyle/>
          <a:p>
            <a:endParaRPr lang="en-US"/>
          </a:p>
        </p:txBody>
      </p:sp>
      <p:sp>
        <p:nvSpPr>
          <p:cNvPr id="7" name="Content Placeholder 6"/>
          <p:cNvSpPr>
            <a:spLocks noGrp="1"/>
          </p:cNvSpPr>
          <p:nvPr>
            <p:ph sz="half" idx="1"/>
          </p:nvPr>
        </p:nvSpPr>
        <p:spPr>
          <a:xfrm>
            <a:off x="622715" y="1258444"/>
            <a:ext cx="10417320" cy="2818564"/>
          </a:xfrm>
        </p:spPr>
        <p:txBody>
          <a:bodyPr vert="horz" lIns="91440" tIns="45720" rIns="91440" bIns="45720" rtlCol="0" anchor="t">
            <a:normAutofit fontScale="92500" lnSpcReduction="20000"/>
          </a:bodyPr>
          <a:lstStyle/>
          <a:p>
            <a:r>
              <a:rPr lang="en-US" sz="3200" dirty="0"/>
              <a:t>Submission received</a:t>
            </a:r>
          </a:p>
          <a:p>
            <a:pPr lvl="1"/>
            <a:r>
              <a:rPr lang="en-US" sz="2800" dirty="0"/>
              <a:t>Look for the notification in your email OR  </a:t>
            </a:r>
          </a:p>
          <a:p>
            <a:pPr lvl="1"/>
            <a:r>
              <a:rPr lang="en-US" sz="2800" dirty="0">
                <a:latin typeface="Arial"/>
                <a:cs typeface="Arial"/>
              </a:rPr>
              <a:t>Regularly review “Needs attention”</a:t>
            </a:r>
          </a:p>
          <a:p>
            <a:pPr lvl="1"/>
            <a:r>
              <a:rPr lang="en-US" sz="2800" dirty="0">
                <a:latin typeface="Arial"/>
                <a:cs typeface="Arial"/>
              </a:rPr>
              <a:t>You will be assigned as an admin by ORC student assistant</a:t>
            </a:r>
          </a:p>
          <a:p>
            <a:pPr lvl="1"/>
            <a:r>
              <a:rPr lang="en-US" sz="2800" dirty="0">
                <a:latin typeface="Arial"/>
                <a:cs typeface="Arial"/>
              </a:rPr>
              <a:t>The processes are the same regardless of the application type (many IRB CR, amendments and closures can be administratively reviewed and a reviewer does not need to be assigned)  </a:t>
            </a:r>
            <a:endParaRPr lang="en-US" sz="2800" dirty="0"/>
          </a:p>
          <a:p>
            <a:pPr lvl="1"/>
            <a:endParaRPr lang="en-US" sz="2400" dirty="0">
              <a:latin typeface="Arial"/>
              <a:cs typeface="Arial"/>
            </a:endParaRPr>
          </a:p>
          <a:p>
            <a:pPr marL="457200" lvl="1" indent="0">
              <a:buNone/>
            </a:pPr>
            <a:endParaRPr lang="en-US" sz="2800" dirty="0"/>
          </a:p>
          <a:p>
            <a:pPr marL="457200" lvl="1" indent="0">
              <a:buNone/>
            </a:pPr>
            <a:endParaRPr lang="en-US" dirty="0"/>
          </a:p>
          <a:p>
            <a:pPr marL="457200" lvl="1" indent="0">
              <a:buNone/>
            </a:pPr>
            <a:endParaRPr lang="en-US" dirty="0"/>
          </a:p>
        </p:txBody>
      </p:sp>
      <p:pic>
        <p:nvPicPr>
          <p:cNvPr id="3" name="Picture 2">
            <a:extLst>
              <a:ext uri="{FF2B5EF4-FFF2-40B4-BE49-F238E27FC236}">
                <a16:creationId xmlns:a16="http://schemas.microsoft.com/office/drawing/2014/main" id="{EB78F79D-EC98-3FA1-BF83-092EA66DBCB7}"/>
              </a:ext>
            </a:extLst>
          </p:cNvPr>
          <p:cNvPicPr>
            <a:picLocks noChangeAspect="1"/>
          </p:cNvPicPr>
          <p:nvPr/>
        </p:nvPicPr>
        <p:blipFill>
          <a:blip r:embed="rId2"/>
          <a:stretch>
            <a:fillRect/>
          </a:stretch>
        </p:blipFill>
        <p:spPr>
          <a:xfrm>
            <a:off x="402774" y="4094882"/>
            <a:ext cx="6763949" cy="2125196"/>
          </a:xfrm>
          <a:prstGeom prst="rect">
            <a:avLst/>
          </a:prstGeom>
          <a:ln w="28575">
            <a:solidFill>
              <a:srgbClr val="E1A52D"/>
            </a:solidFill>
          </a:ln>
        </p:spPr>
      </p:pic>
      <p:pic>
        <p:nvPicPr>
          <p:cNvPr id="11" name="Picture 10">
            <a:extLst>
              <a:ext uri="{FF2B5EF4-FFF2-40B4-BE49-F238E27FC236}">
                <a16:creationId xmlns:a16="http://schemas.microsoft.com/office/drawing/2014/main" id="{9F719E60-C593-9CFD-530F-7E7D18B1DF09}"/>
              </a:ext>
            </a:extLst>
          </p:cNvPr>
          <p:cNvPicPr>
            <a:picLocks noChangeAspect="1"/>
          </p:cNvPicPr>
          <p:nvPr/>
        </p:nvPicPr>
        <p:blipFill>
          <a:blip r:embed="rId3"/>
          <a:stretch>
            <a:fillRect/>
          </a:stretch>
        </p:blipFill>
        <p:spPr>
          <a:xfrm>
            <a:off x="8064874" y="4132992"/>
            <a:ext cx="2524685" cy="2048975"/>
          </a:xfrm>
          <a:prstGeom prst="rect">
            <a:avLst/>
          </a:prstGeom>
          <a:ln w="28575">
            <a:solidFill>
              <a:srgbClr val="E1A52D"/>
            </a:solidFill>
          </a:ln>
        </p:spPr>
      </p:pic>
    </p:spTree>
    <p:extLst>
      <p:ext uri="{BB962C8B-B14F-4D97-AF65-F5344CB8AC3E}">
        <p14:creationId xmlns:p14="http://schemas.microsoft.com/office/powerpoint/2010/main" val="19176055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91737" y="-48665"/>
            <a:ext cx="10515600" cy="1325563"/>
          </a:xfrm>
        </p:spPr>
        <p:txBody>
          <a:bodyPr/>
          <a:lstStyle/>
          <a:p>
            <a:r>
              <a:rPr lang="en-US" dirty="0"/>
              <a:t>Managing the review process</a:t>
            </a:r>
          </a:p>
        </p:txBody>
      </p:sp>
      <p:sp>
        <p:nvSpPr>
          <p:cNvPr id="4" name="Date Placeholder 3"/>
          <p:cNvSpPr>
            <a:spLocks noGrp="1"/>
          </p:cNvSpPr>
          <p:nvPr>
            <p:ph type="dt" sz="half" idx="10"/>
          </p:nvPr>
        </p:nvSpPr>
        <p:spPr/>
        <p:txBody>
          <a:bodyPr/>
          <a:lstStyle/>
          <a:p>
            <a:fld id="{D6C93F65-21E7-E640-AD88-29827FC3BC16}" type="datetime1">
              <a:rPr lang="en-US" smtClean="0"/>
              <a:t>12/1/2023</a:t>
            </a:fld>
            <a:endParaRPr lang="en-US"/>
          </a:p>
        </p:txBody>
      </p:sp>
      <p:sp>
        <p:nvSpPr>
          <p:cNvPr id="5" name="Footer Placeholder 4"/>
          <p:cNvSpPr>
            <a:spLocks noGrp="1"/>
          </p:cNvSpPr>
          <p:nvPr>
            <p:ph type="ftr" sz="quarter" idx="11"/>
          </p:nvPr>
        </p:nvSpPr>
        <p:spPr/>
        <p:txBody>
          <a:bodyPr/>
          <a:lstStyle/>
          <a:p>
            <a:endParaRPr lang="en-US" dirty="0"/>
          </a:p>
        </p:txBody>
      </p:sp>
      <p:sp>
        <p:nvSpPr>
          <p:cNvPr id="7" name="Content Placeholder 6"/>
          <p:cNvSpPr>
            <a:spLocks noGrp="1"/>
          </p:cNvSpPr>
          <p:nvPr>
            <p:ph sz="half" idx="1"/>
          </p:nvPr>
        </p:nvSpPr>
        <p:spPr>
          <a:xfrm>
            <a:off x="622715" y="1211775"/>
            <a:ext cx="10417320" cy="2818564"/>
          </a:xfrm>
        </p:spPr>
        <p:txBody>
          <a:bodyPr vert="horz" lIns="91440" tIns="45720" rIns="91440" bIns="45720" rtlCol="0" anchor="t">
            <a:normAutofit fontScale="77500" lnSpcReduction="20000"/>
          </a:bodyPr>
          <a:lstStyle/>
          <a:p>
            <a:r>
              <a:rPr lang="en-US" sz="3200" dirty="0"/>
              <a:t>Dashboard</a:t>
            </a:r>
          </a:p>
          <a:p>
            <a:pPr lvl="1"/>
            <a:r>
              <a:rPr lang="en-US" sz="2800" dirty="0"/>
              <a:t>The dashboard lets you know when a new submission is received, a review has bene submitted, and when a PI has resubmitted. </a:t>
            </a:r>
          </a:p>
          <a:p>
            <a:pPr lvl="1"/>
            <a:r>
              <a:rPr lang="en-US" sz="2800" dirty="0"/>
              <a:t>From here you will process protocols for which you are the Admin</a:t>
            </a:r>
          </a:p>
          <a:p>
            <a:pPr lvl="1"/>
            <a:r>
              <a:rPr lang="en-US" sz="2800" dirty="0"/>
              <a:t>NEW- this indicates when a new submission is received.</a:t>
            </a:r>
          </a:p>
          <a:p>
            <a:pPr lvl="1"/>
            <a:r>
              <a:rPr lang="en-US" sz="2800" dirty="0"/>
              <a:t>RETURNED BY REVIEWER – this indicates at least one reviewer has submitted their review</a:t>
            </a:r>
          </a:p>
          <a:p>
            <a:pPr lvl="1"/>
            <a:r>
              <a:rPr lang="en-US" sz="2800" dirty="0"/>
              <a:t>RESUBMITTED – this indicates the PI has resubmitted</a:t>
            </a:r>
          </a:p>
          <a:p>
            <a:pPr marL="0" indent="0">
              <a:buNone/>
            </a:pPr>
            <a:r>
              <a:rPr lang="en-US" sz="3200" dirty="0"/>
              <a:t> </a:t>
            </a:r>
            <a:endParaRPr lang="en-US" sz="2800" dirty="0"/>
          </a:p>
          <a:p>
            <a:pPr lvl="1"/>
            <a:endParaRPr lang="en-US" sz="2400" dirty="0">
              <a:latin typeface="Arial"/>
              <a:cs typeface="Arial"/>
            </a:endParaRPr>
          </a:p>
          <a:p>
            <a:pPr marL="457200" lvl="1" indent="0">
              <a:buNone/>
            </a:pPr>
            <a:endParaRPr lang="en-US" sz="2800" dirty="0"/>
          </a:p>
          <a:p>
            <a:pPr marL="457200" lvl="1" indent="0">
              <a:buNone/>
            </a:pPr>
            <a:endParaRPr lang="en-US" dirty="0"/>
          </a:p>
          <a:p>
            <a:pPr marL="457200" lvl="1" indent="0">
              <a:buNone/>
            </a:pPr>
            <a:endParaRPr lang="en-US" dirty="0"/>
          </a:p>
        </p:txBody>
      </p:sp>
      <p:pic>
        <p:nvPicPr>
          <p:cNvPr id="3" name="Picture 2">
            <a:extLst>
              <a:ext uri="{FF2B5EF4-FFF2-40B4-BE49-F238E27FC236}">
                <a16:creationId xmlns:a16="http://schemas.microsoft.com/office/drawing/2014/main" id="{FB1CD926-5D8E-0376-443A-30815C0F4B5D}"/>
              </a:ext>
            </a:extLst>
          </p:cNvPr>
          <p:cNvPicPr>
            <a:picLocks noChangeAspect="1"/>
          </p:cNvPicPr>
          <p:nvPr/>
        </p:nvPicPr>
        <p:blipFill>
          <a:blip r:embed="rId2"/>
          <a:stretch>
            <a:fillRect/>
          </a:stretch>
        </p:blipFill>
        <p:spPr>
          <a:xfrm>
            <a:off x="2541418" y="3775853"/>
            <a:ext cx="6763949" cy="2125196"/>
          </a:xfrm>
          <a:prstGeom prst="rect">
            <a:avLst/>
          </a:prstGeom>
          <a:ln w="28575">
            <a:solidFill>
              <a:srgbClr val="E1A52D"/>
            </a:solidFill>
          </a:ln>
        </p:spPr>
      </p:pic>
    </p:spTree>
    <p:extLst>
      <p:ext uri="{BB962C8B-B14F-4D97-AF65-F5344CB8AC3E}">
        <p14:creationId xmlns:p14="http://schemas.microsoft.com/office/powerpoint/2010/main" val="1701931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91737" y="-48665"/>
            <a:ext cx="10515600" cy="1325563"/>
          </a:xfrm>
        </p:spPr>
        <p:txBody>
          <a:bodyPr/>
          <a:lstStyle/>
          <a:p>
            <a:r>
              <a:rPr lang="en-US" dirty="0"/>
              <a:t>Managing the review process</a:t>
            </a:r>
          </a:p>
        </p:txBody>
      </p:sp>
      <p:sp>
        <p:nvSpPr>
          <p:cNvPr id="4" name="Date Placeholder 3"/>
          <p:cNvSpPr>
            <a:spLocks noGrp="1"/>
          </p:cNvSpPr>
          <p:nvPr>
            <p:ph type="dt" sz="half" idx="10"/>
          </p:nvPr>
        </p:nvSpPr>
        <p:spPr/>
        <p:txBody>
          <a:bodyPr/>
          <a:lstStyle/>
          <a:p>
            <a:fld id="{D6C93F65-21E7-E640-AD88-29827FC3BC16}" type="datetime1">
              <a:rPr lang="en-US" smtClean="0"/>
              <a:t>12/1/2023</a:t>
            </a:fld>
            <a:endParaRPr lang="en-US"/>
          </a:p>
        </p:txBody>
      </p:sp>
      <p:sp>
        <p:nvSpPr>
          <p:cNvPr id="5" name="Footer Placeholder 4"/>
          <p:cNvSpPr>
            <a:spLocks noGrp="1"/>
          </p:cNvSpPr>
          <p:nvPr>
            <p:ph type="ftr" sz="quarter" idx="11"/>
          </p:nvPr>
        </p:nvSpPr>
        <p:spPr/>
        <p:txBody>
          <a:bodyPr/>
          <a:lstStyle/>
          <a:p>
            <a:endParaRPr lang="en-US" dirty="0"/>
          </a:p>
        </p:txBody>
      </p:sp>
      <p:sp>
        <p:nvSpPr>
          <p:cNvPr id="7" name="Content Placeholder 6"/>
          <p:cNvSpPr>
            <a:spLocks noGrp="1"/>
          </p:cNvSpPr>
          <p:nvPr>
            <p:ph sz="half" idx="1"/>
          </p:nvPr>
        </p:nvSpPr>
        <p:spPr>
          <a:xfrm>
            <a:off x="622715" y="1290151"/>
            <a:ext cx="10417320" cy="4548946"/>
          </a:xfrm>
        </p:spPr>
        <p:txBody>
          <a:bodyPr vert="horz" lIns="91440" tIns="45720" rIns="91440" bIns="45720" rtlCol="0" anchor="t">
            <a:normAutofit lnSpcReduction="10000"/>
          </a:bodyPr>
          <a:lstStyle/>
          <a:p>
            <a:r>
              <a:rPr lang="en-US" sz="3200" dirty="0"/>
              <a:t>Dashboard- some limitations</a:t>
            </a:r>
          </a:p>
          <a:p>
            <a:pPr lvl="1"/>
            <a:r>
              <a:rPr lang="en-US" sz="2800" dirty="0"/>
              <a:t>NEW- protocols will stay in this status until a review is submitted and when a protocol is assigned full board review.</a:t>
            </a:r>
          </a:p>
          <a:p>
            <a:pPr lvl="1"/>
            <a:r>
              <a:rPr lang="en-US" sz="2800" dirty="0"/>
              <a:t>RETURNED BY REVIEWER – protocols will stay in this status until you return comments to PI. </a:t>
            </a:r>
          </a:p>
          <a:p>
            <a:pPr lvl="1"/>
            <a:r>
              <a:rPr lang="en-US" sz="2800" dirty="0"/>
              <a:t>Solutions:</a:t>
            </a:r>
          </a:p>
          <a:p>
            <a:pPr lvl="2"/>
            <a:r>
              <a:rPr lang="en-US" sz="2600" dirty="0"/>
              <a:t>Email rules can be created and used to track review status. When creating a rule, you can use unique subject lines in the notifications.</a:t>
            </a:r>
          </a:p>
          <a:p>
            <a:pPr lvl="2"/>
            <a:r>
              <a:rPr lang="en-US" sz="2600" dirty="0"/>
              <a:t>A paper “cheat sheet” can be created.</a:t>
            </a:r>
          </a:p>
          <a:p>
            <a:pPr marL="0" indent="0">
              <a:buNone/>
            </a:pPr>
            <a:r>
              <a:rPr lang="en-US" sz="3200" dirty="0"/>
              <a:t> </a:t>
            </a:r>
            <a:endParaRPr lang="en-US" sz="2800" dirty="0"/>
          </a:p>
          <a:p>
            <a:pPr lvl="1"/>
            <a:endParaRPr lang="en-US" sz="2400" dirty="0">
              <a:latin typeface="Arial"/>
              <a:cs typeface="Arial"/>
            </a:endParaRPr>
          </a:p>
          <a:p>
            <a:pPr marL="457200" lvl="1" indent="0">
              <a:buNone/>
            </a:pPr>
            <a:endParaRPr lang="en-US" sz="2800" dirty="0"/>
          </a:p>
          <a:p>
            <a:pPr marL="457200" lvl="1" indent="0">
              <a:buNone/>
            </a:pPr>
            <a:endParaRPr lang="en-US" dirty="0"/>
          </a:p>
          <a:p>
            <a:pPr marL="457200" lvl="1" indent="0">
              <a:buNone/>
            </a:pPr>
            <a:endParaRPr lang="en-US" dirty="0"/>
          </a:p>
        </p:txBody>
      </p:sp>
    </p:spTree>
    <p:extLst>
      <p:ext uri="{BB962C8B-B14F-4D97-AF65-F5344CB8AC3E}">
        <p14:creationId xmlns:p14="http://schemas.microsoft.com/office/powerpoint/2010/main" val="4099968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91737" y="-48665"/>
            <a:ext cx="10515600" cy="1325563"/>
          </a:xfrm>
        </p:spPr>
        <p:txBody>
          <a:bodyPr/>
          <a:lstStyle/>
          <a:p>
            <a:r>
              <a:rPr lang="en-US" dirty="0"/>
              <a:t>Managing the review process</a:t>
            </a:r>
          </a:p>
        </p:txBody>
      </p:sp>
      <p:sp>
        <p:nvSpPr>
          <p:cNvPr id="4" name="Date Placeholder 3"/>
          <p:cNvSpPr>
            <a:spLocks noGrp="1"/>
          </p:cNvSpPr>
          <p:nvPr>
            <p:ph type="dt" sz="half" idx="10"/>
          </p:nvPr>
        </p:nvSpPr>
        <p:spPr/>
        <p:txBody>
          <a:bodyPr/>
          <a:lstStyle/>
          <a:p>
            <a:fld id="{D6C93F65-21E7-E640-AD88-29827FC3BC16}" type="datetime1">
              <a:rPr lang="en-US" smtClean="0"/>
              <a:t>12/1/2023</a:t>
            </a:fld>
            <a:endParaRPr lang="en-US"/>
          </a:p>
        </p:txBody>
      </p:sp>
      <p:sp>
        <p:nvSpPr>
          <p:cNvPr id="5" name="Footer Placeholder 4"/>
          <p:cNvSpPr>
            <a:spLocks noGrp="1"/>
          </p:cNvSpPr>
          <p:nvPr>
            <p:ph type="ftr" sz="quarter" idx="11"/>
          </p:nvPr>
        </p:nvSpPr>
        <p:spPr/>
        <p:txBody>
          <a:bodyPr/>
          <a:lstStyle/>
          <a:p>
            <a:endParaRPr lang="en-US" dirty="0"/>
          </a:p>
        </p:txBody>
      </p:sp>
      <p:sp>
        <p:nvSpPr>
          <p:cNvPr id="7" name="Content Placeholder 6"/>
          <p:cNvSpPr>
            <a:spLocks noGrp="1"/>
          </p:cNvSpPr>
          <p:nvPr>
            <p:ph sz="half" idx="1"/>
          </p:nvPr>
        </p:nvSpPr>
        <p:spPr>
          <a:xfrm>
            <a:off x="622715" y="1290151"/>
            <a:ext cx="10417320" cy="4548946"/>
          </a:xfrm>
        </p:spPr>
        <p:txBody>
          <a:bodyPr vert="horz" lIns="91440" tIns="45720" rIns="91440" bIns="45720" rtlCol="0" anchor="t">
            <a:normAutofit/>
          </a:bodyPr>
          <a:lstStyle/>
          <a:p>
            <a:r>
              <a:rPr lang="en-US" sz="3200" dirty="0"/>
              <a:t>Assigning reviews</a:t>
            </a:r>
          </a:p>
          <a:p>
            <a:pPr lvl="1"/>
            <a:r>
              <a:rPr lang="en-US" sz="2200" dirty="0"/>
              <a:t>Open the protocol – click review assignments</a:t>
            </a:r>
          </a:p>
          <a:p>
            <a:pPr lvl="1"/>
            <a:r>
              <a:rPr lang="en-US" sz="2200" dirty="0"/>
              <a:t>Complete the information and click “assign.”</a:t>
            </a:r>
          </a:p>
          <a:p>
            <a:pPr lvl="1"/>
            <a:r>
              <a:rPr lang="en-US" sz="2200" dirty="0"/>
              <a:t>Review type may be unknown until the review is assigned, set the deadline to two weeks. </a:t>
            </a:r>
          </a:p>
          <a:p>
            <a:pPr lvl="1"/>
            <a:r>
              <a:rPr lang="en-US" sz="2200" dirty="0"/>
              <a:t>Assign to a meeting is not known until approved or designated as full board.  </a:t>
            </a:r>
          </a:p>
          <a:p>
            <a:pPr lvl="1"/>
            <a:endParaRPr lang="en-US" sz="2800" dirty="0"/>
          </a:p>
          <a:p>
            <a:pPr marL="0" indent="0">
              <a:buNone/>
            </a:pPr>
            <a:r>
              <a:rPr lang="en-US" sz="3200" dirty="0"/>
              <a:t> </a:t>
            </a:r>
            <a:endParaRPr lang="en-US" sz="2800" dirty="0"/>
          </a:p>
          <a:p>
            <a:pPr marL="457200" lvl="1" indent="0">
              <a:buNone/>
            </a:pPr>
            <a:endParaRPr lang="en-US" sz="2400" dirty="0">
              <a:latin typeface="Arial"/>
              <a:cs typeface="Arial"/>
            </a:endParaRPr>
          </a:p>
          <a:p>
            <a:pPr marL="457200" lvl="1" indent="0">
              <a:buNone/>
            </a:pPr>
            <a:endParaRPr lang="en-US" sz="2800" dirty="0"/>
          </a:p>
          <a:p>
            <a:pPr marL="457200" lvl="1" indent="0">
              <a:buNone/>
            </a:pPr>
            <a:endParaRPr lang="en-US" dirty="0"/>
          </a:p>
          <a:p>
            <a:pPr marL="457200" lvl="1" indent="0">
              <a:buNone/>
            </a:pPr>
            <a:endParaRPr lang="en-US" dirty="0"/>
          </a:p>
        </p:txBody>
      </p:sp>
      <p:pic>
        <p:nvPicPr>
          <p:cNvPr id="3" name="Picture 2">
            <a:extLst>
              <a:ext uri="{FF2B5EF4-FFF2-40B4-BE49-F238E27FC236}">
                <a16:creationId xmlns:a16="http://schemas.microsoft.com/office/drawing/2014/main" id="{5F37F4B7-3F47-8D7D-651D-F06E18F04052}"/>
              </a:ext>
            </a:extLst>
          </p:cNvPr>
          <p:cNvPicPr>
            <a:picLocks noChangeAspect="1"/>
          </p:cNvPicPr>
          <p:nvPr/>
        </p:nvPicPr>
        <p:blipFill>
          <a:blip r:embed="rId2"/>
          <a:stretch>
            <a:fillRect/>
          </a:stretch>
        </p:blipFill>
        <p:spPr>
          <a:xfrm>
            <a:off x="421909" y="3771705"/>
            <a:ext cx="6096000" cy="2472820"/>
          </a:xfrm>
          <a:prstGeom prst="rect">
            <a:avLst/>
          </a:prstGeom>
          <a:ln w="28575">
            <a:solidFill>
              <a:srgbClr val="E1A52D"/>
            </a:solidFill>
          </a:ln>
        </p:spPr>
      </p:pic>
      <p:sp>
        <p:nvSpPr>
          <p:cNvPr id="8" name="Oval 7">
            <a:extLst>
              <a:ext uri="{FF2B5EF4-FFF2-40B4-BE49-F238E27FC236}">
                <a16:creationId xmlns:a16="http://schemas.microsoft.com/office/drawing/2014/main" id="{F4E30697-062E-59EC-918C-BCAEA19A6619}"/>
              </a:ext>
            </a:extLst>
          </p:cNvPr>
          <p:cNvSpPr/>
          <p:nvPr/>
        </p:nvSpPr>
        <p:spPr>
          <a:xfrm>
            <a:off x="5631618" y="5099714"/>
            <a:ext cx="946730" cy="26436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E3D0365-6BCB-E5EF-D8B8-7678324991AC}"/>
              </a:ext>
            </a:extLst>
          </p:cNvPr>
          <p:cNvSpPr txBox="1"/>
          <p:nvPr/>
        </p:nvSpPr>
        <p:spPr>
          <a:xfrm>
            <a:off x="9432473" y="3992245"/>
            <a:ext cx="2416096" cy="1754326"/>
          </a:xfrm>
          <a:prstGeom prst="rect">
            <a:avLst/>
          </a:prstGeom>
          <a:solidFill>
            <a:schemeClr val="bg1"/>
          </a:solidFill>
          <a:ln w="28575">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i="1" u="sng" dirty="0">
                <a:cs typeface="Calibri"/>
              </a:rPr>
              <a:t>IRB</a:t>
            </a:r>
            <a:r>
              <a:rPr lang="en-US" i="1" dirty="0">
                <a:cs typeface="Calibri"/>
              </a:rPr>
              <a:t>: the reviewer is noted in the protocol, but you must consider the reviewer expertise and their current review volume. </a:t>
            </a:r>
            <a:endParaRPr lang="en-US" i="1" dirty="0"/>
          </a:p>
        </p:txBody>
      </p:sp>
      <p:cxnSp>
        <p:nvCxnSpPr>
          <p:cNvPr id="11" name="Straight Arrow Connector 10">
            <a:extLst>
              <a:ext uri="{FF2B5EF4-FFF2-40B4-BE49-F238E27FC236}">
                <a16:creationId xmlns:a16="http://schemas.microsoft.com/office/drawing/2014/main" id="{3846E228-0A68-4040-F813-5C9DDA72AFD1}"/>
              </a:ext>
            </a:extLst>
          </p:cNvPr>
          <p:cNvCxnSpPr>
            <a:cxnSpLocks/>
            <a:stCxn id="8" idx="2"/>
          </p:cNvCxnSpPr>
          <p:nvPr/>
        </p:nvCxnSpPr>
        <p:spPr>
          <a:xfrm flipH="1" flipV="1">
            <a:off x="3879542" y="4369618"/>
            <a:ext cx="1752076" cy="862279"/>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84D5914C-5073-FDB8-6FC2-B7D6A46A611A}"/>
              </a:ext>
            </a:extLst>
          </p:cNvPr>
          <p:cNvSpPr txBox="1"/>
          <p:nvPr/>
        </p:nvSpPr>
        <p:spPr>
          <a:xfrm>
            <a:off x="4791090" y="5637325"/>
            <a:ext cx="2972621" cy="523220"/>
          </a:xfrm>
          <a:prstGeom prst="rect">
            <a:avLst/>
          </a:prstGeom>
          <a:solidFill>
            <a:schemeClr val="bg1"/>
          </a:solidFill>
          <a:ln w="28575">
            <a:solidFill>
              <a:srgbClr val="E1A52D"/>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i="1" dirty="0">
                <a:cs typeface="Calibri"/>
              </a:rPr>
              <a:t>Select the committee, then assign primary reviewers in the section below </a:t>
            </a:r>
            <a:endParaRPr lang="en-US" sz="1400" i="1" dirty="0"/>
          </a:p>
        </p:txBody>
      </p:sp>
    </p:spTree>
    <p:extLst>
      <p:ext uri="{BB962C8B-B14F-4D97-AF65-F5344CB8AC3E}">
        <p14:creationId xmlns:p14="http://schemas.microsoft.com/office/powerpoint/2010/main" val="1621379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91737" y="-48665"/>
            <a:ext cx="10515600" cy="1325563"/>
          </a:xfrm>
        </p:spPr>
        <p:txBody>
          <a:bodyPr/>
          <a:lstStyle/>
          <a:p>
            <a:r>
              <a:rPr lang="en-US" dirty="0"/>
              <a:t>Managing the review process</a:t>
            </a:r>
          </a:p>
        </p:txBody>
      </p:sp>
      <p:sp>
        <p:nvSpPr>
          <p:cNvPr id="4" name="Date Placeholder 3"/>
          <p:cNvSpPr>
            <a:spLocks noGrp="1"/>
          </p:cNvSpPr>
          <p:nvPr>
            <p:ph type="dt" sz="half" idx="10"/>
          </p:nvPr>
        </p:nvSpPr>
        <p:spPr/>
        <p:txBody>
          <a:bodyPr/>
          <a:lstStyle/>
          <a:p>
            <a:fld id="{D6C93F65-21E7-E640-AD88-29827FC3BC16}" type="datetime1">
              <a:rPr lang="en-US" smtClean="0"/>
              <a:t>12/1/2023</a:t>
            </a:fld>
            <a:endParaRPr lang="en-US"/>
          </a:p>
        </p:txBody>
      </p:sp>
      <p:sp>
        <p:nvSpPr>
          <p:cNvPr id="5" name="Footer Placeholder 4"/>
          <p:cNvSpPr>
            <a:spLocks noGrp="1"/>
          </p:cNvSpPr>
          <p:nvPr>
            <p:ph type="ftr" sz="quarter" idx="11"/>
          </p:nvPr>
        </p:nvSpPr>
        <p:spPr/>
        <p:txBody>
          <a:bodyPr/>
          <a:lstStyle/>
          <a:p>
            <a:endParaRPr lang="en-US" dirty="0"/>
          </a:p>
        </p:txBody>
      </p:sp>
      <p:sp>
        <p:nvSpPr>
          <p:cNvPr id="7" name="Content Placeholder 6"/>
          <p:cNvSpPr>
            <a:spLocks noGrp="1"/>
          </p:cNvSpPr>
          <p:nvPr>
            <p:ph sz="half" idx="1"/>
          </p:nvPr>
        </p:nvSpPr>
        <p:spPr>
          <a:xfrm>
            <a:off x="622715" y="1290151"/>
            <a:ext cx="10417320" cy="4548946"/>
          </a:xfrm>
          <a:ln w="28575">
            <a:solidFill>
              <a:schemeClr val="accent6">
                <a:lumMod val="75000"/>
              </a:schemeClr>
            </a:solidFill>
          </a:ln>
        </p:spPr>
        <p:txBody>
          <a:bodyPr vert="horz" lIns="91440" tIns="45720" rIns="91440" bIns="45720" rtlCol="0" anchor="t">
            <a:normAutofit fontScale="70000" lnSpcReduction="20000"/>
          </a:bodyPr>
          <a:lstStyle/>
          <a:p>
            <a:pPr marL="0" indent="0">
              <a:buNone/>
            </a:pPr>
            <a:r>
              <a:rPr lang="en-US" sz="3600" u="sng" dirty="0"/>
              <a:t>IRB only</a:t>
            </a:r>
          </a:p>
          <a:p>
            <a:pPr marL="0" indent="0">
              <a:buNone/>
            </a:pPr>
            <a:endParaRPr lang="en-US" sz="3200" u="sng" dirty="0"/>
          </a:p>
          <a:p>
            <a:r>
              <a:rPr lang="en-US" sz="3600" dirty="0"/>
              <a:t>Exempt</a:t>
            </a:r>
          </a:p>
          <a:p>
            <a:pPr lvl="1"/>
            <a:r>
              <a:rPr lang="en-US" sz="3100" dirty="0"/>
              <a:t>Admin and one member</a:t>
            </a:r>
          </a:p>
          <a:p>
            <a:r>
              <a:rPr lang="en-US" sz="3600" dirty="0"/>
              <a:t>Expedited</a:t>
            </a:r>
          </a:p>
          <a:p>
            <a:pPr lvl="1"/>
            <a:r>
              <a:rPr lang="en-US" sz="3100" dirty="0"/>
              <a:t>Assign to IRB Chair after admin and one member has entered comments. Ensure the Chair can see comments by clicking assigned reviewers in the review panel (see slide 9). </a:t>
            </a:r>
          </a:p>
          <a:p>
            <a:r>
              <a:rPr lang="en-US" sz="3600" dirty="0"/>
              <a:t>Full Board</a:t>
            </a:r>
          </a:p>
          <a:p>
            <a:pPr lvl="1"/>
            <a:r>
              <a:rPr lang="en-US" sz="3100" dirty="0"/>
              <a:t>Manage per slide 11 </a:t>
            </a:r>
          </a:p>
          <a:p>
            <a:pPr lvl="1"/>
            <a:endParaRPr lang="en-US" sz="2800" dirty="0"/>
          </a:p>
          <a:p>
            <a:pPr marL="457200" lvl="1" indent="0">
              <a:buNone/>
            </a:pPr>
            <a:endParaRPr lang="en-US" sz="2800" dirty="0"/>
          </a:p>
          <a:p>
            <a:pPr marL="457200" lvl="1" indent="0">
              <a:buNone/>
            </a:pPr>
            <a:r>
              <a:rPr lang="en-US" sz="2600" dirty="0"/>
              <a:t>Infrequently an additional reviewer may be needed</a:t>
            </a:r>
          </a:p>
          <a:p>
            <a:pPr marL="457200" lvl="1" indent="0">
              <a:buNone/>
            </a:pPr>
            <a:r>
              <a:rPr lang="en-US" sz="2600" dirty="0"/>
              <a:t>Revised protocols are reviewed administratively unless a member wants to see the revised version</a:t>
            </a:r>
          </a:p>
          <a:p>
            <a:pPr marL="0" indent="0">
              <a:buNone/>
            </a:pPr>
            <a:endParaRPr lang="en-US" sz="2800" dirty="0"/>
          </a:p>
          <a:p>
            <a:pPr lvl="1"/>
            <a:endParaRPr lang="en-US" sz="2400" dirty="0">
              <a:latin typeface="Arial"/>
              <a:cs typeface="Arial"/>
            </a:endParaRPr>
          </a:p>
          <a:p>
            <a:pPr marL="457200" lvl="1" indent="0">
              <a:buNone/>
            </a:pPr>
            <a:endParaRPr lang="en-US" sz="2800" dirty="0"/>
          </a:p>
          <a:p>
            <a:pPr marL="457200" lvl="1" indent="0">
              <a:buNone/>
            </a:pPr>
            <a:endParaRPr lang="en-US" dirty="0"/>
          </a:p>
          <a:p>
            <a:pPr marL="457200" lvl="1" indent="0">
              <a:buNone/>
            </a:pPr>
            <a:endParaRPr lang="en-US" dirty="0"/>
          </a:p>
        </p:txBody>
      </p:sp>
    </p:spTree>
    <p:extLst>
      <p:ext uri="{BB962C8B-B14F-4D97-AF65-F5344CB8AC3E}">
        <p14:creationId xmlns:p14="http://schemas.microsoft.com/office/powerpoint/2010/main" val="19441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91737" y="-48665"/>
            <a:ext cx="10515600" cy="1325563"/>
          </a:xfrm>
        </p:spPr>
        <p:txBody>
          <a:bodyPr/>
          <a:lstStyle/>
          <a:p>
            <a:r>
              <a:rPr lang="en-US" dirty="0"/>
              <a:t>Managing the review process</a:t>
            </a:r>
          </a:p>
        </p:txBody>
      </p:sp>
      <p:sp>
        <p:nvSpPr>
          <p:cNvPr id="4" name="Date Placeholder 3"/>
          <p:cNvSpPr>
            <a:spLocks noGrp="1"/>
          </p:cNvSpPr>
          <p:nvPr>
            <p:ph type="dt" sz="half" idx="10"/>
          </p:nvPr>
        </p:nvSpPr>
        <p:spPr/>
        <p:txBody>
          <a:bodyPr/>
          <a:lstStyle/>
          <a:p>
            <a:fld id="{D6C93F65-21E7-E640-AD88-29827FC3BC16}" type="datetime1">
              <a:rPr lang="en-US" smtClean="0"/>
              <a:t>12/1/2023</a:t>
            </a:fld>
            <a:endParaRPr lang="en-US"/>
          </a:p>
        </p:txBody>
      </p:sp>
      <p:sp>
        <p:nvSpPr>
          <p:cNvPr id="5" name="Footer Placeholder 4"/>
          <p:cNvSpPr>
            <a:spLocks noGrp="1"/>
          </p:cNvSpPr>
          <p:nvPr>
            <p:ph type="ftr" sz="quarter" idx="11"/>
          </p:nvPr>
        </p:nvSpPr>
        <p:spPr/>
        <p:txBody>
          <a:bodyPr/>
          <a:lstStyle/>
          <a:p>
            <a:endParaRPr lang="en-US" dirty="0"/>
          </a:p>
        </p:txBody>
      </p:sp>
      <p:sp>
        <p:nvSpPr>
          <p:cNvPr id="7" name="Content Placeholder 6"/>
          <p:cNvSpPr>
            <a:spLocks noGrp="1"/>
          </p:cNvSpPr>
          <p:nvPr>
            <p:ph sz="half" idx="1"/>
          </p:nvPr>
        </p:nvSpPr>
        <p:spPr>
          <a:xfrm>
            <a:off x="622715" y="1290151"/>
            <a:ext cx="10417320" cy="4548946"/>
          </a:xfrm>
          <a:ln w="28575">
            <a:solidFill>
              <a:srgbClr val="C00000"/>
            </a:solidFill>
          </a:ln>
        </p:spPr>
        <p:txBody>
          <a:bodyPr vert="horz" lIns="91440" tIns="45720" rIns="91440" bIns="45720" rtlCol="0" anchor="t">
            <a:normAutofit fontScale="92500" lnSpcReduction="20000"/>
          </a:bodyPr>
          <a:lstStyle/>
          <a:p>
            <a:pPr marL="0" indent="0">
              <a:buNone/>
            </a:pPr>
            <a:r>
              <a:rPr lang="en-US" sz="3200" u="sng" dirty="0"/>
              <a:t>IBC only</a:t>
            </a:r>
          </a:p>
          <a:p>
            <a:pPr marL="0" indent="0">
              <a:buNone/>
            </a:pPr>
            <a:endParaRPr lang="en-US" sz="3200" dirty="0"/>
          </a:p>
          <a:p>
            <a:r>
              <a:rPr lang="en-US" sz="3200" dirty="0"/>
              <a:t>Expedited</a:t>
            </a:r>
          </a:p>
          <a:p>
            <a:pPr lvl="1"/>
            <a:r>
              <a:rPr lang="en-US" sz="2800" dirty="0"/>
              <a:t>3 members are mandatory reviewers.</a:t>
            </a:r>
          </a:p>
          <a:p>
            <a:pPr lvl="1"/>
            <a:r>
              <a:rPr lang="en-US" sz="2800" dirty="0"/>
              <a:t>Community reps are always assigned as optional.</a:t>
            </a:r>
          </a:p>
          <a:p>
            <a:r>
              <a:rPr lang="en-US" sz="3200" dirty="0"/>
              <a:t>Full Board</a:t>
            </a:r>
          </a:p>
          <a:p>
            <a:pPr lvl="1"/>
            <a:r>
              <a:rPr lang="en-US" sz="2800" dirty="0"/>
              <a:t>Manage per slide 11</a:t>
            </a:r>
          </a:p>
          <a:p>
            <a:pPr lvl="1"/>
            <a:endParaRPr lang="en-US" sz="2800" dirty="0"/>
          </a:p>
          <a:p>
            <a:pPr marL="0" indent="0">
              <a:buNone/>
            </a:pPr>
            <a:r>
              <a:rPr lang="en-US" sz="1700" b="0" dirty="0">
                <a:solidFill>
                  <a:schemeClr val="tx1"/>
                </a:solidFill>
              </a:rPr>
              <a:t>Revised protocols are re-reviewed by reviewers. A submitted review without comment is considered a vote for approval. </a:t>
            </a:r>
          </a:p>
          <a:p>
            <a:pPr marL="0" indent="0">
              <a:buNone/>
            </a:pPr>
            <a:endParaRPr lang="en-US" sz="3200" dirty="0"/>
          </a:p>
          <a:p>
            <a:pPr marL="0" indent="0">
              <a:buNone/>
            </a:pPr>
            <a:r>
              <a:rPr lang="en-US" sz="3200" dirty="0"/>
              <a:t> </a:t>
            </a:r>
            <a:endParaRPr lang="en-US" sz="2800" dirty="0"/>
          </a:p>
          <a:p>
            <a:pPr lvl="1"/>
            <a:endParaRPr lang="en-US" sz="2400" dirty="0">
              <a:latin typeface="Arial"/>
              <a:cs typeface="Arial"/>
            </a:endParaRPr>
          </a:p>
          <a:p>
            <a:pPr marL="457200" lvl="1" indent="0">
              <a:buNone/>
            </a:pPr>
            <a:endParaRPr lang="en-US" sz="2800" dirty="0"/>
          </a:p>
          <a:p>
            <a:pPr marL="457200" lvl="1" indent="0">
              <a:buNone/>
            </a:pPr>
            <a:endParaRPr lang="en-US" dirty="0"/>
          </a:p>
          <a:p>
            <a:pPr marL="457200" lvl="1" indent="0">
              <a:buNone/>
            </a:pPr>
            <a:endParaRPr lang="en-US" dirty="0"/>
          </a:p>
        </p:txBody>
      </p:sp>
    </p:spTree>
    <p:extLst>
      <p:ext uri="{BB962C8B-B14F-4D97-AF65-F5344CB8AC3E}">
        <p14:creationId xmlns:p14="http://schemas.microsoft.com/office/powerpoint/2010/main" val="3078245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0E0C0C3-F77B-D343-FDD0-334C8C4E3749}"/>
              </a:ext>
            </a:extLst>
          </p:cNvPr>
          <p:cNvPicPr>
            <a:picLocks noChangeAspect="1"/>
          </p:cNvPicPr>
          <p:nvPr/>
        </p:nvPicPr>
        <p:blipFill>
          <a:blip r:embed="rId2"/>
          <a:stretch>
            <a:fillRect/>
          </a:stretch>
        </p:blipFill>
        <p:spPr>
          <a:xfrm>
            <a:off x="438150" y="3429000"/>
            <a:ext cx="3771900" cy="2324100"/>
          </a:xfrm>
          <a:prstGeom prst="rect">
            <a:avLst/>
          </a:prstGeom>
        </p:spPr>
      </p:pic>
      <p:sp>
        <p:nvSpPr>
          <p:cNvPr id="6" name="Title 5"/>
          <p:cNvSpPr>
            <a:spLocks noGrp="1"/>
          </p:cNvSpPr>
          <p:nvPr>
            <p:ph type="title"/>
          </p:nvPr>
        </p:nvSpPr>
        <p:spPr>
          <a:xfrm>
            <a:off x="838200" y="-2202"/>
            <a:ext cx="10515600" cy="1325563"/>
          </a:xfrm>
        </p:spPr>
        <p:txBody>
          <a:bodyPr/>
          <a:lstStyle/>
          <a:p>
            <a:r>
              <a:rPr lang="en-US" dirty="0"/>
              <a:t>Managing the review process</a:t>
            </a:r>
          </a:p>
        </p:txBody>
      </p:sp>
      <p:sp>
        <p:nvSpPr>
          <p:cNvPr id="4" name="Date Placeholder 3"/>
          <p:cNvSpPr>
            <a:spLocks noGrp="1"/>
          </p:cNvSpPr>
          <p:nvPr>
            <p:ph type="dt" sz="half" idx="10"/>
          </p:nvPr>
        </p:nvSpPr>
        <p:spPr/>
        <p:txBody>
          <a:bodyPr/>
          <a:lstStyle/>
          <a:p>
            <a:fld id="{D6C93F65-21E7-E640-AD88-29827FC3BC16}" type="datetime1">
              <a:rPr lang="en-US" smtClean="0"/>
              <a:t>12/1/2023</a:t>
            </a:fld>
            <a:endParaRPr lang="en-US"/>
          </a:p>
        </p:txBody>
      </p:sp>
      <p:sp>
        <p:nvSpPr>
          <p:cNvPr id="5" name="Footer Placeholder 4"/>
          <p:cNvSpPr>
            <a:spLocks noGrp="1"/>
          </p:cNvSpPr>
          <p:nvPr>
            <p:ph type="ftr" sz="quarter" idx="11"/>
          </p:nvPr>
        </p:nvSpPr>
        <p:spPr/>
        <p:txBody>
          <a:bodyPr/>
          <a:lstStyle/>
          <a:p>
            <a:endParaRPr lang="en-US" dirty="0"/>
          </a:p>
        </p:txBody>
      </p:sp>
      <p:sp>
        <p:nvSpPr>
          <p:cNvPr id="7" name="Content Placeholder 6"/>
          <p:cNvSpPr>
            <a:spLocks noGrp="1"/>
          </p:cNvSpPr>
          <p:nvPr>
            <p:ph sz="half" idx="1"/>
          </p:nvPr>
        </p:nvSpPr>
        <p:spPr>
          <a:xfrm>
            <a:off x="640656" y="1326275"/>
            <a:ext cx="10417320" cy="1914770"/>
          </a:xfrm>
        </p:spPr>
        <p:txBody>
          <a:bodyPr vert="horz" lIns="91440" tIns="45720" rIns="91440" bIns="45720" rtlCol="0" anchor="t">
            <a:normAutofit fontScale="85000" lnSpcReduction="20000"/>
          </a:bodyPr>
          <a:lstStyle/>
          <a:p>
            <a:r>
              <a:rPr lang="en-US" sz="3200" dirty="0"/>
              <a:t>Preparing and returning reviews</a:t>
            </a:r>
          </a:p>
          <a:p>
            <a:pPr lvl="1"/>
            <a:r>
              <a:rPr lang="en-US" sz="2800" dirty="0"/>
              <a:t>Return the review to the PI once all reviewers have submitted their review.</a:t>
            </a:r>
          </a:p>
          <a:p>
            <a:pPr lvl="1"/>
            <a:r>
              <a:rPr lang="en-US" sz="2800" dirty="0"/>
              <a:t>Make sure comments are visible by clicking researchers.</a:t>
            </a:r>
          </a:p>
          <a:p>
            <a:pPr lvl="1"/>
            <a:r>
              <a:rPr lang="en-US" sz="2800" dirty="0">
                <a:latin typeface="Arial"/>
                <a:cs typeface="Arial"/>
              </a:rPr>
              <a:t>Click require revisions, add comment and due date if applicable, then send.</a:t>
            </a:r>
            <a:endParaRPr lang="en-US" sz="2400" dirty="0">
              <a:latin typeface="Arial"/>
              <a:cs typeface="Arial"/>
            </a:endParaRPr>
          </a:p>
          <a:p>
            <a:pPr marL="457200" lvl="1" indent="0">
              <a:buNone/>
            </a:pPr>
            <a:endParaRPr lang="en-US" sz="2800" dirty="0"/>
          </a:p>
          <a:p>
            <a:pPr marL="457200" lvl="1" indent="0">
              <a:buNone/>
            </a:pPr>
            <a:endParaRPr lang="en-US" dirty="0"/>
          </a:p>
          <a:p>
            <a:pPr marL="457200" lvl="1" indent="0">
              <a:buNone/>
            </a:pPr>
            <a:endParaRPr lang="en-US" dirty="0"/>
          </a:p>
        </p:txBody>
      </p:sp>
      <p:sp>
        <p:nvSpPr>
          <p:cNvPr id="11" name="Oval 10">
            <a:extLst>
              <a:ext uri="{FF2B5EF4-FFF2-40B4-BE49-F238E27FC236}">
                <a16:creationId xmlns:a16="http://schemas.microsoft.com/office/drawing/2014/main" id="{729B0E38-4C20-4ACF-A177-B8AA25C69600}"/>
              </a:ext>
            </a:extLst>
          </p:cNvPr>
          <p:cNvSpPr/>
          <p:nvPr/>
        </p:nvSpPr>
        <p:spPr>
          <a:xfrm>
            <a:off x="2059805" y="5269266"/>
            <a:ext cx="760299" cy="42225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09C0B833-3E55-C321-79CC-CD177F7F3F15}"/>
              </a:ext>
            </a:extLst>
          </p:cNvPr>
          <p:cNvPicPr>
            <a:picLocks noChangeAspect="1"/>
          </p:cNvPicPr>
          <p:nvPr/>
        </p:nvPicPr>
        <p:blipFill>
          <a:blip r:embed="rId3"/>
          <a:stretch>
            <a:fillRect/>
          </a:stretch>
        </p:blipFill>
        <p:spPr>
          <a:xfrm>
            <a:off x="4917049" y="3376505"/>
            <a:ext cx="6652236" cy="2680826"/>
          </a:xfrm>
          <a:prstGeom prst="rect">
            <a:avLst/>
          </a:prstGeom>
        </p:spPr>
      </p:pic>
      <p:sp>
        <p:nvSpPr>
          <p:cNvPr id="10" name="Oval 9">
            <a:extLst>
              <a:ext uri="{FF2B5EF4-FFF2-40B4-BE49-F238E27FC236}">
                <a16:creationId xmlns:a16="http://schemas.microsoft.com/office/drawing/2014/main" id="{A57A3F4A-BB0C-1A9C-E8D4-2E51B5AC8CC0}"/>
              </a:ext>
            </a:extLst>
          </p:cNvPr>
          <p:cNvSpPr/>
          <p:nvPr/>
        </p:nvSpPr>
        <p:spPr>
          <a:xfrm>
            <a:off x="10564428" y="4656038"/>
            <a:ext cx="896644" cy="25436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00244668-8A67-A5DB-B806-5666903ADA85}"/>
              </a:ext>
            </a:extLst>
          </p:cNvPr>
          <p:cNvCxnSpPr/>
          <p:nvPr/>
        </p:nvCxnSpPr>
        <p:spPr>
          <a:xfrm flipH="1" flipV="1">
            <a:off x="8883373" y="4658706"/>
            <a:ext cx="1681055" cy="132183"/>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22667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n with Purpose (1)" id="{A9CF03A9-3D05-4034-9523-A69A4D238768}" vid="{BC19AEBE-A3CD-4C34-A09F-0FE7D66B6EA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5017710B86FF8439F7D6D0C4A23A6CD" ma:contentTypeVersion="13" ma:contentTypeDescription="Create a new document." ma:contentTypeScope="" ma:versionID="56e1fc69e3e3f4439ded63c1938a65b4">
  <xsd:schema xmlns:xsd="http://www.w3.org/2001/XMLSchema" xmlns:xs="http://www.w3.org/2001/XMLSchema" xmlns:p="http://schemas.microsoft.com/office/2006/metadata/properties" xmlns:ns2="a8e03e26-0f8a-4a00-aad4-71f53825eb9b" xmlns:ns3="9a7266b5-f64a-4ac4-8b3a-b3a88739f5eb" targetNamespace="http://schemas.microsoft.com/office/2006/metadata/properties" ma:root="true" ma:fieldsID="1ea761032b9e04d40de6e48dfcc344dc" ns2:_="" ns3:_="">
    <xsd:import namespace="a8e03e26-0f8a-4a00-aad4-71f53825eb9b"/>
    <xsd:import namespace="9a7266b5-f64a-4ac4-8b3a-b3a88739f5e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e03e26-0f8a-4a00-aad4-71f53825eb9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1a949aec-6982-4db9-b8b1-3daa930f1b0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a7266b5-f64a-4ac4-8b3a-b3a88739f5e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5841db50-f52d-444b-ba74-d82314718771}" ma:internalName="TaxCatchAll" ma:showField="CatchAllData" ma:web="9a7266b5-f64a-4ac4-8b3a-b3a88739f5e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9a7266b5-f64a-4ac4-8b3a-b3a88739f5eb">
      <UserInfo>
        <DisplayName/>
        <AccountId xsi:nil="true"/>
        <AccountType/>
      </UserInfo>
    </SharedWithUsers>
    <TaxCatchAll xmlns="9a7266b5-f64a-4ac4-8b3a-b3a88739f5eb" xsi:nil="true"/>
    <lcf76f155ced4ddcb4097134ff3c332f xmlns="a8e03e26-0f8a-4a00-aad4-71f53825eb9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30D3640-08BC-4F28-9E79-A4E2BBCD1D48}">
  <ds:schemaRefs>
    <ds:schemaRef ds:uri="http://schemas.microsoft.com/sharepoint/v3/contenttype/forms"/>
  </ds:schemaRefs>
</ds:datastoreItem>
</file>

<file path=customXml/itemProps2.xml><?xml version="1.0" encoding="utf-8"?>
<ds:datastoreItem xmlns:ds="http://schemas.openxmlformats.org/officeDocument/2006/customXml" ds:itemID="{CBD52509-E66F-4284-AB52-92BD01AC5A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8e03e26-0f8a-4a00-aad4-71f53825eb9b"/>
    <ds:schemaRef ds:uri="9a7266b5-f64a-4ac4-8b3a-b3a88739f5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937A8BE-DBE5-4582-8591-D1E641CC5D8B}">
  <ds:schemaRefs>
    <ds:schemaRef ds:uri="http://schemas.microsoft.com/office/2006/metadata/properties"/>
    <ds:schemaRef ds:uri="http://schemas.microsoft.com/office/infopath/2007/PartnerControls"/>
    <ds:schemaRef ds:uri="9a7266b5-f64a-4ac4-8b3a-b3a88739f5eb"/>
    <ds:schemaRef ds:uri="a8e03e26-0f8a-4a00-aad4-71f53825eb9b"/>
  </ds:schemaRefs>
</ds:datastoreItem>
</file>

<file path=docProps/app.xml><?xml version="1.0" encoding="utf-8"?>
<Properties xmlns="http://schemas.openxmlformats.org/officeDocument/2006/extended-properties" xmlns:vt="http://schemas.openxmlformats.org/officeDocument/2006/docPropsVTypes">
  <Template>On with Purpose (1)</Template>
  <TotalTime>938</TotalTime>
  <Words>1035</Words>
  <Application>Microsoft Office PowerPoint</Application>
  <PresentationFormat>Widescreen</PresentationFormat>
  <Paragraphs>166</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Kuali, Admins</vt:lpstr>
      <vt:lpstr>Reviewer Resource</vt:lpstr>
      <vt:lpstr>Managing the review process</vt:lpstr>
      <vt:lpstr>Managing the review process</vt:lpstr>
      <vt:lpstr>Managing the review process</vt:lpstr>
      <vt:lpstr>Managing the review process</vt:lpstr>
      <vt:lpstr>Managing the review process</vt:lpstr>
      <vt:lpstr>Managing the review process</vt:lpstr>
      <vt:lpstr>Managing the review process</vt:lpstr>
      <vt:lpstr>Managing the review process</vt:lpstr>
      <vt:lpstr>Managing the review process</vt:lpstr>
      <vt:lpstr>Managing the review process</vt:lpstr>
      <vt:lpstr>Managing the review process</vt:lpstr>
      <vt:lpstr>Managing the review process</vt:lpstr>
      <vt:lpstr>Managing the review process</vt:lpstr>
      <vt:lpstr>Managing the review process</vt:lpstr>
      <vt:lpstr>Managing the review process</vt:lpstr>
      <vt:lpstr>Managing the review process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Kuali, IRB Members</dc:title>
  <dc:creator>MCCREARY, KEVIN R</dc:creator>
  <cp:lastModifiedBy>McCreary, Kevin</cp:lastModifiedBy>
  <cp:revision>671</cp:revision>
  <dcterms:created xsi:type="dcterms:W3CDTF">2020-01-06T20:54:18Z</dcterms:created>
  <dcterms:modified xsi:type="dcterms:W3CDTF">2023-12-01T16:16:46Z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0x010100F5017710B86FF8439F7D6D0C4A23A6CD</vt:lpwstr>
  </property>
  <property fmtid="{D5CDD505-2E9C-101B-9397-08002B2CF9AE}" pid="3" name="Order">
    <vt:r8>2204900</vt:r8>
  </property>
  <property fmtid="{D5CDD505-2E9C-101B-9397-08002B2CF9AE}" pid="4" name="_ExtendedDescription">
    <vt:lpwstr/>
  </property>
  <property fmtid="{D5CDD505-2E9C-101B-9397-08002B2CF9AE}" pid="5" name="TriggerFlowInfo">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MediaServiceImageTags">
    <vt:lpwstr/>
  </property>
</Properties>
</file>