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4" r:id="rId14"/>
    <p:sldId id="270" r:id="rId15"/>
    <p:sldId id="275" r:id="rId16"/>
    <p:sldId id="276" r:id="rId17"/>
    <p:sldId id="27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reary, Kevin" initials="MK" lastIdx="1" clrIdx="0">
    <p:extLst>
      <p:ext uri="{19B8F6BF-5375-455C-9EA6-DF929625EA0E}">
        <p15:presenceInfo xmlns:p15="http://schemas.microsoft.com/office/powerpoint/2012/main" userId="S::kmccrea1@kent.edu::4964916b-403b-4e95-8edd-bbfe869914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05D"/>
    <a:srgbClr val="E1A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03B0E-E55E-0453-D2E9-B5E4D09149AF}" v="106" dt="2023-11-27T15:06:56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4C9A-8023-2D40-A6E6-BD016CB1E7D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876C-D639-D148-8687-D84C95E0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7BA9C-C13B-C941-82A5-2AA33B4473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E1D9-36F2-B84D-A38F-999A8359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27" y="758283"/>
            <a:ext cx="4767239" cy="477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89782"/>
            <a:ext cx="9144000" cy="1088528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8310"/>
            <a:ext cx="9144000" cy="103540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66290"/>
            <a:ext cx="2491740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344B-EC26-5744-AC76-D8CA586C9B04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F515-9089-4647-A15F-41AF70C5A341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18E-BC0A-FA47-B948-E7696B7A692B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" y="0"/>
            <a:ext cx="11938658" cy="5984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805" y="62445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7" y="6051790"/>
            <a:ext cx="1769350" cy="520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4525"/>
            <a:ext cx="122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9CEB8D-B9A4-7249-A618-1FFCB6E3C71A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675062"/>
            <a:ext cx="10209790" cy="188163"/>
          </a:xfrm>
          <a:prstGeom prst="rect">
            <a:avLst/>
          </a:pr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9817768" y="6675062"/>
            <a:ext cx="2374232" cy="188163"/>
          </a:xfrm>
          <a:custGeom>
            <a:avLst/>
            <a:gdLst>
              <a:gd name="connsiteX0" fmla="*/ 2670314 w 2683566"/>
              <a:gd name="connsiteY0" fmla="*/ 165653 h 165653"/>
              <a:gd name="connsiteX1" fmla="*/ 165653 w 2683566"/>
              <a:gd name="connsiteY1" fmla="*/ 165653 h 165653"/>
              <a:gd name="connsiteX2" fmla="*/ 0 w 2683566"/>
              <a:gd name="connsiteY2" fmla="*/ 0 h 165653"/>
              <a:gd name="connsiteX3" fmla="*/ 2683566 w 2683566"/>
              <a:gd name="connsiteY3" fmla="*/ 0 h 165653"/>
              <a:gd name="connsiteX4" fmla="*/ 2670314 w 2683566"/>
              <a:gd name="connsiteY4" fmla="*/ 165653 h 1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566" h="165653">
                <a:moveTo>
                  <a:pt x="2670314" y="165653"/>
                </a:moveTo>
                <a:lnTo>
                  <a:pt x="165653" y="165653"/>
                </a:lnTo>
                <a:lnTo>
                  <a:pt x="0" y="0"/>
                </a:lnTo>
                <a:lnTo>
                  <a:pt x="2683566" y="0"/>
                </a:lnTo>
                <a:lnTo>
                  <a:pt x="2670314" y="1656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ADD57-E8E8-6F45-AC05-E272920E2EB0}"/>
              </a:ext>
            </a:extLst>
          </p:cNvPr>
          <p:cNvSpPr txBox="1"/>
          <p:nvPr userDrawn="1"/>
        </p:nvSpPr>
        <p:spPr>
          <a:xfrm>
            <a:off x="149629" y="6244525"/>
            <a:ext cx="688571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79BDA1F-085D-3742-BB72-CE0249E0F669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52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730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kern="1200">
          <a:solidFill>
            <a:srgbClr val="0730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kent.edu/research/office-research-compliance/kuali-irb-application-and-help-doc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Kuali, IRB Members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06CF1-7448-41FB-9938-48269C36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IRB and IBC Members</a:t>
            </a:r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2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258278"/>
            <a:ext cx="10417320" cy="21707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Finalizing a Review</a:t>
            </a:r>
          </a:p>
          <a:p>
            <a:pPr lvl="1"/>
            <a:r>
              <a:rPr lang="en-US" sz="2800" dirty="0"/>
              <a:t>You will be copied on the notification to the researchers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5BACE-45B5-0B48-DDDA-8C832A5AC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716" y="2664774"/>
            <a:ext cx="6334125" cy="3448050"/>
          </a:xfrm>
          <a:prstGeom prst="rect">
            <a:avLst/>
          </a:prstGeom>
          <a:ln w="28575">
            <a:solidFill>
              <a:srgbClr val="E1A52D"/>
            </a:solidFill>
          </a:ln>
        </p:spPr>
      </p:pic>
    </p:spTree>
    <p:extLst>
      <p:ext uri="{BB962C8B-B14F-4D97-AF65-F5344CB8AC3E}">
        <p14:creationId xmlns:p14="http://schemas.microsoft.com/office/powerpoint/2010/main" val="241915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2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023536"/>
            <a:ext cx="10417320" cy="35299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Admin/Chair Actions</a:t>
            </a:r>
          </a:p>
          <a:p>
            <a:pPr lvl="1"/>
            <a:r>
              <a:rPr lang="en-US" sz="2800" dirty="0"/>
              <a:t>Admin</a:t>
            </a:r>
          </a:p>
          <a:p>
            <a:pPr lvl="2"/>
            <a:r>
              <a:rPr lang="en-US" sz="2200" dirty="0">
                <a:latin typeface="Arial"/>
                <a:cs typeface="Arial"/>
              </a:rPr>
              <a:t>Researchers cannot see comments until the Admin releases them. </a:t>
            </a:r>
          </a:p>
          <a:p>
            <a:pPr lvl="2"/>
            <a:r>
              <a:rPr lang="en-US" sz="2200" dirty="0">
                <a:latin typeface="Arial"/>
                <a:cs typeface="Arial"/>
              </a:rPr>
              <a:t>IRB: ORC will complete the review </a:t>
            </a:r>
            <a:r>
              <a:rPr lang="en-US" sz="2200" b="1" u="sng" dirty="0">
                <a:latin typeface="Arial"/>
                <a:cs typeface="Arial"/>
              </a:rPr>
              <a:t>unless you request to see the revised protocol</a:t>
            </a:r>
            <a:r>
              <a:rPr lang="en-US" sz="2200" dirty="0">
                <a:latin typeface="Arial"/>
                <a:cs typeface="Arial"/>
              </a:rPr>
              <a:t>. </a:t>
            </a:r>
          </a:p>
          <a:p>
            <a:pPr lvl="3"/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Request to see the revised protocol by using the “General Action Items”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The IRB Chair will review all Level II IRB submissions </a:t>
            </a:r>
            <a:r>
              <a:rPr lang="en-US" sz="2400" u="sng" dirty="0">
                <a:latin typeface="Arial"/>
                <a:cs typeface="Arial"/>
              </a:rPr>
              <a:t>prior to comments being released to the PI</a:t>
            </a:r>
            <a:r>
              <a:rPr lang="en-US" sz="2400" dirty="0">
                <a:latin typeface="Arial"/>
                <a:cs typeface="Arial"/>
              </a:rPr>
              <a:t>. IBC Chair reviews all IBC protocols.  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036D58F-A539-DA4F-B38A-869971950FE7}"/>
              </a:ext>
            </a:extLst>
          </p:cNvPr>
          <p:cNvSpPr txBox="1">
            <a:spLocks/>
          </p:cNvSpPr>
          <p:nvPr/>
        </p:nvSpPr>
        <p:spPr>
          <a:xfrm>
            <a:off x="1296778" y="4863299"/>
            <a:ext cx="9284016" cy="132214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0" i="1" u="sng" dirty="0"/>
              <a:t>IBC</a:t>
            </a:r>
            <a:r>
              <a:rPr lang="en-US" b="0" i="1" dirty="0"/>
              <a:t>: comments are released after all 3 reviewers have submitted their review.</a:t>
            </a:r>
          </a:p>
          <a:p>
            <a:pPr marL="0" indent="0" algn="ctr">
              <a:buNone/>
            </a:pPr>
            <a:r>
              <a:rPr lang="en-US" b="0" i="1" dirty="0">
                <a:latin typeface="Arial"/>
                <a:cs typeface="Arial"/>
              </a:rPr>
              <a:t>Review cycle continues until all 3 approve or a motion for full board.</a:t>
            </a:r>
            <a:endParaRPr lang="en-US" sz="2000" b="0" i="1" dirty="0">
              <a:latin typeface="Arial"/>
              <a:cs typeface="Arial"/>
            </a:endParaRPr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7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2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346808"/>
            <a:ext cx="10417320" cy="19875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Reviewing a revised application</a:t>
            </a:r>
          </a:p>
          <a:p>
            <a:pPr lvl="1"/>
            <a:r>
              <a:rPr lang="en-US" sz="2800" dirty="0"/>
              <a:t>Same notification and reminders as noted in slide 3</a:t>
            </a:r>
          </a:p>
          <a:p>
            <a:pPr lvl="1"/>
            <a:r>
              <a:rPr lang="en-US" sz="2800" dirty="0"/>
              <a:t>Compare versions (compares 2 newest versions by default)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937E0-A69D-066D-A5EC-D89308B2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2" y="3255626"/>
            <a:ext cx="10638843" cy="1260956"/>
          </a:xfrm>
          <a:prstGeom prst="rect">
            <a:avLst/>
          </a:prstGeom>
          <a:ln w="28575">
            <a:solidFill>
              <a:srgbClr val="E1A52D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C70398-EABE-F2C9-133B-0BA225189D82}"/>
              </a:ext>
            </a:extLst>
          </p:cNvPr>
          <p:cNvSpPr/>
          <p:nvPr/>
        </p:nvSpPr>
        <p:spPr>
          <a:xfrm>
            <a:off x="10259617" y="3158303"/>
            <a:ext cx="1155076" cy="578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8F9E60-3F51-D33A-0421-F3C659AC655B}"/>
              </a:ext>
            </a:extLst>
          </p:cNvPr>
          <p:cNvCxnSpPr/>
          <p:nvPr/>
        </p:nvCxnSpPr>
        <p:spPr>
          <a:xfrm flipH="1">
            <a:off x="2041240" y="4103532"/>
            <a:ext cx="53580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986097-07FE-2637-D9BE-3B013DAB53B4}"/>
              </a:ext>
            </a:extLst>
          </p:cNvPr>
          <p:cNvCxnSpPr/>
          <p:nvPr/>
        </p:nvCxnSpPr>
        <p:spPr>
          <a:xfrm flipH="1">
            <a:off x="7837076" y="4098918"/>
            <a:ext cx="53580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BFB1E-D31E-240B-C57B-F8964DFDE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876" y="4768825"/>
            <a:ext cx="8558068" cy="1022934"/>
          </a:xfrm>
          <a:prstGeom prst="rect">
            <a:avLst/>
          </a:prstGeom>
          <a:ln w="28575">
            <a:solidFill>
              <a:srgbClr val="07305D"/>
            </a:solidFill>
          </a:ln>
        </p:spPr>
      </p:pic>
    </p:spTree>
    <p:extLst>
      <p:ext uri="{BB962C8B-B14F-4D97-AF65-F5344CB8AC3E}">
        <p14:creationId xmlns:p14="http://schemas.microsoft.com/office/powerpoint/2010/main" val="153688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2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346808"/>
            <a:ext cx="10417320" cy="198751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200" dirty="0"/>
              <a:t>Reviewing a revised application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Passive approach- no comment means the Action Item was addressed – you can include notes in General Action items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To seek further clarification, use the Action Item to state the comment was not addressed.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Review submission process is the same as noted on slide 9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E4D698-6964-D2E0-BEFE-EF580C9F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8" y="3808458"/>
            <a:ext cx="4057650" cy="181927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8C569D8-7224-73D4-DF9E-0597FD77FA98}"/>
              </a:ext>
            </a:extLst>
          </p:cNvPr>
          <p:cNvSpPr/>
          <p:nvPr/>
        </p:nvSpPr>
        <p:spPr>
          <a:xfrm>
            <a:off x="3140142" y="3708933"/>
            <a:ext cx="1155076" cy="578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B05F33-D273-EF8D-1FB2-C4A3589A6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878" y="3811056"/>
            <a:ext cx="3667125" cy="1200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6C7561-9411-250C-B147-DD06CDC76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596" y="4939338"/>
            <a:ext cx="3457575" cy="62865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E2FBCAB-E941-BCA5-3C5B-2D6E7F7D28A5}"/>
              </a:ext>
            </a:extLst>
          </p:cNvPr>
          <p:cNvSpPr/>
          <p:nvPr/>
        </p:nvSpPr>
        <p:spPr>
          <a:xfrm>
            <a:off x="7247140" y="5037138"/>
            <a:ext cx="904103" cy="5400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8BB23C99-1970-62AC-8902-298E7AAEAC3E}"/>
              </a:ext>
            </a:extLst>
          </p:cNvPr>
          <p:cNvSpPr txBox="1">
            <a:spLocks/>
          </p:cNvSpPr>
          <p:nvPr/>
        </p:nvSpPr>
        <p:spPr>
          <a:xfrm>
            <a:off x="8312427" y="4105087"/>
            <a:ext cx="3668187" cy="1058039"/>
          </a:xfrm>
          <a:prstGeom prst="rect">
            <a:avLst/>
          </a:prstGeom>
          <a:ln w="28575">
            <a:solidFill>
              <a:srgbClr val="07305D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00" b="0" i="1" dirty="0"/>
              <a:t>This may be an opportunity to refine or clarify Action Items</a:t>
            </a:r>
            <a:endParaRPr lang="en-US" sz="2500" b="0" i="1" dirty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9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2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346808"/>
            <a:ext cx="10417320" cy="33111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/>
              <a:t>Special Circumstances</a:t>
            </a:r>
          </a:p>
          <a:p>
            <a:pPr lvl="1"/>
            <a:r>
              <a:rPr lang="en-US" sz="2800" dirty="0"/>
              <a:t>Sometimes a review may require the reviewer to become more engaged. The following are some tips:</a:t>
            </a:r>
          </a:p>
          <a:p>
            <a:pPr lvl="2"/>
            <a:r>
              <a:rPr lang="en-US" sz="2200" dirty="0">
                <a:latin typeface="Arial"/>
                <a:cs typeface="Arial"/>
              </a:rPr>
              <a:t>Ask to be added as Personnel and enter the protocol yourself. Using this option, you’ll be able to enter text into the fields. </a:t>
            </a:r>
          </a:p>
          <a:p>
            <a:pPr lvl="2"/>
            <a:r>
              <a:rPr lang="en-US" sz="2200" dirty="0">
                <a:latin typeface="Arial"/>
                <a:cs typeface="Arial"/>
              </a:rPr>
              <a:t>Meet with the PI via Teams, telephone, or face-to-face.</a:t>
            </a:r>
          </a:p>
          <a:p>
            <a:pPr lvl="2"/>
            <a:r>
              <a:rPr lang="en-US" sz="2200" dirty="0">
                <a:latin typeface="Arial"/>
                <a:cs typeface="Arial"/>
              </a:rPr>
              <a:t>Email the PI.</a:t>
            </a:r>
          </a:p>
          <a:p>
            <a:pPr lvl="2"/>
            <a:r>
              <a:rPr lang="en-US" sz="2200" dirty="0">
                <a:latin typeface="Arial"/>
                <a:cs typeface="Arial"/>
              </a:rPr>
              <a:t>Ask us for help. </a:t>
            </a:r>
          </a:p>
          <a:p>
            <a:pPr lvl="2"/>
            <a:r>
              <a:rPr lang="en-US" sz="2200" u="sng" dirty="0">
                <a:latin typeface="Arial"/>
                <a:cs typeface="Arial"/>
              </a:rPr>
              <a:t>It is often important to document offline conversations – they may be noted in the Admin Notes section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9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www.kent.edu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1222375" cy="365125"/>
          </a:xfrm>
        </p:spPr>
        <p:txBody>
          <a:bodyPr/>
          <a:lstStyle/>
          <a:p>
            <a:fld id="{3B6ABA31-734C-9645-AC11-784F18DD3D6B}" type="datetime1">
              <a:rPr lang="en-US" smtClean="0"/>
              <a:t>11/28/2023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5621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453825"/>
            <a:ext cx="4407353" cy="28185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latin typeface="Arial"/>
                <a:cs typeface="Arial"/>
              </a:rPr>
              <a:t>Step by Step:</a:t>
            </a:r>
            <a:endParaRPr lang="en-US" sz="3200" dirty="0"/>
          </a:p>
          <a:p>
            <a:pPr lvl="1"/>
            <a:r>
              <a:rPr lang="en-US" sz="2400" dirty="0">
                <a:latin typeface="Arial"/>
                <a:cs typeface="Arial"/>
              </a:rPr>
              <a:t>Review notification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Reviewing a protocol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Finalizing a review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ORC/Chair Actions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Reviewing revisions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Special circumstances </a:t>
            </a:r>
          </a:p>
          <a:p>
            <a:pPr marL="457200" lvl="1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1D06A860-B3C5-25EF-13CC-F386F60BDF51}"/>
              </a:ext>
            </a:extLst>
          </p:cNvPr>
          <p:cNvSpPr txBox="1">
            <a:spLocks/>
          </p:cNvSpPr>
          <p:nvPr/>
        </p:nvSpPr>
        <p:spPr>
          <a:xfrm>
            <a:off x="5408567" y="1458741"/>
            <a:ext cx="5550353" cy="2818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/>
                <a:cs typeface="Arial"/>
              </a:rPr>
              <a:t>Access this PowerPoint</a:t>
            </a:r>
            <a:endParaRPr lang="en-US" sz="3200" dirty="0"/>
          </a:p>
          <a:p>
            <a:pPr lvl="1"/>
            <a:r>
              <a:rPr lang="en-US" sz="2400" dirty="0">
                <a:latin typeface="Arial"/>
                <a:cs typeface="Arial"/>
              </a:rPr>
              <a:t>Visit: </a:t>
            </a:r>
            <a:r>
              <a:rPr lang="en-US" sz="2400" dirty="0">
                <a:latin typeface="Arial"/>
                <a:cs typeface="Arial"/>
                <a:hlinkClick r:id="rId2"/>
              </a:rPr>
              <a:t>https://www.kent.edu/research/office-research-compliance/kuali-irb-application-and-help-docs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457200" lvl="1" indent="0">
              <a:buFont typeface="Arial"/>
              <a:buNone/>
            </a:pPr>
            <a:endParaRPr lang="en-US" sz="2800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0337189-1157-C3EB-6A9C-69A7FDD8F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916" y="3620703"/>
            <a:ext cx="4660490" cy="17182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8BB3B1B-E78A-AABF-2EE9-C1DB01566509}"/>
              </a:ext>
            </a:extLst>
          </p:cNvPr>
          <p:cNvSpPr/>
          <p:nvPr/>
        </p:nvSpPr>
        <p:spPr>
          <a:xfrm>
            <a:off x="6352309" y="4727864"/>
            <a:ext cx="353290" cy="35329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0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258444"/>
            <a:ext cx="10417320" cy="2818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Review notification</a:t>
            </a:r>
          </a:p>
          <a:p>
            <a:pPr lvl="1"/>
            <a:r>
              <a:rPr lang="en-US" sz="2800" dirty="0"/>
              <a:t>Look for the notification in your email. </a:t>
            </a:r>
          </a:p>
          <a:p>
            <a:pPr lvl="1"/>
            <a:r>
              <a:rPr lang="en-US" sz="2800" dirty="0"/>
              <a:t>Click “view the protocol” to start your review. 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You will receive 4 reminder emails. </a:t>
            </a:r>
            <a:endParaRPr lang="en-US" sz="2800" dirty="0"/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C367D-3B9F-E73B-F6C0-FDA402318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57" y="3235247"/>
            <a:ext cx="4905283" cy="329213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A8425C7-9A83-0C58-0114-18B5B4BFB1A2}"/>
              </a:ext>
            </a:extLst>
          </p:cNvPr>
          <p:cNvSpPr txBox="1">
            <a:spLocks/>
          </p:cNvSpPr>
          <p:nvPr/>
        </p:nvSpPr>
        <p:spPr>
          <a:xfrm>
            <a:off x="6586498" y="3854149"/>
            <a:ext cx="4891395" cy="1586069"/>
          </a:xfrm>
          <a:prstGeom prst="rect">
            <a:avLst/>
          </a:prstGeom>
          <a:ln w="28575">
            <a:solidFill>
              <a:srgbClr val="07305D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0" i="1" u="sng" dirty="0">
                <a:solidFill>
                  <a:srgbClr val="FF0000"/>
                </a:solidFill>
                <a:latin typeface="Arial"/>
                <a:cs typeface="Arial"/>
              </a:rPr>
              <a:t>IBC</a:t>
            </a:r>
            <a:r>
              <a:rPr lang="en-US" b="0" i="1" dirty="0">
                <a:latin typeface="Arial"/>
                <a:cs typeface="Arial"/>
              </a:rPr>
              <a:t>: reviews are to be submitted within 14 days. </a:t>
            </a:r>
            <a:endParaRPr lang="en-US" b="0" i="1" dirty="0"/>
          </a:p>
          <a:p>
            <a:pPr marL="0" indent="0" algn="ctr">
              <a:buNone/>
            </a:pPr>
            <a:r>
              <a:rPr lang="en-US" b="0" i="1" u="sng" dirty="0"/>
              <a:t>IRB</a:t>
            </a:r>
            <a:r>
              <a:rPr lang="en-US" b="0" i="1" dirty="0"/>
              <a:t>: reviews are to be submitted within 5 working days.</a:t>
            </a:r>
            <a:endParaRPr lang="en-US" sz="2000" b="0" i="1" dirty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0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1737" y="-48665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2047798"/>
            <a:ext cx="10417320" cy="2818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Review notification</a:t>
            </a:r>
          </a:p>
          <a:p>
            <a:pPr lvl="1"/>
            <a:r>
              <a:rPr lang="en-US" sz="2800" dirty="0"/>
              <a:t>You can also access protocols to review by selecting “Protocols Assigned to Me.”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endParaRPr lang="en-US" sz="2800" dirty="0"/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E403F-F4D8-E9C9-B4A5-D37847BC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37" y="3811802"/>
            <a:ext cx="103346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3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2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594338"/>
            <a:ext cx="10417320" cy="19147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Reviewing a Protocol</a:t>
            </a:r>
          </a:p>
          <a:p>
            <a:pPr lvl="1"/>
            <a:r>
              <a:rPr lang="en-US" sz="2800" dirty="0"/>
              <a:t>Comments are entered in two ways:</a:t>
            </a:r>
          </a:p>
          <a:p>
            <a:pPr lvl="2"/>
            <a:r>
              <a:rPr lang="en-US" sz="2600" dirty="0"/>
              <a:t>Select “Action Item”</a:t>
            </a:r>
          </a:p>
          <a:p>
            <a:pPr lvl="2"/>
            <a:r>
              <a:rPr lang="en-US" sz="2600" dirty="0"/>
              <a:t>Select “General Action Item”</a:t>
            </a:r>
            <a:r>
              <a:rPr lang="en-US" sz="3000" dirty="0"/>
              <a:t> </a:t>
            </a:r>
            <a:endParaRPr lang="en-US" sz="2600" dirty="0"/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FBB18-2F5E-43A8-9083-39B2D0CD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46" y="3903541"/>
            <a:ext cx="3048000" cy="15049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CBD613-9236-42E3-9DAA-2FD9F6625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323" y="3367331"/>
            <a:ext cx="2286000" cy="212407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29B0E38-4C20-4ACF-A177-B8AA25C69600}"/>
              </a:ext>
            </a:extLst>
          </p:cNvPr>
          <p:cNvSpPr/>
          <p:nvPr/>
        </p:nvSpPr>
        <p:spPr>
          <a:xfrm>
            <a:off x="3375261" y="4233545"/>
            <a:ext cx="1508369" cy="830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D4379F-09EA-47C0-A2EC-0A2D3CE59A77}"/>
              </a:ext>
            </a:extLst>
          </p:cNvPr>
          <p:cNvSpPr/>
          <p:nvPr/>
        </p:nvSpPr>
        <p:spPr>
          <a:xfrm>
            <a:off x="6096000" y="4571999"/>
            <a:ext cx="2665046" cy="4923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6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2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594338"/>
            <a:ext cx="10417320" cy="2032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Reviewing a Protocol</a:t>
            </a:r>
          </a:p>
          <a:p>
            <a:pPr lvl="1"/>
            <a:r>
              <a:rPr lang="en-US" sz="2800" dirty="0"/>
              <a:t>Action Items</a:t>
            </a:r>
          </a:p>
          <a:p>
            <a:pPr lvl="2"/>
            <a:r>
              <a:rPr lang="en-US" sz="2600" dirty="0">
                <a:latin typeface="Arial"/>
                <a:cs typeface="Arial"/>
              </a:rPr>
              <a:t>Action Items </a:t>
            </a:r>
            <a:r>
              <a:rPr lang="en-US" sz="2400" dirty="0">
                <a:latin typeface="Arial"/>
                <a:cs typeface="Arial"/>
              </a:rPr>
              <a:t>are for addressing individual questions. </a:t>
            </a:r>
            <a:endParaRPr lang="en-US" sz="2600" dirty="0"/>
          </a:p>
          <a:p>
            <a:pPr lvl="2"/>
            <a:r>
              <a:rPr lang="en-US" sz="2400" dirty="0">
                <a:latin typeface="Arial"/>
                <a:cs typeface="Arial"/>
              </a:rPr>
              <a:t>Click Action Item</a:t>
            </a:r>
            <a:r>
              <a:rPr lang="en-US" sz="2400" dirty="0">
                <a:latin typeface="Arial"/>
                <a:cs typeface="Arial"/>
                <a:sym typeface="Wingdings" panose="05000000000000000000" pitchFamily="2" charset="2"/>
              </a:rPr>
              <a:t> add the comment click Post</a:t>
            </a:r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FBB18-2F5E-43A8-9083-39B2D0CD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99" y="4075479"/>
            <a:ext cx="3048000" cy="15049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29B0E38-4C20-4ACF-A177-B8AA25C69600}"/>
              </a:ext>
            </a:extLst>
          </p:cNvPr>
          <p:cNvSpPr/>
          <p:nvPr/>
        </p:nvSpPr>
        <p:spPr>
          <a:xfrm>
            <a:off x="2398414" y="4405483"/>
            <a:ext cx="1508369" cy="830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6AB54-666C-4E64-BBFD-03700338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078" y="3568357"/>
            <a:ext cx="4467225" cy="250507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2C922D-C04B-44B6-BA3F-B86E0879206E}"/>
              </a:ext>
            </a:extLst>
          </p:cNvPr>
          <p:cNvCxnSpPr/>
          <p:nvPr/>
        </p:nvCxnSpPr>
        <p:spPr>
          <a:xfrm>
            <a:off x="6353375" y="4122369"/>
            <a:ext cx="207889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83FCD19-4DA4-4460-85FD-79BDAF543527}"/>
              </a:ext>
            </a:extLst>
          </p:cNvPr>
          <p:cNvSpPr/>
          <p:nvPr/>
        </p:nvSpPr>
        <p:spPr>
          <a:xfrm>
            <a:off x="9084124" y="5287108"/>
            <a:ext cx="1279459" cy="734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F6F04C6-83AF-4E74-86BE-F28D9854FFBD}"/>
              </a:ext>
            </a:extLst>
          </p:cNvPr>
          <p:cNvSpPr/>
          <p:nvPr/>
        </p:nvSpPr>
        <p:spPr>
          <a:xfrm>
            <a:off x="4522077" y="4657969"/>
            <a:ext cx="1219200" cy="3651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67193-CD3A-8A98-1F65-E823FCBFA3F4}"/>
              </a:ext>
            </a:extLst>
          </p:cNvPr>
          <p:cNvSpPr txBox="1"/>
          <p:nvPr/>
        </p:nvSpPr>
        <p:spPr>
          <a:xfrm>
            <a:off x="8757480" y="3736146"/>
            <a:ext cx="2416096" cy="121891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cs typeface="Calibri"/>
              </a:rPr>
              <a:t>This comment may be too broad. </a:t>
            </a:r>
            <a:r>
              <a:rPr lang="en-US" i="1" u="sng" dirty="0">
                <a:cs typeface="Calibri"/>
              </a:rPr>
              <a:t>What about the response needs more detail</a:t>
            </a:r>
            <a:r>
              <a:rPr lang="en-US" i="1" dirty="0">
                <a:cs typeface="Calibri"/>
              </a:rPr>
              <a:t>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202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2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258278"/>
            <a:ext cx="10417320" cy="21707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Reviewing a Protocol</a:t>
            </a:r>
          </a:p>
          <a:p>
            <a:pPr lvl="1"/>
            <a:r>
              <a:rPr lang="en-US" sz="2800" dirty="0"/>
              <a:t>General Action Items </a:t>
            </a:r>
          </a:p>
          <a:p>
            <a:pPr lvl="2"/>
            <a:r>
              <a:rPr lang="en-US" sz="2400" dirty="0"/>
              <a:t>General Action Items are for overall comments to the PI </a:t>
            </a:r>
            <a:r>
              <a:rPr lang="en-US" sz="2400" i="1" u="sng" dirty="0"/>
              <a:t>and </a:t>
            </a:r>
            <a:r>
              <a:rPr lang="en-US" sz="2400" u="sng" dirty="0"/>
              <a:t>Admin/Chair</a:t>
            </a:r>
            <a:r>
              <a:rPr lang="en-US" sz="2400" dirty="0"/>
              <a:t>. </a:t>
            </a:r>
          </a:p>
          <a:p>
            <a:pPr lvl="2"/>
            <a:r>
              <a:rPr lang="en-US" sz="2400" dirty="0"/>
              <a:t>Click General Action Item</a:t>
            </a:r>
            <a:r>
              <a:rPr lang="en-US" sz="2400" dirty="0">
                <a:sym typeface="Wingdings" panose="05000000000000000000" pitchFamily="2" charset="2"/>
              </a:rPr>
              <a:t> add the comment click Post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CBD613-9236-42E3-9DAA-2FD9F662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33" y="3867509"/>
            <a:ext cx="2286000" cy="2124075"/>
          </a:xfrm>
          <a:prstGeom prst="rect">
            <a:avLst/>
          </a:prstGeom>
          <a:ln w="28575">
            <a:solidFill>
              <a:srgbClr val="E1A52D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2D4379F-09EA-47C0-A2EC-0A2D3CE59A77}"/>
              </a:ext>
            </a:extLst>
          </p:cNvPr>
          <p:cNvSpPr/>
          <p:nvPr/>
        </p:nvSpPr>
        <p:spPr>
          <a:xfrm>
            <a:off x="505157" y="5072177"/>
            <a:ext cx="2665046" cy="4923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ACA5D-B9D9-479E-A600-4A3341EE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646" y="3429000"/>
            <a:ext cx="4324350" cy="2657475"/>
          </a:xfrm>
          <a:prstGeom prst="rect">
            <a:avLst/>
          </a:prstGeom>
          <a:ln w="28575">
            <a:solidFill>
              <a:srgbClr val="E1A52D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91F2C90A-BE6B-42AB-B461-7FC552FB563F}"/>
              </a:ext>
            </a:extLst>
          </p:cNvPr>
          <p:cNvSpPr/>
          <p:nvPr/>
        </p:nvSpPr>
        <p:spPr>
          <a:xfrm>
            <a:off x="2519400" y="4657969"/>
            <a:ext cx="1219200" cy="3651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82D454-B9E7-4829-980D-7242F740C190}"/>
              </a:ext>
            </a:extLst>
          </p:cNvPr>
          <p:cNvSpPr/>
          <p:nvPr/>
        </p:nvSpPr>
        <p:spPr>
          <a:xfrm>
            <a:off x="7090034" y="5440088"/>
            <a:ext cx="1155076" cy="734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8C70A-8994-937A-9A47-ACBB12C63F90}"/>
              </a:ext>
            </a:extLst>
          </p:cNvPr>
          <p:cNvSpPr txBox="1"/>
          <p:nvPr/>
        </p:nvSpPr>
        <p:spPr>
          <a:xfrm>
            <a:off x="4209931" y="4042316"/>
            <a:ext cx="370778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There are several inconsistencies in the description of the procedures (see parts...). Please ensure the procedures are consistently stated. 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A37B46B-EA37-6110-196D-E9DAC33B2443}"/>
              </a:ext>
            </a:extLst>
          </p:cNvPr>
          <p:cNvSpPr txBox="1">
            <a:spLocks/>
          </p:cNvSpPr>
          <p:nvPr/>
        </p:nvSpPr>
        <p:spPr>
          <a:xfrm>
            <a:off x="8615085" y="3970157"/>
            <a:ext cx="2916691" cy="1489904"/>
          </a:xfrm>
          <a:prstGeom prst="rect">
            <a:avLst/>
          </a:prstGeom>
          <a:ln w="28575">
            <a:solidFill>
              <a:srgbClr val="07305D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00" b="0" i="1" u="sng" dirty="0"/>
              <a:t>Being direct and concise helps everyone</a:t>
            </a:r>
            <a:endParaRPr lang="en-US" sz="2500" b="0" i="1" dirty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9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9413E-3459-4F03-B514-E4B3AD97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66" y="3404225"/>
            <a:ext cx="4362450" cy="2800350"/>
          </a:xfrm>
          <a:prstGeom prst="rect">
            <a:avLst/>
          </a:prstGeom>
          <a:ln w="28575">
            <a:solidFill>
              <a:srgbClr val="E1A52D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2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258278"/>
            <a:ext cx="10417320" cy="21707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/>
              <a:t>Reviewing a Protocol</a:t>
            </a:r>
          </a:p>
          <a:p>
            <a:pPr lvl="1"/>
            <a:r>
              <a:rPr lang="en-US" sz="2800" dirty="0"/>
              <a:t>General Action Items can also be used to: </a:t>
            </a:r>
          </a:p>
          <a:p>
            <a:pPr lvl="2"/>
            <a:r>
              <a:rPr lang="en-US" sz="2400" dirty="0"/>
              <a:t>Request Full Board (Level III) review </a:t>
            </a:r>
          </a:p>
          <a:p>
            <a:pPr lvl="2"/>
            <a:r>
              <a:rPr lang="en-US" sz="2400" dirty="0">
                <a:latin typeface="Arial"/>
                <a:cs typeface="Arial"/>
              </a:rPr>
              <a:t>Exempt (Level I approval) a protocol for which the PI completed a Level II/III application</a:t>
            </a:r>
          </a:p>
          <a:p>
            <a:pPr lvl="2"/>
            <a:r>
              <a:rPr lang="en-US" sz="2400" dirty="0">
                <a:latin typeface="Arial"/>
                <a:cs typeface="Arial"/>
              </a:rPr>
              <a:t>Request to see the revised application.</a:t>
            </a: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29482A-144F-46E9-ADBD-479F07560F06}"/>
              </a:ext>
            </a:extLst>
          </p:cNvPr>
          <p:cNvCxnSpPr/>
          <p:nvPr/>
        </p:nvCxnSpPr>
        <p:spPr>
          <a:xfrm>
            <a:off x="2109440" y="4395905"/>
            <a:ext cx="207889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C82D454-B9E7-4829-980D-7242F740C190}"/>
              </a:ext>
            </a:extLst>
          </p:cNvPr>
          <p:cNvSpPr/>
          <p:nvPr/>
        </p:nvSpPr>
        <p:spPr>
          <a:xfrm>
            <a:off x="4654332" y="5469927"/>
            <a:ext cx="1155076" cy="734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E1C9A6CC-5498-1A38-EFC8-FD062C88AA6B}"/>
              </a:ext>
            </a:extLst>
          </p:cNvPr>
          <p:cNvSpPr txBox="1">
            <a:spLocks/>
          </p:cNvSpPr>
          <p:nvPr/>
        </p:nvSpPr>
        <p:spPr>
          <a:xfrm>
            <a:off x="7018488" y="3520948"/>
            <a:ext cx="3706400" cy="221483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00" b="0" i="1" u="sng" dirty="0"/>
              <a:t>IBC</a:t>
            </a:r>
            <a:r>
              <a:rPr lang="en-US" sz="3100" b="0" i="1" dirty="0"/>
              <a:t>: any revised protocols for which you comment is returned to you for additional review (see slide 12). </a:t>
            </a:r>
          </a:p>
          <a:p>
            <a:pPr marL="0" indent="0" algn="ctr">
              <a:buNone/>
            </a:pPr>
            <a:r>
              <a:rPr lang="en-US" sz="3100" b="0" i="1" dirty="0"/>
              <a:t>Submitting your review without comment is considered your approval.</a:t>
            </a:r>
            <a:endParaRPr lang="en-US" sz="2500" b="0" i="1" dirty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59D925-1D6E-40C5-B73B-6B3692949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448" y="3491034"/>
            <a:ext cx="2162175" cy="2095500"/>
          </a:xfrm>
          <a:prstGeom prst="rect">
            <a:avLst/>
          </a:prstGeom>
          <a:ln w="28575">
            <a:solidFill>
              <a:srgbClr val="E1A52D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2"/>
            <a:ext cx="10515600" cy="1325563"/>
          </a:xfrm>
        </p:spPr>
        <p:txBody>
          <a:bodyPr/>
          <a:lstStyle/>
          <a:p>
            <a:r>
              <a:rPr lang="en-US" dirty="0"/>
              <a:t>Reviewer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258278"/>
            <a:ext cx="10417320" cy="21707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Finalizing a Review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Click Submit Review (right-hand column)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Review your comments (in the pop-up window)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Click Submit Review again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The review is submitted!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82D454-B9E7-4829-980D-7242F740C190}"/>
              </a:ext>
            </a:extLst>
          </p:cNvPr>
          <p:cNvSpPr/>
          <p:nvPr/>
        </p:nvSpPr>
        <p:spPr>
          <a:xfrm>
            <a:off x="2897138" y="4243754"/>
            <a:ext cx="1155076" cy="578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9B1F3-AF52-4CAF-EA8F-F7F1B284E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694" y="3248700"/>
            <a:ext cx="5659953" cy="2391103"/>
          </a:xfrm>
          <a:prstGeom prst="rect">
            <a:avLst/>
          </a:prstGeom>
          <a:ln w="28575">
            <a:solidFill>
              <a:srgbClr val="E1A52D"/>
            </a:solidFill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6AB399C-C32C-492D-8069-23DD054B6B14}"/>
              </a:ext>
            </a:extLst>
          </p:cNvPr>
          <p:cNvSpPr/>
          <p:nvPr/>
        </p:nvSpPr>
        <p:spPr>
          <a:xfrm>
            <a:off x="4437747" y="4669957"/>
            <a:ext cx="1219200" cy="3651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F0DDE5-4636-4E39-B706-B89D50CE73C5}"/>
              </a:ext>
            </a:extLst>
          </p:cNvPr>
          <p:cNvSpPr/>
          <p:nvPr/>
        </p:nvSpPr>
        <p:spPr>
          <a:xfrm>
            <a:off x="10066614" y="5228968"/>
            <a:ext cx="1155076" cy="5783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1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with Purpose (1)" id="{A9CF03A9-3D05-4034-9523-A69A4D238768}" vid="{BC19AEBE-A3CD-4C34-A09F-0FE7D66B6E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017710B86FF8439F7D6D0C4A23A6CD" ma:contentTypeVersion="13" ma:contentTypeDescription="Create a new document." ma:contentTypeScope="" ma:versionID="56e1fc69e3e3f4439ded63c1938a65b4">
  <xsd:schema xmlns:xsd="http://www.w3.org/2001/XMLSchema" xmlns:xs="http://www.w3.org/2001/XMLSchema" xmlns:p="http://schemas.microsoft.com/office/2006/metadata/properties" xmlns:ns2="a8e03e26-0f8a-4a00-aad4-71f53825eb9b" xmlns:ns3="9a7266b5-f64a-4ac4-8b3a-b3a88739f5eb" targetNamespace="http://schemas.microsoft.com/office/2006/metadata/properties" ma:root="true" ma:fieldsID="1ea761032b9e04d40de6e48dfcc344dc" ns2:_="" ns3:_="">
    <xsd:import namespace="a8e03e26-0f8a-4a00-aad4-71f53825eb9b"/>
    <xsd:import namespace="9a7266b5-f64a-4ac4-8b3a-b3a88739f5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03e26-0f8a-4a00-aad4-71f53825e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a949aec-6982-4db9-b8b1-3daa930f1b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266b5-f64a-4ac4-8b3a-b3a88739f5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841db50-f52d-444b-ba74-d82314718771}" ma:internalName="TaxCatchAll" ma:showField="CatchAllData" ma:web="9a7266b5-f64a-4ac4-8b3a-b3a88739f5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a7266b5-f64a-4ac4-8b3a-b3a88739f5eb">
      <UserInfo>
        <DisplayName/>
        <AccountId xsi:nil="true"/>
        <AccountType/>
      </UserInfo>
    </SharedWithUsers>
    <TaxCatchAll xmlns="9a7266b5-f64a-4ac4-8b3a-b3a88739f5eb" xsi:nil="true"/>
    <lcf76f155ced4ddcb4097134ff3c332f xmlns="a8e03e26-0f8a-4a00-aad4-71f53825eb9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0D3640-08BC-4F28-9E79-A4E2BBCD1D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D52509-E66F-4284-AB52-92BD01AC5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e03e26-0f8a-4a00-aad4-71f53825eb9b"/>
    <ds:schemaRef ds:uri="9a7266b5-f64a-4ac4-8b3a-b3a88739f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37A8BE-DBE5-4582-8591-D1E641CC5D8B}">
  <ds:schemaRefs>
    <ds:schemaRef ds:uri="http://schemas.microsoft.com/office/2006/metadata/properties"/>
    <ds:schemaRef ds:uri="http://schemas.microsoft.com/office/infopath/2007/PartnerControls"/>
    <ds:schemaRef ds:uri="9a7266b5-f64a-4ac4-8b3a-b3a88739f5eb"/>
    <ds:schemaRef ds:uri="a8e03e26-0f8a-4a00-aad4-71f53825eb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 with Purpose (1)</Template>
  <TotalTime>662</TotalTime>
  <Words>670</Words>
  <Application>Microsoft Office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Kuali, IRB Members</vt:lpstr>
      <vt:lpstr>Reviewer Resource</vt:lpstr>
      <vt:lpstr>Reviewer Resource</vt:lpstr>
      <vt:lpstr>Reviewer Resource</vt:lpstr>
      <vt:lpstr>Reviewer Resource</vt:lpstr>
      <vt:lpstr>Reviewer Resource</vt:lpstr>
      <vt:lpstr>Reviewer Resource</vt:lpstr>
      <vt:lpstr>Reviewer Resource</vt:lpstr>
      <vt:lpstr>Reviewer Resource</vt:lpstr>
      <vt:lpstr>Reviewer Resource</vt:lpstr>
      <vt:lpstr>Reviewer Resource</vt:lpstr>
      <vt:lpstr>Reviewer Resource</vt:lpstr>
      <vt:lpstr>Reviewer Resource</vt:lpstr>
      <vt:lpstr>Reviewer Resource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Kuali, IRB Members</dc:title>
  <dc:creator>MCCREARY, KEVIN R</dc:creator>
  <cp:lastModifiedBy>McCreary, Kevin</cp:lastModifiedBy>
  <cp:revision>663</cp:revision>
  <dcterms:created xsi:type="dcterms:W3CDTF">2020-01-06T20:54:18Z</dcterms:created>
  <dcterms:modified xsi:type="dcterms:W3CDTF">2023-11-28T18:52:04Z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0x010100F5017710B86FF8439F7D6D0C4A23A6CD</vt:lpwstr>
  </property>
  <property fmtid="{D5CDD505-2E9C-101B-9397-08002B2CF9AE}" pid="3" name="Order">
    <vt:r8>2204900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