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1" r:id="rId2"/>
    <p:sldId id="272" r:id="rId3"/>
    <p:sldId id="262" r:id="rId4"/>
    <p:sldId id="273" r:id="rId5"/>
    <p:sldId id="274" r:id="rId6"/>
    <p:sldId id="275" r:id="rId7"/>
    <p:sldId id="276" r:id="rId8"/>
    <p:sldId id="277" r:id="rId9"/>
    <p:sldId id="267" r:id="rId10"/>
    <p:sldId id="278" r:id="rId11"/>
    <p:sldId id="279" r:id="rId12"/>
    <p:sldId id="27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A01A"/>
    <a:srgbClr val="1D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0" autoAdjust="0"/>
  </p:normalViewPr>
  <p:slideViewPr>
    <p:cSldViewPr>
      <p:cViewPr>
        <p:scale>
          <a:sx n="150" d="100"/>
          <a:sy n="150" d="100"/>
        </p:scale>
        <p:origin x="1386" y="2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402B-00AA-454F-ADDC-53D836F3B50A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02F5-2D08-4388-AF9C-CD261C9F7D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83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DDB3B-C3AE-4780-88C0-86DC62C4B356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7236C-1837-4660-AED1-A4F66A231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2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Hello, our names are Raj and Cadey. We will be talking with you about being a teaching assistant in a science lab.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9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first class …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yourself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the connection between lab and lecture (think about the “goals of a lab TA”)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to know your students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syllabus and be VERY clear on your policies : Dress code, Late work, Missed class, Attendance, Grading, Participation, Student Conduct.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64162A-7A3E-46C3-8355-EC64C4F67B4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Grading lab assignments and proctoring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Types of evaluation: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Shorter assignments - Quizzes, homework assignments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assignments - Essays, lab reports, journal reviews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Strategies for grading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 grading criteria in advance (provide a rubric)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Clearly state your policies about LATE SUBMISSIONS, ABSENCE and MAKE-UP in the syllabus and do not deviate from them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 few assignments before you begin assigning grades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consistent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prepared to answer questions about grading or justify your grading to the student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the University’s policies and Professor’s policies on cheating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64162A-7A3E-46C3-8355-EC64C4F67B44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 of Semester 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Clarify the date of final exam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Submit grades on time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Faculty tools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FlashLine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Submit to instructor responsible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 Evaluations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28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attending our session. Please</a:t>
            </a:r>
            <a:r>
              <a:rPr lang="en-US" baseline="0" dirty="0" smtClean="0"/>
              <a:t> contact us via email if you have any questions or would like to talk more about the topics we covered in </a:t>
            </a:r>
            <a:r>
              <a:rPr lang="en-US" baseline="0" smtClean="0"/>
              <a:t>this session.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types of assistantships at Kent State University: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(Teaching Assistant) - Teach labs or lecture sessions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 (Research Assistant) - Work in research projects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(Graduate Assistant) - Duties other than teaching and research, assisting professors in various other projects, data management, office work, administrative work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5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Lectures are: </a:t>
            </a:r>
          </a:p>
          <a:p>
            <a:pPr lvl="1"/>
            <a:r>
              <a:rPr lang="en-US" dirty="0" smtClean="0">
                <a:ea typeface="Arial" pitchFamily="34" charset="0"/>
              </a:rPr>
              <a:t>Taught by an instructor or professor</a:t>
            </a:r>
          </a:p>
          <a:p>
            <a:pPr lvl="1"/>
            <a:r>
              <a:rPr lang="en-US" dirty="0" smtClean="0">
                <a:ea typeface="Arial" pitchFamily="34" charset="0"/>
              </a:rPr>
              <a:t>Usually large student population</a:t>
            </a:r>
          </a:p>
          <a:p>
            <a:r>
              <a:rPr lang="en-US" dirty="0" smtClean="0">
                <a:ea typeface="ＭＳ Ｐゴシック" pitchFamily="34" charset="-128"/>
              </a:rPr>
              <a:t>Labs are:</a:t>
            </a:r>
          </a:p>
          <a:p>
            <a:pPr lvl="1"/>
            <a:r>
              <a:rPr lang="en-US" dirty="0" smtClean="0">
                <a:ea typeface="Arial" pitchFamily="34" charset="0"/>
              </a:rPr>
              <a:t>Taught by Teaching Assistants (you!) (independently or co-taught)</a:t>
            </a:r>
          </a:p>
          <a:p>
            <a:pPr lvl="1"/>
            <a:r>
              <a:rPr lang="en-US" dirty="0" smtClean="0">
                <a:ea typeface="Arial" pitchFamily="34" charset="0"/>
              </a:rPr>
              <a:t>Smaller groups divided up from the larger lecture (20-30 students per lab)</a:t>
            </a:r>
          </a:p>
          <a:p>
            <a:pPr lvl="1"/>
            <a:r>
              <a:rPr lang="en-US" dirty="0" smtClean="0">
                <a:ea typeface="Arial" pitchFamily="34" charset="0"/>
              </a:rPr>
              <a:t>May have a Lead TA or Lab Coordinator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examples of the roles and responsibilities of assistants in STEM departments.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7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Duties of a Science Lab 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Varies from department to department!  Include one or more of the following 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two or three lab sections (most common)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Grading exams and assignments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Proctoring exams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Tutoring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entry and analysis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 discussions and seminars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Preparation work (setting up) and cleanup in labs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4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Your goals as a lab TA include: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Connect lecture topics to the practical world.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Explore concepts presented during lecture. 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Understand scientific method(s) involved.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Promote hands-on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5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Meet the graduate coordinator and get to know the courses you will be teaching (RAs meet advisor).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Meet the instructor and get to know your specific duties.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	Get a clear understanding of what your role is and the expectations the instructor has of you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Contact other TAs who have taught the course before (RAs contact others in the same lab).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	They are a great resources for advice, class materials, etc and can save you a lot of prep time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Meet your head TA / Lab coordinator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	Get a copy of the lab manual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	Talk with them about what your experience will be like</a:t>
            </a:r>
          </a:p>
          <a:p>
            <a:pPr eaLnBrk="1" hangingPunct="1"/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	Understand what to expect in teaching this lab</a:t>
            </a:r>
          </a:p>
          <a:p>
            <a:pPr eaLnBrk="1" hangingPunct="1"/>
            <a:r>
              <a:rPr lang="en-US" b="1" dirty="0" smtClean="0">
                <a:latin typeface="Arial" pitchFamily="34" charset="0"/>
                <a:ea typeface="ＭＳ Ｐゴシック" pitchFamily="34" charset="-128"/>
              </a:rPr>
              <a:t>Get as much information as possible</a:t>
            </a:r>
            <a:r>
              <a:rPr lang="en-US" dirty="0" smtClean="0">
                <a:latin typeface="Arial" pitchFamily="34" charset="0"/>
                <a:ea typeface="ＭＳ Ｐゴシック" pitchFamily="34" charset="-128"/>
              </a:rPr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Familiarize yourself with the: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Lab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Equipment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Safety procedures:</a:t>
            </a:r>
          </a:p>
          <a:p>
            <a:pPr eaLnBrk="1" hangingPunct="1"/>
            <a:r>
              <a:rPr lang="en-US" sz="1400" dirty="0" smtClean="0">
                <a:latin typeface="Arial" pitchFamily="34" charset="0"/>
                <a:ea typeface="ＭＳ Ｐゴシック" pitchFamily="34" charset="-128"/>
              </a:rPr>
              <a:t>	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Know the University safety policies and regulations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	Take lab safety training 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	Know location of all safety equipments and how to operate them</a:t>
            </a:r>
          </a:p>
          <a:p>
            <a:pPr eaLnBrk="1" hangingPunct="1"/>
            <a:r>
              <a:rPr lang="en-US" sz="2400" dirty="0" smtClean="0">
                <a:latin typeface="Arial" pitchFamily="34" charset="0"/>
                <a:ea typeface="ＭＳ Ｐゴシック" pitchFamily="34" charset="-128"/>
              </a:rPr>
              <a:t>	Determine any hazard contained in the lab</a:t>
            </a:r>
            <a:endParaRPr lang="en-US" sz="1800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Get your keys!!!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Prepare your syllabus !!! (ask for an existing one from office or from a student who has taught this class previously)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Clearly state the rules and policies</a:t>
            </a:r>
            <a:r>
              <a:rPr lang="en-US" sz="1600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your course</a:t>
            </a:r>
            <a:endParaRPr lang="en-US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Mention your policies about LATE SUBMISSIONS, ABSENCE and MAKE-UP.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Attend GSO workshop on Syllabus and Scheduling recommended.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Or at least see materials available online in GSO website.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Get a copy of the Roster (student list) – this can be found on </a:t>
            </a:r>
            <a:r>
              <a:rPr lang="en-US" sz="1800" dirty="0" err="1" smtClean="0">
                <a:latin typeface="Arial" pitchFamily="34" charset="0"/>
                <a:ea typeface="ＭＳ Ｐゴシック" pitchFamily="34" charset="-128"/>
              </a:rPr>
              <a:t>flashline</a:t>
            </a:r>
            <a:r>
              <a:rPr lang="en-US" sz="1800" dirty="0" smtClean="0">
                <a:latin typeface="Arial" pitchFamily="34" charset="0"/>
                <a:ea typeface="ＭＳ Ｐゴシック" pitchFamily="34" charset="-128"/>
              </a:rPr>
              <a:t> or blackboard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your first class 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over the assigned lab manual or exercise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Familiarize yourself with the equipment and materials involved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 LAB YOURSELF IF NECESSARY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Determine all safety measures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 a lab that’s early in the week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7236C-1837-4660-AED1-A4F66A2319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Every Class (Lab Structure) …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Dress properly – Stand out from your students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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Arrive early and greet students.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 Structure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Preview: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an introduction to the lab or provide an overview of the experiment/goals for that lab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View: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the exercise or experiment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students on track and be aware of time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Review: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 the exercise or experiment to the theory or topics presented in lecture</a:t>
            </a:r>
          </a:p>
          <a:p>
            <a:pPr lvl="3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time for questions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lab: disposal and clean up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64162A-7A3E-46C3-8355-EC64C4F67B4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5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1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762000"/>
            <a:ext cx="9144000" cy="304800"/>
          </a:xfrm>
          <a:prstGeom prst="rect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429000"/>
            <a:ext cx="3352800" cy="1627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9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5400" y="0"/>
            <a:ext cx="9169400" cy="6019800"/>
          </a:xfrm>
          <a:prstGeom prst="rect">
            <a:avLst/>
          </a:prstGeom>
          <a:solidFill>
            <a:srgbClr val="1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3191" y="3821"/>
            <a:ext cx="9169400" cy="840320"/>
          </a:xfrm>
          <a:prstGeom prst="rect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25400" y="290631"/>
            <a:ext cx="9169400" cy="266700"/>
          </a:xfrm>
          <a:prstGeom prst="rect">
            <a:avLst/>
          </a:prstGeom>
          <a:solidFill>
            <a:srgbClr val="1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25400" y="6286500"/>
            <a:ext cx="9169400" cy="571500"/>
          </a:xfrm>
          <a:prstGeom prst="rect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10986"/>
          <a:stretch/>
        </p:blipFill>
        <p:spPr>
          <a:xfrm>
            <a:off x="2247821" y="292110"/>
            <a:ext cx="4622958" cy="27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0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19200" y="0"/>
            <a:ext cx="1295400" cy="6858000"/>
          </a:xfrm>
          <a:prstGeom prst="rect">
            <a:avLst/>
          </a:prstGeom>
          <a:solidFill>
            <a:srgbClr val="1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416300"/>
            <a:ext cx="3352800" cy="1627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1600200"/>
            <a:ext cx="6096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7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" cy="6896100"/>
          </a:xfrm>
          <a:prstGeom prst="rect">
            <a:avLst/>
          </a:prstGeom>
          <a:solidFill>
            <a:srgbClr val="1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11150" y="0"/>
            <a:ext cx="292100" cy="6896100"/>
          </a:xfrm>
          <a:prstGeom prst="rect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895600"/>
            <a:ext cx="3352800" cy="1627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2316"/>
            <a:ext cx="563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535113"/>
            <a:ext cx="3657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3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2700" y="696468"/>
            <a:ext cx="9144000" cy="1143000"/>
          </a:xfrm>
          <a:prstGeom prst="rect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327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" r="9470"/>
          <a:stretch/>
        </p:blipFill>
        <p:spPr>
          <a:xfrm>
            <a:off x="3143250" y="1025652"/>
            <a:ext cx="288290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8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7AE06-4104-45FF-BB72-E75BD259DD5B}" type="datetimeFigureOut">
              <a:rPr lang="en-US" smtClean="0"/>
              <a:pPr/>
              <a:t>8/26/2014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0316F-872B-41CB-8374-1C80662CC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ckorson@kent.edu" TargetMode="External"/><Relationship Id="rId3" Type="http://schemas.microsoft.com/office/2007/relationships/media" Target="../media/media2.wav"/><Relationship Id="rId7" Type="http://schemas.openxmlformats.org/officeDocument/2006/relationships/hyperlink" Target="mailto:rghosh2@kent.edu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hyperlink" Target="mailto:ckorson@kent.edu" TargetMode="External"/><Relationship Id="rId5" Type="http://schemas.openxmlformats.org/officeDocument/2006/relationships/hyperlink" Target="mailto:rghosh2@kent.edu" TargetMode="Externa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wav"/><Relationship Id="rId7" Type="http://schemas.openxmlformats.org/officeDocument/2006/relationships/image" Target="../media/image3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4.wav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57813"/>
            <a:ext cx="7772400" cy="150018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Rajlakshmi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Ghosh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hlinkClick r:id="rId7"/>
              </a:rPr>
              <a:t>rghosh2@kent.edu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Cadey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ＭＳ Ｐゴシック" pitchFamily="34" charset="-128"/>
              </a:rPr>
              <a:t>Korson</a:t>
            </a:r>
            <a:r>
              <a:rPr lang="en-US" b="1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(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  <a:hlinkClick r:id="rId8"/>
              </a:rPr>
              <a:t>ckorson@kent.edu</a:t>
            </a:r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 )</a:t>
            </a:r>
          </a:p>
          <a:p>
            <a:pPr algn="ctr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algn="ctr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838200" y="335280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Being a TA in a Science Lab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Your first class … 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Introduce yourself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Clarify the connection between lab and lecture (think about the </a:t>
            </a:r>
            <a:r>
              <a:rPr lang="en-US" alt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>
                <a:ea typeface="ＭＳ Ｐゴシック" pitchFamily="34" charset="-128"/>
              </a:rPr>
              <a:t>goals of a lab TA</a:t>
            </a:r>
            <a:r>
              <a:rPr lang="en-US" altLang="en-US" sz="2000" dirty="0" smtClean="0">
                <a:ea typeface="ＭＳ Ｐゴシック" pitchFamily="34" charset="-128"/>
              </a:rPr>
              <a:t>”)</a:t>
            </a:r>
          </a:p>
          <a:p>
            <a:pPr>
              <a:lnSpc>
                <a:spcPct val="80000"/>
              </a:lnSpc>
              <a:buNone/>
            </a:pPr>
            <a:endParaRPr lang="en-US" altLang="ja-JP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Get to know your students</a:t>
            </a: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ea typeface="ＭＳ Ｐゴシック" pitchFamily="34" charset="-128"/>
              </a:rPr>
              <a:t>Review the syllabus and be VERY clear on your policies :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Arial" pitchFamily="34" charset="0"/>
              </a:rPr>
              <a:t>Dress code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Arial" pitchFamily="34" charset="0"/>
              </a:rPr>
              <a:t>Late work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Arial" pitchFamily="34" charset="0"/>
              </a:rPr>
              <a:t>Missed class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Arial" pitchFamily="34" charset="0"/>
              </a:rPr>
              <a:t>Attendance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ea typeface="Arial" pitchFamily="34" charset="0"/>
              </a:rPr>
              <a:t>Grading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endParaRPr lang="en-US" sz="2000" dirty="0" smtClean="0">
              <a:ea typeface="Arial" pitchFamily="34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29699" name="Picture 8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8600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6" cstate="print"/>
          <a:srcRect l="18756" t="45857" r="64565" b="35529"/>
          <a:stretch>
            <a:fillRect/>
          </a:stretch>
        </p:blipFill>
        <p:spPr bwMode="auto">
          <a:xfrm>
            <a:off x="7315200" y="5791200"/>
            <a:ext cx="152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Grading lab assignments and proctoring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>
                <a:ea typeface="ＭＳ Ｐゴシック" pitchFamily="34" charset="-128"/>
              </a:rPr>
              <a:t>Types of evaluation: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Shorter assignments - Quizzes, homework assignments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Longer assignments - Essays, lab reports, journal reviews</a:t>
            </a:r>
          </a:p>
          <a:p>
            <a:r>
              <a:rPr lang="en-US" sz="1800" dirty="0" smtClean="0">
                <a:ea typeface="ＭＳ Ｐゴシック" pitchFamily="34" charset="-128"/>
              </a:rPr>
              <a:t>Strategies for grading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Give the grading criteria in advance (provide a rubric)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Clearly state your policies about LATE SUBMISSIONS, ABSENCE and MAKE-UP in the syllabus and do not deviate from them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Read a few assignments before you begin assigning grades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Be consistent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Be prepared to answer questions about grading or justify your grading to the student</a:t>
            </a:r>
          </a:p>
          <a:p>
            <a:r>
              <a:rPr lang="en-US" sz="1800" dirty="0" smtClean="0">
                <a:ea typeface="ＭＳ Ｐゴシック" pitchFamily="34" charset="-128"/>
              </a:rPr>
              <a:t>What is Proctoring?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Responsibilities</a:t>
            </a:r>
          </a:p>
          <a:p>
            <a:pPr lvl="1"/>
            <a:r>
              <a:rPr lang="en-US" sz="1800" dirty="0" smtClean="0">
                <a:ea typeface="Arial" pitchFamily="34" charset="0"/>
              </a:rPr>
              <a:t>Know the University</a:t>
            </a:r>
            <a:r>
              <a:rPr lang="en-US" altLang="en-US" sz="1800" dirty="0" smtClean="0">
                <a:ea typeface="Arial" pitchFamily="34" charset="0"/>
              </a:rPr>
              <a:t>’</a:t>
            </a:r>
            <a:r>
              <a:rPr lang="en-US" sz="1800" dirty="0" smtClean="0">
                <a:ea typeface="Arial" pitchFamily="34" charset="0"/>
              </a:rPr>
              <a:t>s policies and Professor</a:t>
            </a:r>
            <a:r>
              <a:rPr lang="en-US" altLang="en-US" sz="1800" dirty="0" smtClean="0">
                <a:ea typeface="Arial" pitchFamily="34" charset="0"/>
              </a:rPr>
              <a:t>’</a:t>
            </a:r>
            <a:r>
              <a:rPr lang="en-US" sz="1800" dirty="0" smtClean="0">
                <a:ea typeface="Arial" pitchFamily="34" charset="0"/>
              </a:rPr>
              <a:t>s policies on cheating</a:t>
            </a:r>
          </a:p>
          <a:p>
            <a:pPr lvl="1"/>
            <a:endParaRPr lang="en-US" sz="1800" dirty="0" smtClean="0">
              <a:ea typeface="Arial" pitchFamily="34" charset="0"/>
            </a:endParaRPr>
          </a:p>
          <a:p>
            <a:pPr lvl="1"/>
            <a:endParaRPr lang="en-US" sz="1800" dirty="0" smtClean="0">
              <a:ea typeface="Arial" pitchFamily="34" charset="0"/>
            </a:endParaRPr>
          </a:p>
        </p:txBody>
      </p:sp>
      <p:pic>
        <p:nvPicPr>
          <p:cNvPr id="29699" name="Picture 8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8600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6" cstate="print"/>
          <a:srcRect l="18756" t="45857" r="64565" b="35529"/>
          <a:stretch>
            <a:fillRect/>
          </a:stretch>
        </p:blipFill>
        <p:spPr bwMode="auto">
          <a:xfrm>
            <a:off x="7315200" y="5791200"/>
            <a:ext cx="152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End of Semester …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Clarify the date of final exam</a:t>
            </a:r>
          </a:p>
          <a:p>
            <a:r>
              <a:rPr lang="en-US" dirty="0" smtClean="0">
                <a:ea typeface="ＭＳ Ｐゴシック" pitchFamily="34" charset="-128"/>
              </a:rPr>
              <a:t>Submit grades on time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Faculty tools in </a:t>
            </a:r>
            <a:r>
              <a:rPr lang="en-US" dirty="0" err="1" smtClean="0">
                <a:ea typeface="ＭＳ Ｐゴシック" pitchFamily="34" charset="-128"/>
              </a:rPr>
              <a:t>FlashLine</a:t>
            </a:r>
            <a:r>
              <a:rPr lang="en-US" dirty="0" smtClean="0">
                <a:ea typeface="ＭＳ Ｐゴシック" pitchFamily="34" charset="-128"/>
              </a:rPr>
              <a:t> or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Submit to instructor responsible</a:t>
            </a:r>
          </a:p>
          <a:p>
            <a:r>
              <a:rPr lang="en-US" dirty="0" smtClean="0">
                <a:ea typeface="ＭＳ Ｐゴシック" pitchFamily="34" charset="-128"/>
              </a:rPr>
              <a:t>Student Evaluations</a:t>
            </a: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a typeface="ＭＳ Ｐゴシック" pitchFamily="34" charset="-128"/>
              </a:rPr>
              <a:t>Questions?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7620000" cy="3840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>
                <a:ea typeface="ＭＳ Ｐゴシック" pitchFamily="34" charset="-128"/>
              </a:rPr>
              <a:t>	CONTACT INFORMATION</a:t>
            </a:r>
          </a:p>
          <a:p>
            <a:pPr marL="914400" lvl="2" indent="0" algn="ctr">
              <a:buNone/>
            </a:pPr>
            <a:endParaRPr lang="en-US" sz="1800" b="1" dirty="0" smtClean="0">
              <a:ea typeface="Arial" pitchFamily="34" charset="0"/>
            </a:endParaRPr>
          </a:p>
          <a:p>
            <a:pPr marL="914400" lvl="2" indent="0" algn="ctr">
              <a:buNone/>
            </a:pPr>
            <a:r>
              <a:rPr lang="en-US" sz="1800" b="1" dirty="0" err="1" smtClean="0">
                <a:ea typeface="Arial" pitchFamily="34" charset="0"/>
              </a:rPr>
              <a:t>Rajlakshmi</a:t>
            </a:r>
            <a:r>
              <a:rPr lang="en-US" sz="1800" b="1" dirty="0" smtClean="0">
                <a:ea typeface="Arial" pitchFamily="34" charset="0"/>
              </a:rPr>
              <a:t> </a:t>
            </a:r>
            <a:r>
              <a:rPr lang="en-US" sz="1800" b="1" dirty="0" err="1" smtClean="0">
                <a:ea typeface="Arial" pitchFamily="34" charset="0"/>
              </a:rPr>
              <a:t>Ghosh</a:t>
            </a:r>
            <a:r>
              <a:rPr lang="en-US" sz="1800" b="1" dirty="0" smtClean="0">
                <a:ea typeface="Arial" pitchFamily="34" charset="0"/>
              </a:rPr>
              <a:t> </a:t>
            </a:r>
          </a:p>
          <a:p>
            <a:pPr marL="914400" lvl="2" indent="0" algn="ctr">
              <a:buNone/>
            </a:pPr>
            <a:r>
              <a:rPr lang="en-US" sz="1800" dirty="0" smtClean="0">
                <a:ea typeface="Arial" pitchFamily="34" charset="0"/>
              </a:rPr>
              <a:t>School of Teaching, Learning &amp; Curriculum Studies</a:t>
            </a:r>
          </a:p>
          <a:p>
            <a:pPr marL="914400" lvl="2" indent="0" algn="ctr">
              <a:buNone/>
            </a:pPr>
            <a:r>
              <a:rPr lang="en-US" sz="1800" dirty="0" smtClean="0">
                <a:ea typeface="Arial" pitchFamily="34" charset="0"/>
                <a:hlinkClick r:id="rId5"/>
              </a:rPr>
              <a:t>rghosh2@kent.edu</a:t>
            </a:r>
            <a:endParaRPr lang="en-US" sz="1800" dirty="0" smtClean="0">
              <a:ea typeface="Arial" pitchFamily="34" charset="0"/>
            </a:endParaRPr>
          </a:p>
          <a:p>
            <a:pPr marL="914400" lvl="2" indent="0" algn="ctr">
              <a:buNone/>
            </a:pPr>
            <a:endParaRPr lang="en-US" sz="1800" dirty="0" smtClean="0">
              <a:ea typeface="Arial" pitchFamily="34" charset="0"/>
            </a:endParaRPr>
          </a:p>
          <a:p>
            <a:pPr marL="914400" lvl="2" indent="0" algn="ctr">
              <a:buNone/>
            </a:pPr>
            <a:r>
              <a:rPr lang="en-US" sz="1800" b="1" dirty="0" err="1" smtClean="0">
                <a:ea typeface="Arial" pitchFamily="34" charset="0"/>
              </a:rPr>
              <a:t>Cadey</a:t>
            </a:r>
            <a:r>
              <a:rPr lang="en-US" sz="1800" b="1" dirty="0" smtClean="0">
                <a:ea typeface="Arial" pitchFamily="34" charset="0"/>
              </a:rPr>
              <a:t> </a:t>
            </a:r>
            <a:r>
              <a:rPr lang="en-US" sz="1800" b="1" dirty="0" err="1" smtClean="0">
                <a:ea typeface="Arial" pitchFamily="34" charset="0"/>
              </a:rPr>
              <a:t>Korson</a:t>
            </a:r>
            <a:r>
              <a:rPr lang="en-US" sz="1800" b="1" dirty="0" smtClean="0">
                <a:ea typeface="Arial" pitchFamily="34" charset="0"/>
              </a:rPr>
              <a:t> </a:t>
            </a:r>
          </a:p>
          <a:p>
            <a:pPr marL="914400" lvl="2" indent="0" algn="ctr">
              <a:buNone/>
            </a:pPr>
            <a:r>
              <a:rPr lang="en-US" sz="1800" dirty="0" smtClean="0">
                <a:ea typeface="Arial" pitchFamily="34" charset="0"/>
              </a:rPr>
              <a:t>Department of Geography</a:t>
            </a:r>
          </a:p>
          <a:p>
            <a:pPr marL="914400" lvl="2" indent="0" algn="ctr">
              <a:buNone/>
            </a:pPr>
            <a:r>
              <a:rPr lang="en-US" sz="1800" dirty="0" smtClean="0">
                <a:ea typeface="Arial" pitchFamily="34" charset="0"/>
                <a:hlinkClick r:id="rId6"/>
              </a:rPr>
              <a:t>ckorson@kent.edu</a:t>
            </a:r>
            <a:r>
              <a:rPr lang="en-US" sz="1800" dirty="0" smtClean="0">
                <a:ea typeface="Arial" pitchFamily="34" charset="0"/>
              </a:rPr>
              <a:t> </a:t>
            </a:r>
          </a:p>
          <a:p>
            <a:pPr marL="914400" lvl="2" indent="0"/>
            <a:endParaRPr lang="en-US" sz="1800" dirty="0" smtClean="0">
              <a:ea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Overview of Assistantships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2672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ea typeface="ＭＳ Ｐゴシック" pitchFamily="34" charset="-128"/>
              </a:rPr>
              <a:t>TA (Teaching Assistant)</a:t>
            </a:r>
          </a:p>
          <a:p>
            <a:pPr lvl="1"/>
            <a:r>
              <a:rPr lang="en-US" sz="2000" b="1" dirty="0" smtClean="0">
                <a:ea typeface="Arial" pitchFamily="34" charset="0"/>
              </a:rPr>
              <a:t>Teach labs or lecture sessions (undergraduate or graduate level)</a:t>
            </a:r>
          </a:p>
          <a:p>
            <a:pPr>
              <a:buNone/>
            </a:pPr>
            <a:endParaRPr lang="en-US" sz="2400" b="1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RA (Research Assistant)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Work in research projects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GA (Graduate Assistant) 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Duties other than </a:t>
            </a:r>
            <a:r>
              <a:rPr lang="en-US" altLang="ja-JP" sz="2000" dirty="0" smtClean="0">
                <a:ea typeface="ＭＳ Ｐゴシック" pitchFamily="34" charset="-128"/>
              </a:rPr>
              <a:t>teaching and research </a:t>
            </a:r>
          </a:p>
          <a:p>
            <a:pPr lvl="1"/>
            <a:r>
              <a:rPr lang="en-US" altLang="ja-JP" sz="2000" dirty="0" smtClean="0">
                <a:ea typeface="ＭＳ Ｐゴシック" pitchFamily="34" charset="-128"/>
              </a:rPr>
              <a:t>Assisting professors in various other projects</a:t>
            </a:r>
          </a:p>
          <a:p>
            <a:pPr lvl="1"/>
            <a:r>
              <a:rPr lang="en-US" altLang="ja-JP" sz="2000" dirty="0" smtClean="0">
                <a:ea typeface="ＭＳ Ｐゴシック" pitchFamily="34" charset="-128"/>
              </a:rPr>
              <a:t>Data management, office work, administrative work</a:t>
            </a:r>
            <a:endParaRPr lang="en-US" sz="2000" dirty="0" smtClean="0">
              <a:ea typeface="Arial" pitchFamily="34" charset="0"/>
            </a:endParaRPr>
          </a:p>
          <a:p>
            <a:pPr lvl="1">
              <a:buFontTx/>
              <a:buNone/>
            </a:pPr>
            <a:endParaRPr lang="en-US" dirty="0" smtClean="0">
              <a:ea typeface="Arial" pitchFamily="34" charset="0"/>
            </a:endParaRP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pic>
        <p:nvPicPr>
          <p:cNvPr id="6" name="Picture 9" descr="j03052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048000"/>
            <a:ext cx="109696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General Science Class Structure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267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a typeface="ＭＳ Ｐゴシック" pitchFamily="34" charset="-128"/>
              </a:rPr>
              <a:t>Lecture </a:t>
            </a:r>
          </a:p>
          <a:p>
            <a:pPr lvl="1"/>
            <a:r>
              <a:rPr lang="en-US" dirty="0" smtClean="0">
                <a:ea typeface="Arial" pitchFamily="34" charset="0"/>
              </a:rPr>
              <a:t>Taught by an instructor or professor</a:t>
            </a:r>
          </a:p>
          <a:p>
            <a:pPr lvl="1"/>
            <a:r>
              <a:rPr lang="en-US" dirty="0" smtClean="0">
                <a:ea typeface="Arial" pitchFamily="34" charset="0"/>
              </a:rPr>
              <a:t>Usually large student population</a:t>
            </a:r>
          </a:p>
          <a:p>
            <a:r>
              <a:rPr lang="en-US" dirty="0" smtClean="0">
                <a:ea typeface="ＭＳ Ｐゴシック" pitchFamily="34" charset="-128"/>
              </a:rPr>
              <a:t>Labs</a:t>
            </a:r>
          </a:p>
          <a:p>
            <a:pPr lvl="1"/>
            <a:r>
              <a:rPr lang="en-US" dirty="0" smtClean="0">
                <a:ea typeface="Arial" pitchFamily="34" charset="0"/>
              </a:rPr>
              <a:t>Taught by Teaching Assistants (you!) (independently or co-taught)</a:t>
            </a:r>
          </a:p>
          <a:p>
            <a:pPr lvl="1"/>
            <a:r>
              <a:rPr lang="en-US" dirty="0" smtClean="0">
                <a:ea typeface="Arial" pitchFamily="34" charset="0"/>
              </a:rPr>
              <a:t>Smaller groups divided up from the larger lecture (20-30 students per lab)</a:t>
            </a:r>
          </a:p>
          <a:p>
            <a:pPr lvl="1"/>
            <a:r>
              <a:rPr lang="en-US" dirty="0" smtClean="0">
                <a:ea typeface="Arial" pitchFamily="34" charset="0"/>
              </a:rPr>
              <a:t>May have a Lead TA or Lab Coordinator</a:t>
            </a:r>
          </a:p>
          <a:p>
            <a:pPr lvl="1">
              <a:buFontTx/>
              <a:buNone/>
            </a:pPr>
            <a:endParaRPr lang="en-US" dirty="0" smtClean="0">
              <a:ea typeface="Arial" pitchFamily="34" charset="0"/>
            </a:endParaRP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Some examples:</a:t>
            </a: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83197"/>
              </p:ext>
            </p:extLst>
          </p:nvPr>
        </p:nvGraphicFramePr>
        <p:xfrm>
          <a:off x="152400" y="1600200"/>
          <a:ext cx="8839199" cy="5181601"/>
        </p:xfrm>
        <a:graphic>
          <a:graphicData uri="http://schemas.openxmlformats.org/drawingml/2006/table">
            <a:tbl>
              <a:tblPr/>
              <a:tblGrid>
                <a:gridCol w="1401337"/>
                <a:gridCol w="1570463"/>
                <a:gridCol w="1447800"/>
                <a:gridCol w="1219200"/>
                <a:gridCol w="1583472"/>
                <a:gridCol w="1616927"/>
              </a:tblGrid>
              <a:tr h="201375">
                <a:tc>
                  <a:txBody>
                    <a:bodyPr/>
                    <a:lstStyle/>
                    <a:p>
                      <a:endParaRPr lang="en-US" sz="1200" dirty="0">
                        <a:latin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Geography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Geology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Biology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Chemistry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Physics</a:t>
                      </a:r>
                      <a:endParaRPr lang="en-US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7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Types of TAs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Teach lab sections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each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 sections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each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 sections, proctor, grade, lab coordinator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Teach undergraduate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labs**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eaching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grading, proctoring, no lab coordinators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0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Courses with Labs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Field and Workshop Courses, GIS,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Remote Sensing, LER courses (World Geography, Intro to Geography, Physical Geography)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credit courses (CORE and Major required)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Classes with 100+ students, Cell Bio, Structure and Function, Bio Foundations.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General Chemistry I &amp; II, Organic Chemistry I &amp; II, Fundamentals of Chemistry, and Intro to Organic Chemistry*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ntroductory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physics classes for science majors (PHY 13101, 13102) and physics majors (23101, 23102)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 Responsibilities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Teach,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grade, proctor exams in labs, host office hours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CORE Labs: Teach, grade, host office hour.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Major Labs: assist instructor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 are evaluated through course evaluations and soon peer-reviews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20hrs/week, teaching, grading, office hours, lab development; evaluated by professor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Faculty evaluation of TAs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40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# Of lab sections and # of students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Physical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Geography: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10 in class/ 30 students (TA teaches 2 sections) – meet twice a week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 online/60 students (TA teaches 1</a:t>
                      </a:r>
                      <a:r>
                        <a:rPr lang="en-US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section)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15-24 students per section.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PhD teach 3 labs/week or 1 lecture, Masters teach 2 labs/week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sections/20 students per section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sections/24 students each (1 section if advanced class)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hours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3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 lab Manual?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2-3 hour orientation, weekly meetings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Orientation,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Faculty lab facilitators meet weekly with TAs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 Workshop</a:t>
                      </a:r>
                      <a:endParaRPr lang="en-U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Manual and additional training provided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842" marR="468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Duties of a Science Lab TA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693025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Varies from department to department!</a:t>
            </a:r>
          </a:p>
          <a:p>
            <a:r>
              <a:rPr lang="en-US" sz="2400" dirty="0" smtClean="0">
                <a:ea typeface="ＭＳ Ｐゴシック" pitchFamily="34" charset="-128"/>
              </a:rPr>
              <a:t>Include one or more of the following :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Teaching two or three lab sections (most common)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Grading exams and assignments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Proctoring exams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Tutoring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Data entry and analysis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Leading discussions and seminars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Preparation work (setting up) and cleanup in labs </a:t>
            </a: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Purpose of Science Labs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a typeface="ＭＳ Ｐゴシック" pitchFamily="34" charset="-128"/>
              </a:rPr>
              <a:t>Your goals as a lab TA include: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Connect lecture topics to the practical world.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Explore concepts presented during lecture. 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Understand scientific method(s) involved.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>
                <a:ea typeface="Arial" pitchFamily="34" charset="0"/>
              </a:rPr>
              <a:t>Promote hands-on learning.</a:t>
            </a: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Before the semester begins …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267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ea typeface="ＭＳ Ｐゴシック" pitchFamily="34" charset="-128"/>
              </a:rPr>
              <a:t>Get as much information as possible</a:t>
            </a:r>
            <a:r>
              <a:rPr lang="en-US" sz="1800" dirty="0" smtClean="0">
                <a:ea typeface="ＭＳ Ｐゴシック" pitchFamily="34" charset="-128"/>
              </a:rPr>
              <a:t>!</a:t>
            </a:r>
          </a:p>
          <a:p>
            <a:endParaRPr lang="en-US" sz="1800" dirty="0" smtClean="0">
              <a:ea typeface="ＭＳ Ｐゴシック" pitchFamily="34" charset="-128"/>
            </a:endParaRPr>
          </a:p>
          <a:p>
            <a:r>
              <a:rPr lang="en-US" sz="1800" dirty="0" smtClean="0">
                <a:ea typeface="ＭＳ Ｐゴシック" pitchFamily="34" charset="-128"/>
              </a:rPr>
              <a:t>Meet the Graduate Coordinator, Instructor, Lab Coordinator or even other TAs in your department!</a:t>
            </a:r>
          </a:p>
          <a:p>
            <a:pPr lvl="1"/>
            <a:r>
              <a:rPr lang="en-US" sz="1400" dirty="0" smtClean="0">
                <a:ea typeface="ＭＳ Ｐゴシック" pitchFamily="34" charset="-128"/>
              </a:rPr>
              <a:t>Know your duties! (Sign and understand CONTRACT)</a:t>
            </a:r>
          </a:p>
          <a:p>
            <a:r>
              <a:rPr lang="en-US" sz="1800" dirty="0" smtClean="0">
                <a:ea typeface="ＭＳ Ｐゴシック" pitchFamily="34" charset="-128"/>
              </a:rPr>
              <a:t>Attend the Departmental Orientation (if applicable)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Familiarize yourself with your d</a:t>
            </a:r>
            <a:r>
              <a:rPr lang="en-US" sz="1800" dirty="0" smtClean="0">
                <a:ea typeface="Arial" pitchFamily="34" charset="0"/>
              </a:rPr>
              <a:t>epartment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ea typeface="Arial" pitchFamily="34" charset="0"/>
              </a:rPr>
              <a:t>Location of lab/rooms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ea typeface="Arial" pitchFamily="34" charset="0"/>
              </a:rPr>
              <a:t>Lab equipments and safety procedures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>
                <a:ea typeface="Arial" pitchFamily="34" charset="0"/>
              </a:rPr>
              <a:t>Teaching Assistant manual (TA manual)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Get your keys – ask Dept Secretary for assistance!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Prepare your syllabus 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Get a copy of the roster (student list)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ea typeface="ＭＳ Ｐゴシック" pitchFamily="34" charset="-128"/>
              </a:rPr>
              <a:t>Faculty tools under </a:t>
            </a:r>
            <a:r>
              <a:rPr lang="en-US" sz="1400" dirty="0" err="1" smtClean="0">
                <a:ea typeface="ＭＳ Ｐゴシック" pitchFamily="34" charset="-128"/>
              </a:rPr>
              <a:t>FlashLine</a:t>
            </a:r>
            <a:endParaRPr lang="en-US" sz="1400" dirty="0" smtClean="0">
              <a:ea typeface="ＭＳ Ｐゴシック" pitchFamily="34" charset="-128"/>
            </a:endParaRPr>
          </a:p>
          <a:p>
            <a:endParaRPr lang="en-US" sz="18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2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8392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>Before your first class …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Find a contact for additional resources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Go over the assigned lab manual or exercise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Familiarize yourself with the equipment and materials involved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DO THE LAB YOURSELF IF NECESSARY 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Determine all safety measures</a:t>
            </a:r>
          </a:p>
          <a:p>
            <a:pPr lvl="1"/>
            <a:r>
              <a:rPr lang="en-US" sz="2000" dirty="0" smtClean="0">
                <a:ea typeface="Arial" pitchFamily="34" charset="0"/>
              </a:rPr>
              <a:t>Attend a lab that’s early in the week</a:t>
            </a:r>
          </a:p>
          <a:p>
            <a:pPr lvl="1"/>
            <a:endParaRPr lang="en-US" sz="2000" dirty="0" smtClean="0">
              <a:ea typeface="Arial" pitchFamily="34" charset="0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Plan your teaching strategy – time management</a:t>
            </a:r>
          </a:p>
        </p:txBody>
      </p:sp>
      <p:pic>
        <p:nvPicPr>
          <p:cNvPr id="20483" name="Picture 8" descr="log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39050" y="228600"/>
            <a:ext cx="1504950" cy="419100"/>
          </a:xfrm>
          <a:noFill/>
        </p:spPr>
      </p:pic>
      <p:pic>
        <p:nvPicPr>
          <p:cNvPr id="20484" name="Picture 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 l="18756" t="45857" r="64565" b="35529"/>
          <a:stretch>
            <a:fillRect/>
          </a:stretch>
        </p:blipFill>
        <p:spPr>
          <a:xfrm>
            <a:off x="7620000" y="6002337"/>
            <a:ext cx="1524000" cy="855663"/>
          </a:xfr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7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During Every Class (Lab Structure) …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Dress properly – Stand out from your students </a:t>
            </a:r>
            <a:r>
              <a:rPr lang="en-US" sz="1800" dirty="0" smtClean="0">
                <a:ea typeface="ＭＳ Ｐゴシック" pitchFamily="34" charset="-128"/>
                <a:sym typeface="Wingdings" pitchFamily="2" charset="2"/>
              </a:rPr>
              <a:t></a:t>
            </a: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Arrive early and greet students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34" charset="-128"/>
              </a:rPr>
              <a:t>Lab Structure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1800" dirty="0" smtClean="0">
                <a:ea typeface="Arial" pitchFamily="34" charset="0"/>
              </a:rPr>
              <a:t>Preview:</a:t>
            </a:r>
          </a:p>
          <a:p>
            <a:pPr lvl="2" eaLnBrk="1" hangingPunct="1"/>
            <a:r>
              <a:rPr lang="en-US" sz="1800" dirty="0" smtClean="0">
                <a:ea typeface="Arial" pitchFamily="34" charset="0"/>
              </a:rPr>
              <a:t>Give an introduction to the lab or provide an overview of the experiment/goals for that lab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1800" dirty="0" smtClean="0">
                <a:ea typeface="Arial" pitchFamily="34" charset="0"/>
              </a:rPr>
              <a:t>View:</a:t>
            </a:r>
          </a:p>
          <a:p>
            <a:pPr lvl="2" eaLnBrk="1" hangingPunct="1"/>
            <a:r>
              <a:rPr lang="en-US" sz="1800" dirty="0" smtClean="0">
                <a:ea typeface="Arial" pitchFamily="34" charset="0"/>
              </a:rPr>
              <a:t>Perform the exercise or experiment</a:t>
            </a:r>
          </a:p>
          <a:p>
            <a:pPr lvl="2" eaLnBrk="1" hangingPunct="1"/>
            <a:r>
              <a:rPr lang="en-US" sz="1800" dirty="0" smtClean="0">
                <a:ea typeface="Arial" pitchFamily="34" charset="0"/>
              </a:rPr>
              <a:t>Keep students on track and be aware of time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1800" dirty="0" smtClean="0">
                <a:ea typeface="Arial" pitchFamily="34" charset="0"/>
              </a:rPr>
              <a:t>Review:</a:t>
            </a:r>
          </a:p>
          <a:p>
            <a:pPr lvl="2" eaLnBrk="1" hangingPunct="1"/>
            <a:r>
              <a:rPr lang="en-US" sz="1800" dirty="0" smtClean="0">
                <a:ea typeface="Arial" pitchFamily="34" charset="0"/>
              </a:rPr>
              <a:t>Relate the exercise or experiment to the theory or topics presented in lecture</a:t>
            </a:r>
          </a:p>
          <a:p>
            <a:pPr lvl="2" eaLnBrk="1" hangingPunct="1"/>
            <a:r>
              <a:rPr lang="en-US" sz="1800" dirty="0" smtClean="0">
                <a:ea typeface="Arial" pitchFamily="34" charset="0"/>
              </a:rPr>
              <a:t>Leave time for questions</a:t>
            </a:r>
          </a:p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After lab: disposal and clean up</a:t>
            </a:r>
          </a:p>
        </p:txBody>
      </p:sp>
      <p:pic>
        <p:nvPicPr>
          <p:cNvPr id="29699" name="Picture 8" descr="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28600"/>
            <a:ext cx="1981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6" cstate="print"/>
          <a:srcRect l="18756" t="45857" r="64565" b="35529"/>
          <a:stretch>
            <a:fillRect/>
          </a:stretch>
        </p:blipFill>
        <p:spPr bwMode="auto">
          <a:xfrm>
            <a:off x="7315200" y="5791200"/>
            <a:ext cx="152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1518</Words>
  <Application>Microsoft Office PowerPoint</Application>
  <PresentationFormat>On-screen Show (4:3)</PresentationFormat>
  <Paragraphs>262</Paragraphs>
  <Slides>13</Slides>
  <Notes>13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Overview of Assistantships </vt:lpstr>
      <vt:lpstr>General Science Class Structure</vt:lpstr>
      <vt:lpstr>Some examples:</vt:lpstr>
      <vt:lpstr>Duties of a Science Lab TA</vt:lpstr>
      <vt:lpstr>Purpose of Science Labs </vt:lpstr>
      <vt:lpstr>Before the semester begins …</vt:lpstr>
      <vt:lpstr>Before your first class …</vt:lpstr>
      <vt:lpstr>During Every Class (Lab Structure) …</vt:lpstr>
      <vt:lpstr>Your first class … </vt:lpstr>
      <vt:lpstr>Grading lab assignments and proctoring</vt:lpstr>
      <vt:lpstr>End of Semester …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</dc:creator>
  <cp:lastModifiedBy>REYNOLDS, KYLE</cp:lastModifiedBy>
  <cp:revision>88</cp:revision>
  <dcterms:created xsi:type="dcterms:W3CDTF">2013-07-30T18:22:01Z</dcterms:created>
  <dcterms:modified xsi:type="dcterms:W3CDTF">2014-08-26T13:44:36Z</dcterms:modified>
</cp:coreProperties>
</file>