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2" r:id="rId3"/>
    <p:sldId id="262" r:id="rId4"/>
    <p:sldId id="275" r:id="rId5"/>
    <p:sldId id="266" r:id="rId6"/>
    <p:sldId id="265" r:id="rId7"/>
    <p:sldId id="271" r:id="rId8"/>
    <p:sldId id="269" r:id="rId9"/>
    <p:sldId id="270"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1A"/>
    <a:srgbClr val="1D3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721" autoAdjust="0"/>
    <p:restoredTop sz="87736" autoAdjust="0"/>
  </p:normalViewPr>
  <p:slideViewPr>
    <p:cSldViewPr>
      <p:cViewPr>
        <p:scale>
          <a:sx n="71" d="100"/>
          <a:sy n="71" d="100"/>
        </p:scale>
        <p:origin x="-2880" y="-88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3DDB3B-C3AE-4780-88C0-86DC62C4B356}" type="datetimeFigureOut">
              <a:rPr lang="en-US" smtClean="0"/>
              <a:t>8/27/2014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7236C-1837-4660-AED1-A4F66A2319E2}" type="slidenum">
              <a:rPr lang="en-US" smtClean="0"/>
              <a:t>‹#›</a:t>
            </a:fld>
            <a:endParaRPr lang="en-US"/>
          </a:p>
        </p:txBody>
      </p:sp>
    </p:spTree>
    <p:extLst>
      <p:ext uri="{BB962C8B-B14F-4D97-AF65-F5344CB8AC3E}">
        <p14:creationId xmlns:p14="http://schemas.microsoft.com/office/powerpoint/2010/main" val="304812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introduce ourselves</a:t>
            </a:r>
            <a:r>
              <a:rPr lang="en-US" baseline="0" dirty="0" smtClean="0"/>
              <a:t> (mention our departments and our experience w/grading).  We’ll emphasize the importance of considering disciplinary differences (e.g. check with your supervisors about grading specifics)</a:t>
            </a:r>
            <a:endParaRPr lang="en-US" dirty="0"/>
          </a:p>
        </p:txBody>
      </p:sp>
      <p:sp>
        <p:nvSpPr>
          <p:cNvPr id="4" name="Slide Number Placeholder 3"/>
          <p:cNvSpPr>
            <a:spLocks noGrp="1"/>
          </p:cNvSpPr>
          <p:nvPr>
            <p:ph type="sldNum" sz="quarter" idx="10"/>
          </p:nvPr>
        </p:nvSpPr>
        <p:spPr/>
        <p:txBody>
          <a:bodyPr/>
          <a:lstStyle/>
          <a:p>
            <a:fld id="{F8D7236C-1837-4660-AED1-A4F66A2319E2}" type="slidenum">
              <a:rPr lang="en-US" smtClean="0"/>
              <a:t>1</a:t>
            </a:fld>
            <a:endParaRPr lang="en-US"/>
          </a:p>
        </p:txBody>
      </p:sp>
    </p:spTree>
    <p:extLst>
      <p:ext uri="{BB962C8B-B14F-4D97-AF65-F5344CB8AC3E}">
        <p14:creationId xmlns:p14="http://schemas.microsoft.com/office/powerpoint/2010/main" val="43618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introduce ourselves</a:t>
            </a:r>
            <a:r>
              <a:rPr lang="en-US" baseline="0" dirty="0" smtClean="0"/>
              <a:t> (mention our departments and our experience w/grading).  We’ll emphasize the importance of considering disciplinary differences (e.g. check with your supervisors about grading specifics)</a:t>
            </a:r>
            <a:endParaRPr lang="en-US" dirty="0"/>
          </a:p>
        </p:txBody>
      </p:sp>
      <p:sp>
        <p:nvSpPr>
          <p:cNvPr id="4" name="Slide Number Placeholder 3"/>
          <p:cNvSpPr>
            <a:spLocks noGrp="1"/>
          </p:cNvSpPr>
          <p:nvPr>
            <p:ph type="sldNum" sz="quarter" idx="10"/>
          </p:nvPr>
        </p:nvSpPr>
        <p:spPr/>
        <p:txBody>
          <a:bodyPr/>
          <a:lstStyle/>
          <a:p>
            <a:fld id="{F8D7236C-1837-4660-AED1-A4F66A2319E2}" type="slidenum">
              <a:rPr lang="en-US" smtClean="0"/>
              <a:t>10</a:t>
            </a:fld>
            <a:endParaRPr lang="en-US"/>
          </a:p>
        </p:txBody>
      </p:sp>
    </p:spTree>
    <p:extLst>
      <p:ext uri="{BB962C8B-B14F-4D97-AF65-F5344CB8AC3E}">
        <p14:creationId xmlns:p14="http://schemas.microsoft.com/office/powerpoint/2010/main" val="43618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 assistants have different authority and responsibilities when it comes to grading. First,</a:t>
            </a:r>
            <a:r>
              <a:rPr lang="en-US" baseline="0" dirty="0" smtClean="0"/>
              <a:t> it is important to check with your department whether you have to create new learning assessments or follow the ones available for your course. Second, each student learns differently, therefore it is best to evaluate their knowledge and understanding using different forms of assessments, such as exams, pop quizzes, presentations, group works, papers, also attendance and participation. Each assessment could carry different or similar percentages toward the final grade depending on the nature of the class. </a:t>
            </a:r>
            <a:endParaRPr lang="en-US" dirty="0"/>
          </a:p>
        </p:txBody>
      </p:sp>
      <p:sp>
        <p:nvSpPr>
          <p:cNvPr id="4" name="Slide Number Placeholder 3"/>
          <p:cNvSpPr>
            <a:spLocks noGrp="1"/>
          </p:cNvSpPr>
          <p:nvPr>
            <p:ph type="sldNum" sz="quarter" idx="10"/>
          </p:nvPr>
        </p:nvSpPr>
        <p:spPr/>
        <p:txBody>
          <a:bodyPr/>
          <a:lstStyle/>
          <a:p>
            <a:fld id="{F8D7236C-1837-4660-AED1-A4F66A2319E2}" type="slidenum">
              <a:rPr lang="en-US" smtClean="0"/>
              <a:t>2</a:t>
            </a:fld>
            <a:endParaRPr lang="en-US"/>
          </a:p>
        </p:txBody>
      </p:sp>
    </p:spTree>
    <p:extLst>
      <p:ext uri="{BB962C8B-B14F-4D97-AF65-F5344CB8AC3E}">
        <p14:creationId xmlns:p14="http://schemas.microsoft.com/office/powerpoint/2010/main" val="25402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rPr>
              <a:t>This</a:t>
            </a:r>
            <a:r>
              <a:rPr lang="en-US" baseline="0" dirty="0" smtClean="0">
                <a:latin typeface="Calibri" charset="0"/>
              </a:rPr>
              <a:t> is the university-sanctioned grading scale. </a:t>
            </a:r>
            <a:r>
              <a:rPr lang="en-US" dirty="0" smtClean="0">
                <a:latin typeface="Calibri" charset="0"/>
              </a:rPr>
              <a:t>Clearly define in syllabus the</a:t>
            </a:r>
            <a:r>
              <a:rPr lang="en-US" baseline="0" dirty="0" smtClean="0">
                <a:latin typeface="Calibri" charset="0"/>
              </a:rPr>
              <a:t> grading scale and</a:t>
            </a:r>
            <a:r>
              <a:rPr lang="en-US" dirty="0" smtClean="0">
                <a:latin typeface="Calibri" charset="0"/>
              </a:rPr>
              <a:t> policies on late work. </a:t>
            </a:r>
          </a:p>
          <a:p>
            <a:endParaRPr lang="en-US" dirty="0" smtClean="0"/>
          </a:p>
          <a:p>
            <a:pPr marL="0" indent="0">
              <a:buNone/>
            </a:pPr>
            <a:r>
              <a:rPr lang="en-US" dirty="0" smtClean="0"/>
              <a:t>The policies and procedures for should be clearly defined in syllabus with regard to</a:t>
            </a:r>
          </a:p>
          <a:p>
            <a:pPr lvl="1"/>
            <a:r>
              <a:rPr lang="en-US" dirty="0" smtClean="0"/>
              <a:t>Whether or not grades will be curved</a:t>
            </a:r>
          </a:p>
          <a:p>
            <a:pPr lvl="1"/>
            <a:r>
              <a:rPr lang="en-US" dirty="0" smtClean="0"/>
              <a:t>Consequences for late/missed assignments</a:t>
            </a:r>
          </a:p>
          <a:p>
            <a:pPr lvl="1"/>
            <a:r>
              <a:rPr lang="en-US" dirty="0" smtClean="0"/>
              <a:t>The percentage/relative points assigned for each assignment or exam</a:t>
            </a:r>
          </a:p>
          <a:p>
            <a:pPr lvl="1"/>
            <a:r>
              <a:rPr lang="en-US" dirty="0" smtClean="0"/>
              <a:t>Rubrics for each assignment</a:t>
            </a:r>
          </a:p>
          <a:p>
            <a:pPr lvl="1"/>
            <a:r>
              <a:rPr lang="en-US" dirty="0" smtClean="0"/>
              <a:t>How points will be distributed for </a:t>
            </a:r>
          </a:p>
          <a:p>
            <a:pPr marL="457200" lvl="1" indent="0">
              <a:buNone/>
            </a:pPr>
            <a:r>
              <a:rPr lang="en-US" dirty="0" smtClean="0"/>
              <a:t>   group projects</a:t>
            </a:r>
          </a:p>
          <a:p>
            <a:endParaRPr lang="en-US" dirty="0"/>
          </a:p>
        </p:txBody>
      </p:sp>
      <p:sp>
        <p:nvSpPr>
          <p:cNvPr id="4" name="Slide Number Placeholder 3"/>
          <p:cNvSpPr>
            <a:spLocks noGrp="1"/>
          </p:cNvSpPr>
          <p:nvPr>
            <p:ph type="sldNum" sz="quarter" idx="10"/>
          </p:nvPr>
        </p:nvSpPr>
        <p:spPr/>
        <p:txBody>
          <a:bodyPr/>
          <a:lstStyle/>
          <a:p>
            <a:fld id="{F8D7236C-1837-4660-AED1-A4F66A2319E2}" type="slidenum">
              <a:rPr lang="en-US" smtClean="0"/>
              <a:t>3</a:t>
            </a:fld>
            <a:endParaRPr lang="en-US"/>
          </a:p>
        </p:txBody>
      </p:sp>
    </p:spTree>
    <p:extLst>
      <p:ext uri="{BB962C8B-B14F-4D97-AF65-F5344CB8AC3E}">
        <p14:creationId xmlns:p14="http://schemas.microsoft.com/office/powerpoint/2010/main" val="182152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deadlines,</a:t>
            </a:r>
            <a:r>
              <a:rPr lang="en-US" baseline="0" dirty="0" smtClean="0"/>
              <a:t> always</a:t>
            </a:r>
            <a:r>
              <a:rPr lang="en-US" dirty="0" smtClean="0"/>
              <a:t> pay attention to them.</a:t>
            </a:r>
            <a:r>
              <a:rPr lang="en-US" baseline="0" dirty="0" smtClean="0"/>
              <a:t> Your students may ask you about the last day to withdraw the class with “W”.</a:t>
            </a:r>
            <a:endParaRPr lang="en-US" dirty="0"/>
          </a:p>
        </p:txBody>
      </p:sp>
      <p:sp>
        <p:nvSpPr>
          <p:cNvPr id="4" name="Slide Number Placeholder 3"/>
          <p:cNvSpPr>
            <a:spLocks noGrp="1"/>
          </p:cNvSpPr>
          <p:nvPr>
            <p:ph type="sldNum" sz="quarter" idx="10"/>
          </p:nvPr>
        </p:nvSpPr>
        <p:spPr/>
        <p:txBody>
          <a:bodyPr/>
          <a:lstStyle/>
          <a:p>
            <a:fld id="{F8D7236C-1837-4660-AED1-A4F66A2319E2}" type="slidenum">
              <a:rPr lang="en-US" smtClean="0"/>
              <a:t>4</a:t>
            </a:fld>
            <a:endParaRPr lang="en-US"/>
          </a:p>
        </p:txBody>
      </p:sp>
    </p:spTree>
    <p:extLst>
      <p:ext uri="{BB962C8B-B14F-4D97-AF65-F5344CB8AC3E}">
        <p14:creationId xmlns:p14="http://schemas.microsoft.com/office/powerpoint/2010/main" val="45313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u="sng" dirty="0" err="1" smtClean="0">
                <a:latin typeface="Calibri" charset="0"/>
              </a:rPr>
              <a:t>Minimising</a:t>
            </a:r>
            <a:r>
              <a:rPr lang="en-US" u="sng" dirty="0" smtClean="0">
                <a:latin typeface="Calibri" charset="0"/>
              </a:rPr>
              <a:t> grading disputes:</a:t>
            </a:r>
            <a:r>
              <a:rPr lang="en-US" dirty="0" smtClean="0">
                <a:latin typeface="Calibri" charset="0"/>
              </a:rPr>
              <a:t> Use grading rubrics and samples to demonstrate how the grade is decided upon. By updating their grades on Blackboard, you are less</a:t>
            </a:r>
            <a:r>
              <a:rPr lang="en-US" baseline="0" dirty="0" smtClean="0">
                <a:latin typeface="Calibri" charset="0"/>
              </a:rPr>
              <a:t> likely to receive grading disputes after the semester is over. Tackle grading issues as soon as possible and keep records of all conversations. E-mail is the preferred method of communication. </a:t>
            </a:r>
          </a:p>
          <a:p>
            <a:pPr eaLnBrk="1" hangingPunct="1"/>
            <a:endParaRPr lang="en-US" baseline="0" dirty="0" smtClean="0">
              <a:latin typeface="Calibri" charset="0"/>
            </a:endParaRPr>
          </a:p>
          <a:p>
            <a:pPr eaLnBrk="1" hangingPunct="1"/>
            <a:r>
              <a:rPr lang="en-US" dirty="0" smtClean="0">
                <a:latin typeface="Calibri" charset="0"/>
              </a:rPr>
              <a:t>Make sure it is fair to "all" students if alternative assignments are offered. For instance, attending an event at certain time and certain day may not be ideal for</a:t>
            </a:r>
            <a:r>
              <a:rPr lang="en-US" baseline="0" dirty="0" smtClean="0">
                <a:latin typeface="Calibri" charset="0"/>
              </a:rPr>
              <a:t> those with conflicting schedules. In contrast, if the alternative assignment is something that can be retrieved online then every student is able to take it. </a:t>
            </a:r>
            <a:endParaRPr lang="en-US" dirty="0" smtClean="0">
              <a:latin typeface="Calibri" charset="0"/>
            </a:endParaRPr>
          </a:p>
          <a:p>
            <a:pPr eaLnBrk="1" hangingPunct="1"/>
            <a:endParaRPr lang="en-US" dirty="0" smtClean="0">
              <a:latin typeface="Calibri" charset="0"/>
            </a:endParaRPr>
          </a:p>
          <a:p>
            <a:pPr eaLnBrk="1" hangingPunct="1"/>
            <a:r>
              <a:rPr lang="en-US" dirty="0" smtClean="0">
                <a:latin typeface="Calibri" charset="0"/>
              </a:rPr>
              <a:t>In</a:t>
            </a:r>
            <a:r>
              <a:rPr lang="en-US" baseline="0" dirty="0" smtClean="0">
                <a:latin typeface="Calibri" charset="0"/>
              </a:rPr>
              <a:t> addition to A to F, there are grades that you may need to assign your students</a:t>
            </a:r>
          </a:p>
          <a:p>
            <a:pPr eaLnBrk="1" hangingPunct="1"/>
            <a:r>
              <a:rPr lang="en-US" baseline="0" dirty="0" smtClean="0">
                <a:latin typeface="Calibri" charset="0"/>
              </a:rPr>
              <a:t>W – this is when the student decided to quit the course after his or her course schedule becomes official</a:t>
            </a:r>
          </a:p>
          <a:p>
            <a:pPr eaLnBrk="1" hangingPunct="1"/>
            <a:r>
              <a:rPr lang="en-US" baseline="0" dirty="0" smtClean="0">
                <a:latin typeface="Calibri" charset="0"/>
              </a:rPr>
              <a:t>NF – this is when the student failed the course due to him/her never attended the class</a:t>
            </a:r>
          </a:p>
          <a:p>
            <a:pPr eaLnBrk="1" hangingPunct="1"/>
            <a:r>
              <a:rPr lang="en-US" baseline="0" dirty="0" smtClean="0">
                <a:latin typeface="Calibri" charset="0"/>
              </a:rPr>
              <a:t>SF – this is when the student failed the course due to him/her stop coming to class. In this case, you are required to put the last date of his or her attendance</a:t>
            </a:r>
          </a:p>
          <a:p>
            <a:pPr eaLnBrk="1" hangingPunct="1"/>
            <a:r>
              <a:rPr lang="en-US" baseline="0" dirty="0" smtClean="0">
                <a:latin typeface="Calibri" charset="0"/>
              </a:rPr>
              <a:t>IF or ID – this means the student has not completed all of the class assignments due to some excused or unforeseeable circumstances. You will then extend the deadline of the assignments beyond the length of the semester. F and D are the default grades should he or she fail to complete the assignments before the due date.</a:t>
            </a:r>
          </a:p>
          <a:p>
            <a:pPr eaLnBrk="1" hangingPunct="1"/>
            <a:r>
              <a:rPr lang="en-US" baseline="0" dirty="0" smtClean="0">
                <a:latin typeface="Calibri" charset="0"/>
              </a:rPr>
              <a:t>IP – this means In Progress, this usually applies if the student has not completed the course requirements in graduate classes or independent study.</a:t>
            </a: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F8D7236C-1837-4660-AED1-A4F66A2319E2}" type="slidenum">
              <a:rPr lang="en-US" smtClean="0"/>
              <a:t>5</a:t>
            </a:fld>
            <a:endParaRPr lang="en-US"/>
          </a:p>
        </p:txBody>
      </p:sp>
    </p:spTree>
    <p:extLst>
      <p:ext uri="{BB962C8B-B14F-4D97-AF65-F5344CB8AC3E}">
        <p14:creationId xmlns:p14="http://schemas.microsoft.com/office/powerpoint/2010/main" val="52425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working—If</a:t>
            </a:r>
            <a:r>
              <a:rPr lang="en-US" baseline="0" dirty="0" smtClean="0"/>
              <a:t> an assignment, a reading, a discussion, an activity goes well, keep it in your repertoire.  It’s easy to forget the stuff that works, so write it down.  A lot of people keep journals in their first few years.  I keep Blackboard folders of materials, prompts, notes and ideas.</a:t>
            </a:r>
          </a:p>
          <a:p>
            <a:endParaRPr lang="en-US" baseline="0" dirty="0" smtClean="0"/>
          </a:p>
          <a:p>
            <a:r>
              <a:rPr lang="en-US" baseline="0" dirty="0" smtClean="0"/>
              <a:t>What’s not working—What doesn’t work will probably stick in your mind a little easier.  Fiascos are going to happen, but they don’t have to be repeated.  It’s also important to remember that sometimes successes from one semester aren’t going to be successes another semester.  Things like class-time and make-up are going to alter the success of certain strategies and assignments.  So you’ve got to stay flexible and reflexive.  When something </a:t>
            </a:r>
            <a:r>
              <a:rPr lang="en-US" baseline="0" dirty="0" err="1" smtClean="0"/>
              <a:t>doesn</a:t>
            </a:r>
            <a:r>
              <a:rPr lang="fr-FR" baseline="0" dirty="0" smtClean="0"/>
              <a:t>’</a:t>
            </a:r>
            <a:r>
              <a:rPr lang="en-US" baseline="0" dirty="0" smtClean="0"/>
              <a:t>t work (but you really want it to), you should ask yourself why it didn’t work.</a:t>
            </a:r>
          </a:p>
          <a:p>
            <a:endParaRPr lang="en-US" baseline="0" dirty="0" smtClean="0"/>
          </a:p>
          <a:p>
            <a:r>
              <a:rPr lang="en-US" baseline="0" dirty="0" smtClean="0"/>
              <a:t>Talk it out with your colleagues and advisors.  Ask people to observe you.  Steal.  A lot.</a:t>
            </a:r>
            <a:endParaRPr lang="en-US" dirty="0"/>
          </a:p>
        </p:txBody>
      </p:sp>
      <p:sp>
        <p:nvSpPr>
          <p:cNvPr id="4" name="Slide Number Placeholder 3"/>
          <p:cNvSpPr>
            <a:spLocks noGrp="1"/>
          </p:cNvSpPr>
          <p:nvPr>
            <p:ph type="sldNum" sz="quarter" idx="10"/>
          </p:nvPr>
        </p:nvSpPr>
        <p:spPr/>
        <p:txBody>
          <a:bodyPr/>
          <a:lstStyle/>
          <a:p>
            <a:fld id="{F8D7236C-1837-4660-AED1-A4F66A2319E2}" type="slidenum">
              <a:rPr lang="en-US" smtClean="0"/>
              <a:t>6</a:t>
            </a:fld>
            <a:endParaRPr lang="en-US"/>
          </a:p>
        </p:txBody>
      </p:sp>
    </p:spTree>
    <p:extLst>
      <p:ext uri="{BB962C8B-B14F-4D97-AF65-F5344CB8AC3E}">
        <p14:creationId xmlns:p14="http://schemas.microsoft.com/office/powerpoint/2010/main" val="230702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Formal </a:t>
            </a:r>
            <a:r>
              <a:rPr lang="en-US" dirty="0" err="1" smtClean="0"/>
              <a:t>Evals</a:t>
            </a:r>
            <a:r>
              <a:rPr lang="en-US" dirty="0" smtClean="0"/>
              <a:t>—</a:t>
            </a:r>
            <a:r>
              <a:rPr lang="en-US" baseline="0" dirty="0" smtClean="0"/>
              <a:t> Usually will take the form of Student Evaluation of Instruction surveys (SEIs), which give students the opportunity to rank instructors in terms of, for example, how organized the course was, how helpful the instructor was, and how well-equipped the classroom facilities were.</a:t>
            </a:r>
            <a:endParaRPr lang="en-US" dirty="0" smtClean="0"/>
          </a:p>
          <a:p>
            <a:r>
              <a:rPr lang="en-US" dirty="0" smtClean="0"/>
              <a:t>Informal</a:t>
            </a:r>
            <a:r>
              <a:rPr lang="en-US" baseline="0" dirty="0" smtClean="0"/>
              <a:t> </a:t>
            </a:r>
            <a:r>
              <a:rPr lang="en-US" baseline="0" dirty="0" err="1" smtClean="0"/>
              <a:t>Evals</a:t>
            </a:r>
            <a:r>
              <a:rPr lang="en-US" baseline="0" dirty="0" smtClean="0"/>
              <a:t>—Though they do provide a space for students to write their own comments, SEI’s are not very specific, so it’s useful to ask students to give you feedback on how you’re doing.  What’s working/not working from their perspective.</a:t>
            </a:r>
            <a:endParaRPr lang="en-US" dirty="0"/>
          </a:p>
        </p:txBody>
      </p:sp>
      <p:sp>
        <p:nvSpPr>
          <p:cNvPr id="4" name="Slide Number Placeholder 3"/>
          <p:cNvSpPr>
            <a:spLocks noGrp="1"/>
          </p:cNvSpPr>
          <p:nvPr>
            <p:ph type="sldNum" sz="quarter" idx="10"/>
          </p:nvPr>
        </p:nvSpPr>
        <p:spPr/>
        <p:txBody>
          <a:bodyPr/>
          <a:lstStyle/>
          <a:p>
            <a:fld id="{F8D7236C-1837-4660-AED1-A4F66A2319E2}" type="slidenum">
              <a:rPr lang="en-US" smtClean="0"/>
              <a:t>7</a:t>
            </a:fld>
            <a:endParaRPr lang="en-US"/>
          </a:p>
        </p:txBody>
      </p:sp>
    </p:spTree>
    <p:extLst>
      <p:ext uri="{BB962C8B-B14F-4D97-AF65-F5344CB8AC3E}">
        <p14:creationId xmlns:p14="http://schemas.microsoft.com/office/powerpoint/2010/main" val="3665953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it easy</a:t>
            </a:r>
            <a:r>
              <a:rPr lang="en-US" baseline="0" dirty="0" smtClean="0"/>
              <a:t> on yourself—You can’t cover everything.  You may want to, though.  Give yourself a reasonable per-paper timeframe (15 </a:t>
            </a:r>
            <a:r>
              <a:rPr lang="en-US" baseline="0" dirty="0" err="1" smtClean="0"/>
              <a:t>mins</a:t>
            </a:r>
            <a:r>
              <a:rPr lang="en-US" baseline="0" dirty="0" smtClean="0"/>
              <a:t> is pretty common), and try to stick to it.</a:t>
            </a:r>
          </a:p>
          <a:p>
            <a:endParaRPr lang="en-US" baseline="0" dirty="0" smtClean="0"/>
          </a:p>
          <a:p>
            <a:r>
              <a:rPr lang="en-US" baseline="0" dirty="0" smtClean="0"/>
              <a:t>Hi/Lo concerns--A way to make it easier is to create a hierarchy of important concerns.  Higher order concerns include big things like overall structure, clarity of arguments, and appropriateness to the assignment prompt.  Grammar is typically a lower-order concern, but it can get in the way of meaning sometimes and become a sort of higher order concern.  In that case, rather than commenting on every grammar mistake, pick a few big ones that really get in the way of meaning and draw the student’s attention to those.  Or, if you notice a lot of students are making the same grammar mistakes, don’t bother making a bunch of notes about it in the paper, but instead spend some class time discussing it with everyone.  I recommend, if you use the comment bubbles in Microsoft Word of Google Docs, keeping handy a list of links to websites that can help with these problems.  That way you can simply copy and paste the links in the comments bubbles and the students can work on their writing issues on their own time.</a:t>
            </a:r>
          </a:p>
          <a:p>
            <a:endParaRPr lang="en-US" baseline="0" dirty="0" smtClean="0"/>
          </a:p>
          <a:p>
            <a:r>
              <a:rPr lang="en-US" baseline="0" dirty="0" smtClean="0"/>
              <a:t>Revision win-win—Particularly if you’re interested in helping your students become better writers, offering students opportunities to revise is crucial.  I say revision is a “win” for students because it gives them the opportunity to boost their grades by correcting their mistakes.  It’s a win for teachers because it gives them the opportunity to assign guilt-free assessments.  If students have a lot of opportunities—either leading up to the final draft or after they’ve turned in their paper—they have no excuses for not getting the grades they want.  You can grade harsher on earlier</a:t>
            </a:r>
          </a:p>
          <a:p>
            <a:endParaRPr lang="en-US" baseline="0" dirty="0" smtClean="0"/>
          </a:p>
          <a:p>
            <a:r>
              <a:rPr lang="en-US" baseline="0" dirty="0" smtClean="0"/>
              <a:t>Try new stuff—Be flexible and adaptive.  Stuff will go wrong, but it doesn’t have to go wrong the same way semester after semester.</a:t>
            </a:r>
            <a:endParaRPr lang="en-US" dirty="0"/>
          </a:p>
        </p:txBody>
      </p:sp>
      <p:sp>
        <p:nvSpPr>
          <p:cNvPr id="4" name="Slide Number Placeholder 3"/>
          <p:cNvSpPr>
            <a:spLocks noGrp="1"/>
          </p:cNvSpPr>
          <p:nvPr>
            <p:ph type="sldNum" sz="quarter" idx="10"/>
          </p:nvPr>
        </p:nvSpPr>
        <p:spPr/>
        <p:txBody>
          <a:bodyPr/>
          <a:lstStyle/>
          <a:p>
            <a:fld id="{F8D7236C-1837-4660-AED1-A4F66A2319E2}" type="slidenum">
              <a:rPr lang="en-US" smtClean="0"/>
              <a:t>8</a:t>
            </a:fld>
            <a:endParaRPr lang="en-US"/>
          </a:p>
        </p:txBody>
      </p:sp>
    </p:spTree>
    <p:extLst>
      <p:ext uri="{BB962C8B-B14F-4D97-AF65-F5344CB8AC3E}">
        <p14:creationId xmlns:p14="http://schemas.microsoft.com/office/powerpoint/2010/main" val="52397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university policy register has a very detailed policy on plagiarism and academic dishonesty, which you should familiarize yourself with.  One interesting resource Kent State offers for students who’ve </a:t>
            </a:r>
            <a:r>
              <a:rPr lang="en-US" baseline="0" dirty="0" err="1" smtClean="0"/>
              <a:t>plagiarised</a:t>
            </a:r>
            <a:r>
              <a:rPr lang="en-US" baseline="0" dirty="0" smtClean="0"/>
              <a:t> is plagiarism school.  It is a one-on-one session between a student and a tutor where they will cover the basics of plagiarism to make sure it doesn’t happen again.  </a:t>
            </a:r>
          </a:p>
          <a:p>
            <a:endParaRPr lang="en-US" baseline="0" dirty="0" smtClean="0"/>
          </a:p>
          <a:p>
            <a:r>
              <a:rPr lang="en-US" baseline="0" dirty="0" smtClean="0"/>
              <a:t>Post the university policy, and your own detailed plagiarism policy in your syllabus, and spend class-time talking about it.  Make clear to them what counts as plagiarism and what the repercussions are.</a:t>
            </a:r>
          </a:p>
          <a:p>
            <a:endParaRPr lang="en-US" baseline="0" dirty="0" smtClean="0"/>
          </a:p>
          <a:p>
            <a:r>
              <a:rPr lang="en-US" baseline="0" dirty="0" smtClean="0"/>
              <a:t>There are ways to design assignments to help deter plagiarism.  If you emphasize process over product you should see multiple drafts, or students should see each other’s drafts.  You (or they) can detect any hints of plagiarism in a low-stakes situation.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D7236C-1837-4660-AED1-A4F66A2319E2}" type="slidenum">
              <a:rPr lang="en-US" smtClean="0"/>
              <a:t>9</a:t>
            </a:fld>
            <a:endParaRPr lang="en-US"/>
          </a:p>
        </p:txBody>
      </p:sp>
    </p:spTree>
    <p:extLst>
      <p:ext uri="{BB962C8B-B14F-4D97-AF65-F5344CB8AC3E}">
        <p14:creationId xmlns:p14="http://schemas.microsoft.com/office/powerpoint/2010/main" val="80243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F07AE06-4104-45FF-BB72-E75BD259DD5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0316F-872B-41CB-8374-1C80662CC914}" type="slidenum">
              <a:rPr lang="en-US" smtClean="0"/>
              <a:t>‹#›</a:t>
            </a:fld>
            <a:endParaRPr lang="en-US"/>
          </a:p>
        </p:txBody>
      </p:sp>
    </p:spTree>
    <p:extLst>
      <p:ext uri="{BB962C8B-B14F-4D97-AF65-F5344CB8AC3E}">
        <p14:creationId xmlns:p14="http://schemas.microsoft.com/office/powerpoint/2010/main" val="24882505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7AE06-4104-45FF-BB72-E75BD259DD5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0316F-872B-41CB-8374-1C80662CC914}" type="slidenum">
              <a:rPr lang="en-US" smtClean="0"/>
              <a:t>‹#›</a:t>
            </a:fld>
            <a:endParaRPr lang="en-US"/>
          </a:p>
        </p:txBody>
      </p:sp>
    </p:spTree>
    <p:extLst>
      <p:ext uri="{BB962C8B-B14F-4D97-AF65-F5344CB8AC3E}">
        <p14:creationId xmlns:p14="http://schemas.microsoft.com/office/powerpoint/2010/main" val="172538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7AE06-4104-45FF-BB72-E75BD259DD5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0316F-872B-41CB-8374-1C80662CC914}" type="slidenum">
              <a:rPr lang="en-US" smtClean="0"/>
              <a:t>‹#›</a:t>
            </a:fld>
            <a:endParaRPr lang="en-US"/>
          </a:p>
        </p:txBody>
      </p:sp>
    </p:spTree>
    <p:extLst>
      <p:ext uri="{BB962C8B-B14F-4D97-AF65-F5344CB8AC3E}">
        <p14:creationId xmlns:p14="http://schemas.microsoft.com/office/powerpoint/2010/main" val="146656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828800"/>
          </a:xfrm>
          <a:prstGeom prst="rect">
            <a:avLst/>
          </a:prstGeom>
          <a:solidFill>
            <a:srgbClr val="1D3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762000"/>
            <a:ext cx="9144000" cy="304800"/>
          </a:xfrm>
          <a:prstGeom prst="rect">
            <a:avLst/>
          </a:prstGeom>
          <a:solidFill>
            <a:srgbClr val="F6A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2200" y="5230368"/>
            <a:ext cx="3352800" cy="1627632"/>
          </a:xfrm>
          <a:prstGeom prst="rect">
            <a:avLst/>
          </a:prstGeom>
        </p:spPr>
      </p:pic>
      <p:sp>
        <p:nvSpPr>
          <p:cNvPr id="2" name="Title 1"/>
          <p:cNvSpPr>
            <a:spLocks noGrp="1"/>
          </p:cNvSpPr>
          <p:nvPr>
            <p:ph type="title"/>
          </p:nvPr>
        </p:nvSpPr>
        <p:spPr>
          <a:xfrm>
            <a:off x="457200" y="609600"/>
            <a:ext cx="8229600" cy="1524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286000"/>
            <a:ext cx="8229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7AE06-4104-45FF-BB72-E75BD259DD5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0316F-872B-41CB-8374-1C80662CC914}" type="slidenum">
              <a:rPr lang="en-US" smtClean="0"/>
              <a:t>‹#›</a:t>
            </a:fld>
            <a:endParaRPr lang="en-US"/>
          </a:p>
        </p:txBody>
      </p:sp>
    </p:spTree>
    <p:extLst>
      <p:ext uri="{BB962C8B-B14F-4D97-AF65-F5344CB8AC3E}">
        <p14:creationId xmlns:p14="http://schemas.microsoft.com/office/powerpoint/2010/main" val="4283693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25400" y="0"/>
            <a:ext cx="9169400" cy="6019800"/>
          </a:xfrm>
          <a:prstGeom prst="rect">
            <a:avLst/>
          </a:prstGeom>
          <a:solidFill>
            <a:srgbClr val="1D3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3191" y="3821"/>
            <a:ext cx="9169400" cy="840320"/>
          </a:xfrm>
          <a:prstGeom prst="rect">
            <a:avLst/>
          </a:prstGeom>
          <a:solidFill>
            <a:srgbClr val="F6A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F07AE06-4104-45FF-BB72-E75BD259DD5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0316F-872B-41CB-8374-1C80662CC914}" type="slidenum">
              <a:rPr lang="en-US" smtClean="0"/>
              <a:t>‹#›</a:t>
            </a:fld>
            <a:endParaRPr lang="en-US"/>
          </a:p>
        </p:txBody>
      </p:sp>
      <p:sp>
        <p:nvSpPr>
          <p:cNvPr id="10" name="Rectangle 9"/>
          <p:cNvSpPr/>
          <p:nvPr userDrawn="1"/>
        </p:nvSpPr>
        <p:spPr>
          <a:xfrm>
            <a:off x="-25400" y="290631"/>
            <a:ext cx="9169400" cy="266700"/>
          </a:xfrm>
          <a:prstGeom prst="rect">
            <a:avLst/>
          </a:prstGeom>
          <a:solidFill>
            <a:srgbClr val="1D3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5400" y="6286500"/>
            <a:ext cx="9169400" cy="571500"/>
          </a:xfrm>
          <a:prstGeom prst="rect">
            <a:avLst/>
          </a:prstGeom>
          <a:solidFill>
            <a:srgbClr val="F6A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439" r="10986"/>
          <a:stretch/>
        </p:blipFill>
        <p:spPr>
          <a:xfrm>
            <a:off x="2247821" y="292110"/>
            <a:ext cx="4622958" cy="2717790"/>
          </a:xfrm>
          <a:prstGeom prst="rect">
            <a:avLst/>
          </a:prstGeom>
        </p:spPr>
      </p:pic>
    </p:spTree>
    <p:extLst>
      <p:ext uri="{BB962C8B-B14F-4D97-AF65-F5344CB8AC3E}">
        <p14:creationId xmlns:p14="http://schemas.microsoft.com/office/powerpoint/2010/main" val="29254093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905000" cy="6858000"/>
          </a:xfrm>
          <a:prstGeom prst="rect">
            <a:avLst/>
          </a:prstGeom>
          <a:solidFill>
            <a:srgbClr val="F6A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219200" y="0"/>
            <a:ext cx="1295400" cy="6858000"/>
          </a:xfrm>
          <a:prstGeom prst="rect">
            <a:avLst/>
          </a:prstGeom>
          <a:solidFill>
            <a:srgbClr val="1D3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255768"/>
            <a:ext cx="3352800" cy="1627632"/>
          </a:xfrm>
          <a:prstGeom prst="rect">
            <a:avLst/>
          </a:prstGeom>
        </p:spPr>
      </p:pic>
      <p:sp>
        <p:nvSpPr>
          <p:cNvPr id="2" name="Title 1"/>
          <p:cNvSpPr>
            <a:spLocks noGrp="1"/>
          </p:cNvSpPr>
          <p:nvPr>
            <p:ph type="title"/>
          </p:nvPr>
        </p:nvSpPr>
        <p:spPr>
          <a:xfrm>
            <a:off x="2590800" y="274638"/>
            <a:ext cx="6096000" cy="1143000"/>
          </a:xfrm>
        </p:spPr>
        <p:txBody>
          <a:bodyPr/>
          <a:lstStyle/>
          <a:p>
            <a:r>
              <a:rPr lang="en-US" smtClean="0"/>
              <a:t>Click to edit Master title style</a:t>
            </a:r>
            <a:endParaRPr lang="en-US"/>
          </a:p>
        </p:txBody>
      </p:sp>
      <p:sp>
        <p:nvSpPr>
          <p:cNvPr id="4" name="Content Placeholder 3"/>
          <p:cNvSpPr>
            <a:spLocks noGrp="1"/>
          </p:cNvSpPr>
          <p:nvPr>
            <p:ph sz="half" idx="2"/>
          </p:nvPr>
        </p:nvSpPr>
        <p:spPr>
          <a:xfrm>
            <a:off x="2590800" y="1600200"/>
            <a:ext cx="6096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07AE06-4104-45FF-BB72-E75BD259DD5B}"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0316F-872B-41CB-8374-1C80662CC914}" type="slidenum">
              <a:rPr lang="en-US" smtClean="0"/>
              <a:t>‹#›</a:t>
            </a:fld>
            <a:endParaRPr lang="en-US"/>
          </a:p>
        </p:txBody>
      </p:sp>
    </p:spTree>
    <p:extLst>
      <p:ext uri="{BB962C8B-B14F-4D97-AF65-F5344CB8AC3E}">
        <p14:creationId xmlns:p14="http://schemas.microsoft.com/office/powerpoint/2010/main" val="31483736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 cy="6896100"/>
          </a:xfrm>
          <a:prstGeom prst="rect">
            <a:avLst/>
          </a:prstGeom>
          <a:solidFill>
            <a:srgbClr val="1D3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50" y="0"/>
            <a:ext cx="292100" cy="6896100"/>
          </a:xfrm>
          <a:prstGeom prst="rect">
            <a:avLst/>
          </a:prstGeom>
          <a:solidFill>
            <a:srgbClr val="F6A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8400" y="0"/>
            <a:ext cx="3352800" cy="1627632"/>
          </a:xfrm>
          <a:prstGeom prst="rect">
            <a:avLst/>
          </a:prstGeom>
        </p:spPr>
      </p:pic>
      <p:sp>
        <p:nvSpPr>
          <p:cNvPr id="2" name="Title 1"/>
          <p:cNvSpPr>
            <a:spLocks noGrp="1"/>
          </p:cNvSpPr>
          <p:nvPr>
            <p:ph type="title"/>
          </p:nvPr>
        </p:nvSpPr>
        <p:spPr>
          <a:xfrm>
            <a:off x="914400" y="242316"/>
            <a:ext cx="5638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6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07AE06-4104-45FF-BB72-E75BD259DD5B}" type="datetimeFigureOut">
              <a:rPr lang="en-US" smtClean="0"/>
              <a:t>8/27/2014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F0316F-872B-41CB-8374-1C80662CC914}" type="slidenum">
              <a:rPr lang="en-US" smtClean="0"/>
              <a:t>‹#›</a:t>
            </a:fld>
            <a:endParaRPr lang="en-US"/>
          </a:p>
        </p:txBody>
      </p:sp>
    </p:spTree>
    <p:extLst>
      <p:ext uri="{BB962C8B-B14F-4D97-AF65-F5344CB8AC3E}">
        <p14:creationId xmlns:p14="http://schemas.microsoft.com/office/powerpoint/2010/main" val="24965579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1D3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2700" y="696468"/>
            <a:ext cx="9144000" cy="1143000"/>
          </a:xfrm>
          <a:prstGeom prst="rect">
            <a:avLst/>
          </a:prstGeom>
          <a:solidFill>
            <a:srgbClr val="F6A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819400"/>
            <a:ext cx="8229600" cy="32766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07AE06-4104-45FF-BB72-E75BD259DD5B}" type="datetimeFigureOut">
              <a:rPr lang="en-US" smtClean="0"/>
              <a:t>8/27/2014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F0316F-872B-41CB-8374-1C80662CC914}"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545" r="9470"/>
          <a:stretch/>
        </p:blipFill>
        <p:spPr>
          <a:xfrm>
            <a:off x="3143250" y="1025652"/>
            <a:ext cx="2882900" cy="1627632"/>
          </a:xfrm>
          <a:prstGeom prst="rect">
            <a:avLst/>
          </a:prstGeom>
        </p:spPr>
      </p:pic>
    </p:spTree>
    <p:extLst>
      <p:ext uri="{BB962C8B-B14F-4D97-AF65-F5344CB8AC3E}">
        <p14:creationId xmlns:p14="http://schemas.microsoft.com/office/powerpoint/2010/main" val="1607688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7AE06-4104-45FF-BB72-E75BD259DD5B}" type="datetimeFigureOut">
              <a:rPr lang="en-US" smtClean="0"/>
              <a:t>8/27/2014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F0316F-872B-41CB-8374-1C80662CC914}" type="slidenum">
              <a:rPr lang="en-US" smtClean="0"/>
              <a:t>‹#›</a:t>
            </a:fld>
            <a:endParaRPr lang="en-US"/>
          </a:p>
        </p:txBody>
      </p:sp>
    </p:spTree>
    <p:extLst>
      <p:ext uri="{BB962C8B-B14F-4D97-AF65-F5344CB8AC3E}">
        <p14:creationId xmlns:p14="http://schemas.microsoft.com/office/powerpoint/2010/main" val="26016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7AE06-4104-45FF-BB72-E75BD259DD5B}"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0316F-872B-41CB-8374-1C80662CC914}" type="slidenum">
              <a:rPr lang="en-US" smtClean="0"/>
              <a:t>‹#›</a:t>
            </a:fld>
            <a:endParaRPr lang="en-US"/>
          </a:p>
        </p:txBody>
      </p:sp>
    </p:spTree>
    <p:extLst>
      <p:ext uri="{BB962C8B-B14F-4D97-AF65-F5344CB8AC3E}">
        <p14:creationId xmlns:p14="http://schemas.microsoft.com/office/powerpoint/2010/main" val="46488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7AE06-4104-45FF-BB72-E75BD259DD5B}"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0316F-872B-41CB-8374-1C80662CC914}" type="slidenum">
              <a:rPr lang="en-US" smtClean="0"/>
              <a:t>‹#›</a:t>
            </a:fld>
            <a:endParaRPr lang="en-US"/>
          </a:p>
        </p:txBody>
      </p:sp>
    </p:spTree>
    <p:extLst>
      <p:ext uri="{BB962C8B-B14F-4D97-AF65-F5344CB8AC3E}">
        <p14:creationId xmlns:p14="http://schemas.microsoft.com/office/powerpoint/2010/main" val="343386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7AE06-4104-45FF-BB72-E75BD259DD5B}" type="datetimeFigureOut">
              <a:rPr lang="en-US" smtClean="0"/>
              <a:t>8/27/2014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0316F-872B-41CB-8374-1C80662CC914}" type="slidenum">
              <a:rPr lang="en-US" smtClean="0"/>
              <a:t>‹#›</a:t>
            </a:fld>
            <a:endParaRPr lang="en-US"/>
          </a:p>
        </p:txBody>
      </p:sp>
    </p:spTree>
    <p:extLst>
      <p:ext uri="{BB962C8B-B14F-4D97-AF65-F5344CB8AC3E}">
        <p14:creationId xmlns:p14="http://schemas.microsoft.com/office/powerpoint/2010/main" val="1556706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76600"/>
            <a:ext cx="6629400" cy="838200"/>
          </a:xfrm>
        </p:spPr>
        <p:txBody>
          <a:bodyPr>
            <a:scene3d>
              <a:camera prst="orthographicFront"/>
              <a:lightRig rig="soft" dir="t">
                <a:rot lat="0" lon="0" rev="10800000"/>
              </a:lightRig>
            </a:scene3d>
            <a:sp3d>
              <a:bevelT w="27940" h="12700"/>
              <a:contourClr>
                <a:srgbClr val="DDDDDD"/>
              </a:contourClr>
            </a:sp3d>
          </a:bodyPr>
          <a:lstStyle/>
          <a:p>
            <a:pPr algn="dist"/>
            <a:r>
              <a:rPr lang="en-US" cap="none" spc="150" dirty="0" smtClean="0">
                <a:ln w="11430"/>
                <a:solidFill>
                  <a:srgbClr val="F8F8F8"/>
                </a:solidFill>
                <a:effectLst>
                  <a:outerShdw blurRad="25400" algn="tl" rotWithShape="0">
                    <a:srgbClr val="000000">
                      <a:alpha val="43000"/>
                    </a:srgbClr>
                  </a:outerShdw>
                </a:effectLst>
              </a:rPr>
              <a:t>Grading and Evaluation</a:t>
            </a:r>
            <a:endParaRPr lang="en-US" cap="none" spc="150" dirty="0">
              <a:ln w="11430"/>
              <a:solidFill>
                <a:srgbClr val="F8F8F8"/>
              </a:solidFill>
              <a:effectLst>
                <a:outerShdw blurRad="25400" algn="tl" rotWithShape="0">
                  <a:srgbClr val="000000">
                    <a:alpha val="43000"/>
                  </a:srgbClr>
                </a:outerShdw>
              </a:effectLst>
            </a:endParaRPr>
          </a:p>
        </p:txBody>
      </p:sp>
      <p:sp>
        <p:nvSpPr>
          <p:cNvPr id="3" name="Text Placeholder 2"/>
          <p:cNvSpPr>
            <a:spLocks noGrp="1"/>
          </p:cNvSpPr>
          <p:nvPr>
            <p:ph type="body" idx="1"/>
          </p:nvPr>
        </p:nvSpPr>
        <p:spPr>
          <a:xfrm>
            <a:off x="685800" y="4038600"/>
            <a:ext cx="7772400" cy="1828800"/>
          </a:xfrm>
        </p:spPr>
        <p:txBody>
          <a:bodyPr>
            <a:normAutofit fontScale="77500" lnSpcReduction="20000"/>
          </a:bodyPr>
          <a:lstStyle/>
          <a:p>
            <a:r>
              <a:rPr lang="en-US" dirty="0" smtClean="0">
                <a:solidFill>
                  <a:srgbClr val="FFFFFF"/>
                </a:solidFill>
              </a:rPr>
              <a:t>Java </a:t>
            </a:r>
            <a:r>
              <a:rPr lang="en-US" dirty="0" err="1" smtClean="0">
                <a:solidFill>
                  <a:srgbClr val="FFFFFF"/>
                </a:solidFill>
              </a:rPr>
              <a:t>Murniadi</a:t>
            </a:r>
            <a:endParaRPr lang="en-US" dirty="0" smtClean="0">
              <a:solidFill>
                <a:srgbClr val="FFFFFF"/>
              </a:solidFill>
            </a:endParaRPr>
          </a:p>
          <a:p>
            <a:r>
              <a:rPr lang="en-US" dirty="0" smtClean="0">
                <a:solidFill>
                  <a:srgbClr val="FFFFFF"/>
                </a:solidFill>
              </a:rPr>
              <a:t>Doctoral Candidate, Communication Studies</a:t>
            </a:r>
          </a:p>
          <a:p>
            <a:r>
              <a:rPr lang="en-US" dirty="0" err="1" smtClean="0">
                <a:solidFill>
                  <a:srgbClr val="FFFFFF"/>
                </a:solidFill>
              </a:rPr>
              <a:t>kmurniad@kent.edu</a:t>
            </a:r>
            <a:endParaRPr lang="en-US" dirty="0" smtClean="0">
              <a:solidFill>
                <a:srgbClr val="FFFFFF"/>
              </a:solidFill>
            </a:endParaRPr>
          </a:p>
          <a:p>
            <a:endParaRPr lang="en-US" dirty="0" smtClean="0">
              <a:solidFill>
                <a:srgbClr val="FFFFFF"/>
              </a:solidFill>
            </a:endParaRPr>
          </a:p>
          <a:p>
            <a:r>
              <a:rPr lang="en-US" dirty="0" smtClean="0">
                <a:solidFill>
                  <a:srgbClr val="FFFFFF"/>
                </a:solidFill>
              </a:rPr>
              <a:t>Chris McCracken</a:t>
            </a:r>
          </a:p>
          <a:p>
            <a:r>
              <a:rPr lang="en-US" dirty="0" smtClean="0">
                <a:solidFill>
                  <a:srgbClr val="FFFFFF"/>
                </a:solidFill>
              </a:rPr>
              <a:t>Doctoral Candidate, Literacy, Rhetoric, &amp; Social Practice</a:t>
            </a:r>
          </a:p>
          <a:p>
            <a:r>
              <a:rPr lang="en-US" dirty="0" smtClean="0">
                <a:solidFill>
                  <a:srgbClr val="FFFFFF"/>
                </a:solidFill>
              </a:rPr>
              <a:t>cmccrac4@kent.edu</a:t>
            </a:r>
            <a:endParaRPr lang="en-US" dirty="0">
              <a:solidFill>
                <a:srgbClr val="FFFFFF"/>
              </a:solidFill>
            </a:endParaRPr>
          </a:p>
        </p:txBody>
      </p:sp>
      <p:pic>
        <p:nvPicPr>
          <p:cNvPr id="6" name="Sound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701461658"/>
      </p:ext>
    </p:extLst>
  </p:cSld>
  <p:clrMapOvr>
    <a:masterClrMapping/>
  </p:clrMapOvr>
  <mc:AlternateContent xmlns:mc="http://schemas.openxmlformats.org/markup-compatibility/2006" xmlns:p14="http://schemas.microsoft.com/office/powerpoint/2010/main">
    <mc:Choice Requires="p14">
      <p:transition spd="slow" p14:dur="2000" advTm="24862"/>
    </mc:Choice>
    <mc:Fallback xmlns="">
      <p:transition xmlns:p14="http://schemas.microsoft.com/office/powerpoint/2010/main" spd="slow" advTm="248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76600"/>
            <a:ext cx="6629400" cy="838200"/>
          </a:xfrm>
        </p:spPr>
        <p:txBody>
          <a:bodyPr>
            <a:scene3d>
              <a:camera prst="orthographicFront"/>
              <a:lightRig rig="soft" dir="t">
                <a:rot lat="0" lon="0" rev="10800000"/>
              </a:lightRig>
            </a:scene3d>
            <a:sp3d>
              <a:bevelT w="27940" h="12700"/>
              <a:contourClr>
                <a:srgbClr val="DDDDDD"/>
              </a:contourClr>
            </a:sp3d>
          </a:bodyPr>
          <a:lstStyle/>
          <a:p>
            <a:pPr algn="dist"/>
            <a:r>
              <a:rPr lang="en-US" cap="none" spc="150" dirty="0" smtClean="0">
                <a:ln w="11430"/>
                <a:solidFill>
                  <a:srgbClr val="F8F8F8"/>
                </a:solidFill>
                <a:effectLst>
                  <a:outerShdw blurRad="25400" algn="tl" rotWithShape="0">
                    <a:srgbClr val="000000">
                      <a:alpha val="43000"/>
                    </a:srgbClr>
                  </a:outerShdw>
                </a:effectLst>
              </a:rPr>
              <a:t>Grading and Evaluation</a:t>
            </a:r>
            <a:endParaRPr lang="en-US" cap="none" spc="150" dirty="0">
              <a:ln w="11430"/>
              <a:solidFill>
                <a:srgbClr val="F8F8F8"/>
              </a:solidFill>
              <a:effectLst>
                <a:outerShdw blurRad="25400" algn="tl" rotWithShape="0">
                  <a:srgbClr val="000000">
                    <a:alpha val="43000"/>
                  </a:srgbClr>
                </a:outerShdw>
              </a:effectLst>
            </a:endParaRPr>
          </a:p>
        </p:txBody>
      </p:sp>
      <p:sp>
        <p:nvSpPr>
          <p:cNvPr id="3" name="Text Placeholder 2"/>
          <p:cNvSpPr>
            <a:spLocks noGrp="1"/>
          </p:cNvSpPr>
          <p:nvPr>
            <p:ph type="body" idx="1"/>
          </p:nvPr>
        </p:nvSpPr>
        <p:spPr>
          <a:xfrm>
            <a:off x="685800" y="4038600"/>
            <a:ext cx="7772400" cy="1828800"/>
          </a:xfrm>
        </p:spPr>
        <p:txBody>
          <a:bodyPr>
            <a:normAutofit fontScale="77500" lnSpcReduction="20000"/>
          </a:bodyPr>
          <a:lstStyle/>
          <a:p>
            <a:r>
              <a:rPr lang="en-US" dirty="0" smtClean="0">
                <a:solidFill>
                  <a:srgbClr val="FFFFFF"/>
                </a:solidFill>
              </a:rPr>
              <a:t>Java </a:t>
            </a:r>
            <a:r>
              <a:rPr lang="en-US" dirty="0" err="1" smtClean="0">
                <a:solidFill>
                  <a:srgbClr val="FFFFFF"/>
                </a:solidFill>
              </a:rPr>
              <a:t>Murniadi</a:t>
            </a:r>
            <a:endParaRPr lang="en-US" dirty="0" smtClean="0">
              <a:solidFill>
                <a:srgbClr val="FFFFFF"/>
              </a:solidFill>
            </a:endParaRPr>
          </a:p>
          <a:p>
            <a:r>
              <a:rPr lang="en-US" dirty="0" smtClean="0">
                <a:solidFill>
                  <a:srgbClr val="FFFFFF"/>
                </a:solidFill>
              </a:rPr>
              <a:t>Doctoral Candidate, Communication Studies</a:t>
            </a:r>
          </a:p>
          <a:p>
            <a:r>
              <a:rPr lang="en-US" dirty="0" err="1" smtClean="0">
                <a:solidFill>
                  <a:srgbClr val="FFFFFF"/>
                </a:solidFill>
              </a:rPr>
              <a:t>kmurniad@kent.edu</a:t>
            </a:r>
            <a:endParaRPr lang="en-US" dirty="0" smtClean="0">
              <a:solidFill>
                <a:srgbClr val="FFFFFF"/>
              </a:solidFill>
            </a:endParaRPr>
          </a:p>
          <a:p>
            <a:endParaRPr lang="en-US" dirty="0" smtClean="0">
              <a:solidFill>
                <a:srgbClr val="FFFFFF"/>
              </a:solidFill>
            </a:endParaRPr>
          </a:p>
          <a:p>
            <a:r>
              <a:rPr lang="en-US" dirty="0" smtClean="0">
                <a:solidFill>
                  <a:srgbClr val="FFFFFF"/>
                </a:solidFill>
              </a:rPr>
              <a:t>Chris McCracken</a:t>
            </a:r>
          </a:p>
          <a:p>
            <a:r>
              <a:rPr lang="en-US" dirty="0" smtClean="0">
                <a:solidFill>
                  <a:srgbClr val="FFFFFF"/>
                </a:solidFill>
              </a:rPr>
              <a:t>Doctoral Candidate, Literacy, Rhetoric, &amp; Social Practice</a:t>
            </a:r>
          </a:p>
          <a:p>
            <a:r>
              <a:rPr lang="en-US" dirty="0" smtClean="0">
                <a:solidFill>
                  <a:srgbClr val="FFFFFF"/>
                </a:solidFill>
              </a:rPr>
              <a:t>cmccrac4@kent.edu</a:t>
            </a:r>
            <a:endParaRPr lang="en-US" dirty="0">
              <a:solidFill>
                <a:srgbClr val="FFFFFF"/>
              </a:solidFill>
            </a:endParaRP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4233639732"/>
      </p:ext>
    </p:extLst>
  </p:cSld>
  <p:clrMapOvr>
    <a:masterClrMapping/>
  </p:clrMapOvr>
  <mc:AlternateContent xmlns:mc="http://schemas.openxmlformats.org/markup-compatibility/2006" xmlns:p14="http://schemas.microsoft.com/office/powerpoint/2010/main">
    <mc:Choice Requires="p14">
      <p:transition spd="slow" p14:dur="2000" advTm="33873"/>
    </mc:Choice>
    <mc:Fallback xmlns="">
      <p:transition xmlns:p14="http://schemas.microsoft.com/office/powerpoint/2010/main" spd="slow" advTm="33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Creating Learning Assessments</a:t>
            </a:r>
            <a:endParaRPr lang="en-US" dirty="0">
              <a:solidFill>
                <a:srgbClr val="FFFFFF"/>
              </a:solidFill>
            </a:endParaRPr>
          </a:p>
        </p:txBody>
      </p:sp>
      <p:sp>
        <p:nvSpPr>
          <p:cNvPr id="3" name="Content Placeholder 2"/>
          <p:cNvSpPr>
            <a:spLocks noGrp="1"/>
          </p:cNvSpPr>
          <p:nvPr>
            <p:ph idx="1"/>
          </p:nvPr>
        </p:nvSpPr>
        <p:spPr>
          <a:xfrm>
            <a:off x="304800" y="1981200"/>
            <a:ext cx="8382000" cy="4144963"/>
          </a:xfrm>
        </p:spPr>
        <p:txBody>
          <a:bodyPr>
            <a:normAutofit fontScale="85000" lnSpcReduction="20000"/>
          </a:bodyPr>
          <a:lstStyle/>
          <a:p>
            <a:pPr marL="0" indent="0">
              <a:buNone/>
            </a:pPr>
            <a:r>
              <a:rPr lang="en-US" sz="3800" dirty="0" smtClean="0"/>
              <a:t>Refer to your department</a:t>
            </a:r>
          </a:p>
          <a:p>
            <a:pPr marL="0" indent="0">
              <a:buNone/>
            </a:pPr>
            <a:endParaRPr lang="en-US" sz="3800" dirty="0"/>
          </a:p>
          <a:p>
            <a:pPr marL="0" indent="0">
              <a:buNone/>
            </a:pPr>
            <a:r>
              <a:rPr lang="en-US" sz="3800" dirty="0" smtClean="0"/>
              <a:t>Multiple opportunities to demonstrate learning</a:t>
            </a:r>
          </a:p>
          <a:p>
            <a:pPr marL="0" indent="0">
              <a:buNone/>
            </a:pPr>
            <a:endParaRPr lang="en-US" sz="3800" dirty="0"/>
          </a:p>
          <a:p>
            <a:pPr marL="0" indent="0">
              <a:buNone/>
            </a:pPr>
            <a:r>
              <a:rPr lang="en-US" sz="3800" dirty="0" smtClean="0"/>
              <a:t>Exams, quizzes, presentation, group work, attendance, participation, and papers</a:t>
            </a:r>
          </a:p>
          <a:p>
            <a:pPr marL="857250" lvl="1" indent="-457200"/>
            <a:endParaRPr lang="en-US" sz="3200" dirty="0" smtClean="0"/>
          </a:p>
          <a:p>
            <a:pPr marL="0" indent="0">
              <a:buNone/>
            </a:pPr>
            <a:r>
              <a:rPr lang="en-US" dirty="0"/>
              <a:t> </a:t>
            </a:r>
            <a:r>
              <a:rPr lang="en-US" dirty="0" smtClean="0"/>
              <a:t>     </a:t>
            </a:r>
            <a:endParaRPr lang="en-US" dirty="0"/>
          </a:p>
        </p:txBody>
      </p:sp>
      <p:pic>
        <p:nvPicPr>
          <p:cNvPr id="4" name="Sound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78800" y="5892800"/>
            <a:ext cx="812800" cy="812800"/>
          </a:xfrm>
          <a:prstGeom prst="rect">
            <a:avLst/>
          </a:prstGeom>
        </p:spPr>
      </p:pic>
    </p:spTree>
    <p:custDataLst>
      <p:tags r:id="rId1"/>
    </p:custDataLst>
    <p:extLst>
      <p:ext uri="{BB962C8B-B14F-4D97-AF65-F5344CB8AC3E}">
        <p14:creationId xmlns:p14="http://schemas.microsoft.com/office/powerpoint/2010/main" val="3281383776"/>
      </p:ext>
    </p:extLst>
  </p:cSld>
  <p:clrMapOvr>
    <a:masterClrMapping/>
  </p:clrMapOvr>
  <mc:AlternateContent xmlns:mc="http://schemas.openxmlformats.org/markup-compatibility/2006" xmlns:p14="http://schemas.microsoft.com/office/powerpoint/2010/main">
    <mc:Choice Requires="p14">
      <p:transition spd="slow" p14:dur="2000" advTm="48687"/>
    </mc:Choice>
    <mc:Fallback xmlns="">
      <p:transition xmlns:p14="http://schemas.microsoft.com/office/powerpoint/2010/main" spd="slow" advTm="48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4"/>
                </p:tgtEl>
              </p:cMediaNode>
            </p:audio>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Grading Scale and Policies</a:t>
            </a:r>
            <a:endParaRPr lang="en-US" dirty="0">
              <a:solidFill>
                <a:srgbClr val="FFFFFF"/>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77401095"/>
              </p:ext>
            </p:extLst>
          </p:nvPr>
        </p:nvGraphicFramePr>
        <p:xfrm>
          <a:off x="609600" y="2057400"/>
          <a:ext cx="5791200" cy="4343402"/>
        </p:xfrm>
        <a:graphic>
          <a:graphicData uri="http://schemas.openxmlformats.org/drawingml/2006/table">
            <a:tbl>
              <a:tblPr firstRow="1" firstCol="1" lastRow="1" lastCol="1" bandRow="1" bandCol="1">
                <a:tableStyleId>{5C22544A-7EE6-4342-B048-85BDC9FD1C3A}</a:tableStyleId>
              </a:tblPr>
              <a:tblGrid>
                <a:gridCol w="2895600"/>
                <a:gridCol w="2895600"/>
              </a:tblGrid>
              <a:tr h="729565">
                <a:tc>
                  <a:txBody>
                    <a:bodyPr/>
                    <a:lstStyle/>
                    <a:p>
                      <a:pPr marL="0" marR="0">
                        <a:spcBef>
                          <a:spcPts val="0"/>
                        </a:spcBef>
                        <a:spcAft>
                          <a:spcPts val="0"/>
                        </a:spcAft>
                      </a:pPr>
                      <a:r>
                        <a:rPr lang="en-US" sz="2000" dirty="0">
                          <a:effectLst/>
                        </a:rPr>
                        <a:t>A (100% - 93%)</a:t>
                      </a:r>
                      <a:endParaRPr lang="en-US" sz="2000" dirty="0">
                        <a:effectLst/>
                        <a:latin typeface="Palatino"/>
                        <a:ea typeface="Times New Roman"/>
                        <a:cs typeface="Times New Roman"/>
                      </a:endParaRPr>
                    </a:p>
                  </a:txBody>
                  <a:tcPr marL="68580" marR="68580" marT="0" marB="0"/>
                </a:tc>
                <a:tc>
                  <a:txBody>
                    <a:bodyPr/>
                    <a:lstStyle/>
                    <a:p>
                      <a:pPr marL="0" marR="0">
                        <a:spcBef>
                          <a:spcPts val="0"/>
                        </a:spcBef>
                        <a:spcAft>
                          <a:spcPts val="0"/>
                        </a:spcAft>
                      </a:pPr>
                      <a:r>
                        <a:rPr lang="en-US" sz="2000" dirty="0">
                          <a:effectLst/>
                        </a:rPr>
                        <a:t>C + (79.9% - 77%)</a:t>
                      </a:r>
                      <a:endParaRPr lang="en-US" sz="2000" dirty="0">
                        <a:effectLst/>
                        <a:latin typeface="Palatino"/>
                        <a:ea typeface="Times New Roman"/>
                        <a:cs typeface="Times New Roman"/>
                      </a:endParaRPr>
                    </a:p>
                  </a:txBody>
                  <a:tcPr marL="68580" marR="68580" marT="0" marB="0"/>
                </a:tc>
              </a:tr>
              <a:tr h="695577">
                <a:tc>
                  <a:txBody>
                    <a:bodyPr/>
                    <a:lstStyle/>
                    <a:p>
                      <a:pPr marL="0" marR="0">
                        <a:spcBef>
                          <a:spcPts val="0"/>
                        </a:spcBef>
                        <a:spcAft>
                          <a:spcPts val="0"/>
                        </a:spcAft>
                      </a:pPr>
                      <a:r>
                        <a:rPr lang="en-US" sz="2000" dirty="0">
                          <a:effectLst/>
                        </a:rPr>
                        <a:t>A – (92.9% - 90%)</a:t>
                      </a:r>
                      <a:endParaRPr lang="en-US" sz="2000" dirty="0">
                        <a:effectLst/>
                        <a:latin typeface="Palatino"/>
                        <a:ea typeface="Times New Roman"/>
                        <a:cs typeface="Times New Roman"/>
                      </a:endParaRPr>
                    </a:p>
                  </a:txBody>
                  <a:tcPr marL="68580" marR="68580" marT="0" marB="0"/>
                </a:tc>
                <a:tc>
                  <a:txBody>
                    <a:bodyPr/>
                    <a:lstStyle/>
                    <a:p>
                      <a:pPr marL="0" marR="0">
                        <a:spcBef>
                          <a:spcPts val="0"/>
                        </a:spcBef>
                        <a:spcAft>
                          <a:spcPts val="0"/>
                        </a:spcAft>
                      </a:pPr>
                      <a:r>
                        <a:rPr lang="en-US" sz="2000" dirty="0">
                          <a:effectLst/>
                        </a:rPr>
                        <a:t>C (76.9% - 73%)</a:t>
                      </a:r>
                      <a:endParaRPr lang="en-US" sz="2000" dirty="0">
                        <a:effectLst/>
                        <a:latin typeface="Palatino"/>
                        <a:ea typeface="Times New Roman"/>
                        <a:cs typeface="Times New Roman"/>
                      </a:endParaRPr>
                    </a:p>
                  </a:txBody>
                  <a:tcPr marL="68580" marR="68580" marT="0" marB="0"/>
                </a:tc>
              </a:tr>
              <a:tr h="729565">
                <a:tc>
                  <a:txBody>
                    <a:bodyPr/>
                    <a:lstStyle/>
                    <a:p>
                      <a:pPr marL="0" marR="0">
                        <a:spcBef>
                          <a:spcPts val="0"/>
                        </a:spcBef>
                        <a:spcAft>
                          <a:spcPts val="0"/>
                        </a:spcAft>
                      </a:pPr>
                      <a:r>
                        <a:rPr lang="en-US" sz="2000" dirty="0">
                          <a:effectLst/>
                        </a:rPr>
                        <a:t>B + (89.9% - 87%)</a:t>
                      </a:r>
                      <a:endParaRPr lang="en-US" sz="2000" dirty="0">
                        <a:effectLst/>
                        <a:latin typeface="Palatino"/>
                        <a:ea typeface="Times New Roman"/>
                        <a:cs typeface="Times New Roman"/>
                      </a:endParaRPr>
                    </a:p>
                  </a:txBody>
                  <a:tcPr marL="68580" marR="68580" marT="0" marB="0"/>
                </a:tc>
                <a:tc>
                  <a:txBody>
                    <a:bodyPr/>
                    <a:lstStyle/>
                    <a:p>
                      <a:pPr marL="0" marR="0">
                        <a:spcBef>
                          <a:spcPts val="0"/>
                        </a:spcBef>
                        <a:spcAft>
                          <a:spcPts val="0"/>
                        </a:spcAft>
                      </a:pPr>
                      <a:r>
                        <a:rPr lang="en-US" sz="2000" dirty="0">
                          <a:effectLst/>
                        </a:rPr>
                        <a:t>C – (72.9% - 70%)</a:t>
                      </a:r>
                      <a:endParaRPr lang="en-US" sz="2000" dirty="0">
                        <a:effectLst/>
                        <a:latin typeface="Palatino"/>
                        <a:ea typeface="Times New Roman"/>
                        <a:cs typeface="Times New Roman"/>
                      </a:endParaRPr>
                    </a:p>
                  </a:txBody>
                  <a:tcPr marL="68580" marR="68580" marT="0" marB="0"/>
                </a:tc>
              </a:tr>
              <a:tr h="729565">
                <a:tc>
                  <a:txBody>
                    <a:bodyPr/>
                    <a:lstStyle/>
                    <a:p>
                      <a:pPr marL="0" marR="0">
                        <a:spcBef>
                          <a:spcPts val="0"/>
                        </a:spcBef>
                        <a:spcAft>
                          <a:spcPts val="0"/>
                        </a:spcAft>
                      </a:pPr>
                      <a:r>
                        <a:rPr lang="en-US" sz="2000" dirty="0">
                          <a:effectLst/>
                        </a:rPr>
                        <a:t>B (86.9% - 83%)</a:t>
                      </a:r>
                      <a:endParaRPr lang="en-US" sz="2000" dirty="0">
                        <a:effectLst/>
                        <a:latin typeface="Palatino"/>
                        <a:ea typeface="Times New Roman"/>
                        <a:cs typeface="Times New Roman"/>
                      </a:endParaRPr>
                    </a:p>
                  </a:txBody>
                  <a:tcPr marL="68580" marR="68580" marT="0" marB="0"/>
                </a:tc>
                <a:tc>
                  <a:txBody>
                    <a:bodyPr/>
                    <a:lstStyle/>
                    <a:p>
                      <a:pPr marL="0" marR="0">
                        <a:spcBef>
                          <a:spcPts val="0"/>
                        </a:spcBef>
                        <a:spcAft>
                          <a:spcPts val="0"/>
                        </a:spcAft>
                      </a:pPr>
                      <a:r>
                        <a:rPr lang="en-US" sz="2000" dirty="0">
                          <a:effectLst/>
                        </a:rPr>
                        <a:t>D + (69.9% - 67%)</a:t>
                      </a:r>
                      <a:endParaRPr lang="en-US" sz="2000" dirty="0">
                        <a:effectLst/>
                        <a:latin typeface="Palatino"/>
                        <a:ea typeface="Times New Roman"/>
                        <a:cs typeface="Times New Roman"/>
                      </a:endParaRPr>
                    </a:p>
                  </a:txBody>
                  <a:tcPr marL="68580" marR="68580" marT="0" marB="0"/>
                </a:tc>
              </a:tr>
              <a:tr h="729565">
                <a:tc>
                  <a:txBody>
                    <a:bodyPr/>
                    <a:lstStyle/>
                    <a:p>
                      <a:pPr marL="0" marR="0">
                        <a:spcBef>
                          <a:spcPts val="0"/>
                        </a:spcBef>
                        <a:spcAft>
                          <a:spcPts val="0"/>
                        </a:spcAft>
                      </a:pPr>
                      <a:r>
                        <a:rPr lang="en-US" sz="2000" dirty="0">
                          <a:effectLst/>
                        </a:rPr>
                        <a:t>B – (82.9% - 80%)</a:t>
                      </a:r>
                      <a:endParaRPr lang="en-US" sz="2000" dirty="0">
                        <a:effectLst/>
                        <a:latin typeface="Palatino"/>
                        <a:ea typeface="Times New Roman"/>
                        <a:cs typeface="Times New Roman"/>
                      </a:endParaRPr>
                    </a:p>
                  </a:txBody>
                  <a:tcPr marL="68580" marR="68580" marT="0" marB="0"/>
                </a:tc>
                <a:tc>
                  <a:txBody>
                    <a:bodyPr/>
                    <a:lstStyle/>
                    <a:p>
                      <a:pPr marL="0" marR="0">
                        <a:spcBef>
                          <a:spcPts val="0"/>
                        </a:spcBef>
                        <a:spcAft>
                          <a:spcPts val="0"/>
                        </a:spcAft>
                      </a:pPr>
                      <a:r>
                        <a:rPr lang="en-US" sz="2000" dirty="0">
                          <a:effectLst/>
                        </a:rPr>
                        <a:t>D (66.9% - 60%)</a:t>
                      </a:r>
                      <a:endParaRPr lang="en-US" sz="2000" dirty="0">
                        <a:effectLst/>
                        <a:latin typeface="Palatino"/>
                        <a:ea typeface="Times New Roman"/>
                        <a:cs typeface="Times New Roman"/>
                      </a:endParaRPr>
                    </a:p>
                  </a:txBody>
                  <a:tcPr marL="68580" marR="68580" marT="0" marB="0"/>
                </a:tc>
              </a:tr>
              <a:tr h="729565">
                <a:tc gridSpan="2">
                  <a:txBody>
                    <a:bodyPr/>
                    <a:lstStyle/>
                    <a:p>
                      <a:pPr marL="0" marR="0" algn="ctr">
                        <a:spcBef>
                          <a:spcPts val="0"/>
                        </a:spcBef>
                        <a:spcAft>
                          <a:spcPts val="0"/>
                        </a:spcAft>
                      </a:pPr>
                      <a:r>
                        <a:rPr lang="en-US" sz="2000" dirty="0">
                          <a:effectLst/>
                        </a:rPr>
                        <a:t>F (59.9% and below)</a:t>
                      </a:r>
                      <a:endParaRPr lang="en-US" sz="2000" dirty="0">
                        <a:effectLst/>
                        <a:latin typeface="Palatino"/>
                        <a:ea typeface="Times New Roman"/>
                        <a:cs typeface="Times New Roman"/>
                      </a:endParaRPr>
                    </a:p>
                  </a:txBody>
                  <a:tcPr marL="68580" marR="68580" marT="0" marB="0"/>
                </a:tc>
                <a:tc hMerge="1">
                  <a:txBody>
                    <a:bodyPr/>
                    <a:lstStyle/>
                    <a:p>
                      <a:endParaRPr lang="en-US"/>
                    </a:p>
                  </a:txBody>
                  <a:tcPr/>
                </a:tc>
              </a:tr>
            </a:tbl>
          </a:graphicData>
        </a:graphic>
      </p:graphicFrame>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409796379"/>
      </p:ext>
    </p:extLst>
  </p:cSld>
  <p:clrMapOvr>
    <a:masterClrMapping/>
  </p:clrMapOvr>
  <mc:AlternateContent xmlns:mc="http://schemas.openxmlformats.org/markup-compatibility/2006" xmlns:p14="http://schemas.microsoft.com/office/powerpoint/2010/main">
    <mc:Choice Requires="p14">
      <p:transition spd="slow" p14:dur="2000" advTm="52363"/>
    </mc:Choice>
    <mc:Fallback xmlns="">
      <p:transition xmlns:p14="http://schemas.microsoft.com/office/powerpoint/2010/main" spd="slow" advTm="523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Grade Deadlines</a:t>
            </a:r>
            <a:endParaRPr lang="en-US" dirty="0">
              <a:solidFill>
                <a:schemeClr val="bg1"/>
              </a:solidFill>
            </a:endParaRPr>
          </a:p>
        </p:txBody>
      </p:sp>
      <p:sp>
        <p:nvSpPr>
          <p:cNvPr id="3" name="Content Placeholder 2"/>
          <p:cNvSpPr>
            <a:spLocks noGrp="1"/>
          </p:cNvSpPr>
          <p:nvPr>
            <p:ph idx="1"/>
          </p:nvPr>
        </p:nvSpPr>
        <p:spPr>
          <a:xfrm>
            <a:off x="457200" y="1752600"/>
            <a:ext cx="8229600" cy="3840163"/>
          </a:xfrm>
        </p:spPr>
        <p:txBody>
          <a:bodyPr>
            <a:normAutofit/>
          </a:bodyPr>
          <a:lstStyle/>
          <a:p>
            <a:pPr marL="0" indent="0">
              <a:buNone/>
            </a:pPr>
            <a:r>
              <a:rPr lang="en-US" sz="2800" dirty="0"/>
              <a:t>W</a:t>
            </a:r>
            <a:r>
              <a:rPr lang="en-US" sz="2800" dirty="0" smtClean="0"/>
              <a:t>ithdraw </a:t>
            </a:r>
            <a:r>
              <a:rPr lang="en-US" sz="2800" dirty="0"/>
              <a:t>without grade “W”	</a:t>
            </a:r>
            <a:r>
              <a:rPr lang="en-US" sz="2800" dirty="0" smtClean="0"/>
              <a:t>	Sept</a:t>
            </a:r>
            <a:r>
              <a:rPr lang="en-US" sz="2800" dirty="0"/>
              <a:t>. </a:t>
            </a:r>
            <a:r>
              <a:rPr lang="en-US" sz="2800" dirty="0" smtClean="0"/>
              <a:t>7</a:t>
            </a:r>
          </a:p>
          <a:p>
            <a:pPr marL="0" indent="0">
              <a:buNone/>
            </a:pPr>
            <a:endParaRPr lang="en-US" sz="2800" dirty="0" smtClean="0"/>
          </a:p>
          <a:p>
            <a:pPr marL="0" indent="0">
              <a:buNone/>
            </a:pPr>
            <a:r>
              <a:rPr lang="en-US" sz="2800" dirty="0" smtClean="0"/>
              <a:t>Withdraw </a:t>
            </a:r>
            <a:r>
              <a:rPr lang="en-US" sz="2800" dirty="0"/>
              <a:t>with grade “W”	</a:t>
            </a:r>
            <a:r>
              <a:rPr lang="en-US" sz="2800" dirty="0" smtClean="0"/>
              <a:t>	Nov</a:t>
            </a:r>
            <a:r>
              <a:rPr lang="en-US" sz="2800" dirty="0"/>
              <a:t>. 2</a:t>
            </a:r>
          </a:p>
          <a:p>
            <a:pPr marL="0" indent="0">
              <a:buNone/>
            </a:pPr>
            <a:endParaRPr lang="en-US" sz="2800" dirty="0" smtClean="0"/>
          </a:p>
          <a:p>
            <a:pPr marL="0" indent="0">
              <a:buNone/>
            </a:pPr>
            <a:r>
              <a:rPr lang="en-US" sz="2800" dirty="0" smtClean="0"/>
              <a:t>Midterm 					Oct</a:t>
            </a:r>
            <a:r>
              <a:rPr lang="en-US" sz="2800" dirty="0"/>
              <a:t>. 9 - </a:t>
            </a:r>
            <a:r>
              <a:rPr lang="en-US" sz="2800" dirty="0" smtClean="0"/>
              <a:t>14</a:t>
            </a:r>
            <a:r>
              <a:rPr lang="en-US" sz="2800" dirty="0"/>
              <a:t> </a:t>
            </a:r>
            <a:endParaRPr lang="en-US" sz="2800" dirty="0" smtClean="0"/>
          </a:p>
          <a:p>
            <a:pPr marL="0" indent="0">
              <a:buNone/>
            </a:pPr>
            <a:endParaRPr lang="en-US" sz="2800" dirty="0" smtClean="0"/>
          </a:p>
          <a:p>
            <a:pPr marL="0" indent="0">
              <a:buNone/>
            </a:pPr>
            <a:r>
              <a:rPr lang="en-US" sz="2800" dirty="0" smtClean="0"/>
              <a:t>Final </a:t>
            </a:r>
            <a:r>
              <a:rPr lang="en-US" sz="2800" dirty="0"/>
              <a:t>Grade 	 </a:t>
            </a:r>
            <a:r>
              <a:rPr lang="en-US" sz="2800" dirty="0" smtClean="0"/>
              <a:t>			Dec</a:t>
            </a:r>
            <a:r>
              <a:rPr lang="en-US" sz="2800" dirty="0"/>
              <a:t>. 16</a:t>
            </a:r>
          </a:p>
          <a:p>
            <a:endParaRPr lang="en-US" dirty="0"/>
          </a:p>
        </p:txBody>
      </p:sp>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831985245"/>
      </p:ext>
    </p:extLst>
  </p:cSld>
  <p:clrMapOvr>
    <a:masterClrMapping/>
  </p:clrMapOvr>
  <mc:AlternateContent xmlns:mc="http://schemas.openxmlformats.org/markup-compatibility/2006" xmlns:p14="http://schemas.microsoft.com/office/powerpoint/2010/main">
    <mc:Choice Requires="p14">
      <p:transition spd="slow" p14:dur="2000" advTm="28756"/>
    </mc:Choice>
    <mc:Fallback xmlns="">
      <p:transition xmlns:p14="http://schemas.microsoft.com/office/powerpoint/2010/main" spd="slow" advTm="28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524000"/>
          </a:xfrm>
        </p:spPr>
        <p:txBody>
          <a:bodyPr/>
          <a:lstStyle/>
          <a:p>
            <a:r>
              <a:rPr lang="en-US" dirty="0" smtClean="0">
                <a:solidFill>
                  <a:srgbClr val="FFFFFF"/>
                </a:solidFill>
              </a:rPr>
              <a:t>Grading Disputes</a:t>
            </a:r>
            <a:endParaRPr lang="en-US" dirty="0">
              <a:solidFill>
                <a:srgbClr val="FFFFFF"/>
              </a:solidFill>
            </a:endParaRPr>
          </a:p>
        </p:txBody>
      </p:sp>
      <p:sp>
        <p:nvSpPr>
          <p:cNvPr id="4" name="Content Placeholder 3"/>
          <p:cNvSpPr>
            <a:spLocks noGrp="1"/>
          </p:cNvSpPr>
          <p:nvPr>
            <p:ph idx="1"/>
          </p:nvPr>
        </p:nvSpPr>
        <p:spPr/>
        <p:txBody>
          <a:bodyPr>
            <a:normAutofit lnSpcReduction="10000"/>
          </a:bodyPr>
          <a:lstStyle/>
          <a:p>
            <a:pPr marL="0" indent="0">
              <a:buNone/>
            </a:pPr>
            <a:r>
              <a:rPr lang="en-US" dirty="0" smtClean="0"/>
              <a:t>Update students’ grades on Blackboard</a:t>
            </a:r>
            <a:endParaRPr lang="en-US" dirty="0"/>
          </a:p>
          <a:p>
            <a:pPr marL="0" indent="0">
              <a:buNone/>
            </a:pPr>
            <a:endParaRPr lang="en-US" dirty="0" smtClean="0"/>
          </a:p>
          <a:p>
            <a:pPr marL="0" indent="0">
              <a:buNone/>
            </a:pPr>
            <a:r>
              <a:rPr lang="en-US" dirty="0" smtClean="0"/>
              <a:t>Keep records of all grading conversations</a:t>
            </a:r>
          </a:p>
          <a:p>
            <a:pPr marL="0" indent="0">
              <a:buNone/>
            </a:pPr>
            <a:endParaRPr lang="en-US" dirty="0"/>
          </a:p>
          <a:p>
            <a:pPr marL="0" indent="0">
              <a:buNone/>
            </a:pPr>
            <a:r>
              <a:rPr lang="en-US" dirty="0" smtClean="0"/>
              <a:t>Fairness in alternative assignments</a:t>
            </a:r>
          </a:p>
          <a:p>
            <a:pPr marL="0" indent="0">
              <a:buNone/>
            </a:pPr>
            <a:endParaRPr lang="en-US" dirty="0"/>
          </a:p>
          <a:p>
            <a:pPr marL="0" indent="0">
              <a:buNone/>
            </a:pPr>
            <a:r>
              <a:rPr lang="en-US" dirty="0" smtClean="0"/>
              <a:t>Assigning W, NF, SF, IF/ID, IP</a:t>
            </a:r>
            <a:endParaRPr lang="en-US" dirty="0"/>
          </a:p>
        </p:txBody>
      </p:sp>
      <p:pic>
        <p:nvPicPr>
          <p:cNvPr id="3" name="Sound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78800" y="5892800"/>
            <a:ext cx="812800" cy="812800"/>
          </a:xfrm>
          <a:prstGeom prst="rect">
            <a:avLst/>
          </a:prstGeom>
        </p:spPr>
      </p:pic>
    </p:spTree>
    <p:custDataLst>
      <p:tags r:id="rId1"/>
    </p:custDataLst>
    <p:extLst>
      <p:ext uri="{BB962C8B-B14F-4D97-AF65-F5344CB8AC3E}">
        <p14:creationId xmlns:p14="http://schemas.microsoft.com/office/powerpoint/2010/main" val="3025203149"/>
      </p:ext>
    </p:extLst>
  </p:cSld>
  <p:clrMapOvr>
    <a:masterClrMapping/>
  </p:clrMapOvr>
  <mc:AlternateContent xmlns:mc="http://schemas.openxmlformats.org/markup-compatibility/2006" xmlns:p14="http://schemas.microsoft.com/office/powerpoint/2010/main">
    <mc:Choice Requires="p14">
      <p:transition spd="slow" p14:dur="2000" advTm="153723"/>
    </mc:Choice>
    <mc:Fallback xmlns="">
      <p:transition xmlns:p14="http://schemas.microsoft.com/office/powerpoint/2010/main" spd="slow" advTm="1537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3"/>
                </p:tgtEl>
              </p:cMediaNode>
            </p:audio>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Self-Evaluation</a:t>
            </a:r>
            <a:endParaRPr lang="en-US" dirty="0">
              <a:solidFill>
                <a:srgbClr val="FFFFFF"/>
              </a:solidFill>
            </a:endParaRPr>
          </a:p>
        </p:txBody>
      </p:sp>
      <p:sp>
        <p:nvSpPr>
          <p:cNvPr id="5" name="Content Placeholder 2"/>
          <p:cNvSpPr txBox="1">
            <a:spLocks/>
          </p:cNvSpPr>
          <p:nvPr/>
        </p:nvSpPr>
        <p:spPr>
          <a:xfrm>
            <a:off x="609600" y="2438400"/>
            <a:ext cx="8229600" cy="3840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Keep track of what’s working.</a:t>
            </a:r>
          </a:p>
          <a:p>
            <a:pPr marL="0" indent="0">
              <a:buFont typeface="Arial" pitchFamily="34" charset="0"/>
              <a:buNone/>
            </a:pPr>
            <a:endParaRPr lang="en-US" dirty="0"/>
          </a:p>
          <a:p>
            <a:pPr marL="0" indent="0">
              <a:buFont typeface="Arial" pitchFamily="34" charset="0"/>
              <a:buNone/>
            </a:pPr>
            <a:r>
              <a:rPr lang="en-US" dirty="0" smtClean="0"/>
              <a:t>Keep track of what’s not working.</a:t>
            </a:r>
          </a:p>
          <a:p>
            <a:pPr marL="0" indent="0">
              <a:buFont typeface="Arial" pitchFamily="34" charset="0"/>
              <a:buNone/>
            </a:pPr>
            <a:endParaRPr lang="en-US" dirty="0"/>
          </a:p>
          <a:p>
            <a:pPr marL="0" indent="0">
              <a:buFont typeface="Arial" pitchFamily="34" charset="0"/>
              <a:buNone/>
            </a:pPr>
            <a:r>
              <a:rPr lang="en-US" dirty="0" smtClean="0"/>
              <a:t>Keep networking.</a:t>
            </a:r>
            <a:endParaRPr lang="en-US" dirty="0"/>
          </a:p>
        </p:txBody>
      </p:sp>
      <p:pic>
        <p:nvPicPr>
          <p:cNvPr id="4" name="Sound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78800" y="5892800"/>
            <a:ext cx="812800" cy="812800"/>
          </a:xfrm>
          <a:prstGeom prst="rect">
            <a:avLst/>
          </a:prstGeom>
        </p:spPr>
      </p:pic>
    </p:spTree>
    <p:custDataLst>
      <p:tags r:id="rId1"/>
    </p:custDataLst>
    <p:extLst>
      <p:ext uri="{BB962C8B-B14F-4D97-AF65-F5344CB8AC3E}">
        <p14:creationId xmlns:p14="http://schemas.microsoft.com/office/powerpoint/2010/main" val="2750060960"/>
      </p:ext>
    </p:extLst>
  </p:cSld>
  <p:clrMapOvr>
    <a:masterClrMapping/>
  </p:clrMapOvr>
  <mc:AlternateContent xmlns:mc="http://schemas.openxmlformats.org/markup-compatibility/2006" xmlns:p14="http://schemas.microsoft.com/office/powerpoint/2010/main">
    <mc:Choice Requires="p14">
      <p:transition spd="slow" p14:dur="2000" advTm="94636"/>
    </mc:Choice>
    <mc:Fallback xmlns="">
      <p:transition xmlns:p14="http://schemas.microsoft.com/office/powerpoint/2010/main" spd="slow" advTm="94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Student Evaluation</a:t>
            </a:r>
            <a:endParaRPr lang="en-US" dirty="0">
              <a:solidFill>
                <a:srgbClr val="FFFFFF"/>
              </a:solidFill>
            </a:endParaRPr>
          </a:p>
        </p:txBody>
      </p:sp>
      <p:sp>
        <p:nvSpPr>
          <p:cNvPr id="3" name="Content Placeholder 2"/>
          <p:cNvSpPr>
            <a:spLocks noGrp="1"/>
          </p:cNvSpPr>
          <p:nvPr>
            <p:ph idx="1"/>
          </p:nvPr>
        </p:nvSpPr>
        <p:spPr/>
        <p:txBody>
          <a:bodyPr/>
          <a:lstStyle/>
          <a:p>
            <a:pPr marL="0" indent="0">
              <a:buNone/>
            </a:pPr>
            <a:r>
              <a:rPr lang="en-US" dirty="0" smtClean="0"/>
              <a:t>Each class will conduct formal evaluations.</a:t>
            </a:r>
          </a:p>
          <a:p>
            <a:pPr marL="0" indent="0">
              <a:buNone/>
            </a:pPr>
            <a:endParaRPr lang="en-US" dirty="0"/>
          </a:p>
          <a:p>
            <a:pPr marL="0" indent="0">
              <a:buNone/>
            </a:pPr>
            <a:r>
              <a:rPr lang="en-US" dirty="0" smtClean="0"/>
              <a:t>Implement your own informal evaluations.</a:t>
            </a:r>
            <a:endParaRPr lang="en-US" dirty="0"/>
          </a:p>
        </p:txBody>
      </p:sp>
      <p:pic>
        <p:nvPicPr>
          <p:cNvPr id="4" name="Sound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78800" y="5892800"/>
            <a:ext cx="812800" cy="812800"/>
          </a:xfrm>
          <a:prstGeom prst="rect">
            <a:avLst/>
          </a:prstGeom>
        </p:spPr>
      </p:pic>
    </p:spTree>
    <p:custDataLst>
      <p:tags r:id="rId1"/>
    </p:custDataLst>
    <p:extLst>
      <p:ext uri="{BB962C8B-B14F-4D97-AF65-F5344CB8AC3E}">
        <p14:creationId xmlns:p14="http://schemas.microsoft.com/office/powerpoint/2010/main" val="2909740674"/>
      </p:ext>
    </p:extLst>
  </p:cSld>
  <p:clrMapOvr>
    <a:masterClrMapping/>
  </p:clrMapOvr>
  <mc:AlternateContent xmlns:mc="http://schemas.openxmlformats.org/markup-compatibility/2006" xmlns:p14="http://schemas.microsoft.com/office/powerpoint/2010/main">
    <mc:Choice Requires="p14">
      <p:transition spd="slow" p14:dur="2000" advTm="63919"/>
    </mc:Choice>
    <mc:Fallback xmlns="">
      <p:transition xmlns:p14="http://schemas.microsoft.com/office/powerpoint/2010/main" spd="slow" advTm="639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Responding to Student Writing</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Make it easy on yourself.</a:t>
            </a:r>
          </a:p>
          <a:p>
            <a:pPr marL="0" indent="0">
              <a:buNone/>
            </a:pPr>
            <a:endParaRPr lang="en-US" dirty="0"/>
          </a:p>
          <a:p>
            <a:pPr marL="0" indent="0">
              <a:buNone/>
            </a:pPr>
            <a:r>
              <a:rPr lang="en-US" dirty="0" smtClean="0"/>
              <a:t>Consider higher- &amp; lower-order concerns.</a:t>
            </a:r>
          </a:p>
          <a:p>
            <a:pPr marL="0" indent="0">
              <a:buNone/>
            </a:pPr>
            <a:endParaRPr lang="en-US" dirty="0"/>
          </a:p>
          <a:p>
            <a:pPr marL="0" indent="0">
              <a:buNone/>
            </a:pPr>
            <a:r>
              <a:rPr lang="en-US" dirty="0" smtClean="0"/>
              <a:t>Revision is a win-win.</a:t>
            </a:r>
          </a:p>
          <a:p>
            <a:pPr marL="0" indent="0">
              <a:buNone/>
            </a:pPr>
            <a:endParaRPr lang="en-US" dirty="0"/>
          </a:p>
          <a:p>
            <a:pPr marL="0" indent="0">
              <a:buNone/>
            </a:pPr>
            <a:r>
              <a:rPr lang="en-US" dirty="0" smtClean="0"/>
              <a:t>Be open to trying new strategies.</a:t>
            </a:r>
            <a:endParaRPr lang="en-US" dirty="0"/>
          </a:p>
        </p:txBody>
      </p:sp>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78800" y="5892800"/>
            <a:ext cx="812800" cy="812800"/>
          </a:xfrm>
          <a:prstGeom prst="rect">
            <a:avLst/>
          </a:prstGeom>
        </p:spPr>
      </p:pic>
    </p:spTree>
    <p:custDataLst>
      <p:tags r:id="rId1"/>
    </p:custDataLst>
    <p:extLst>
      <p:ext uri="{BB962C8B-B14F-4D97-AF65-F5344CB8AC3E}">
        <p14:creationId xmlns:p14="http://schemas.microsoft.com/office/powerpoint/2010/main" val="2228766171"/>
      </p:ext>
    </p:extLst>
  </p:cSld>
  <p:clrMapOvr>
    <a:masterClrMapping/>
  </p:clrMapOvr>
  <mc:AlternateContent xmlns:mc="http://schemas.openxmlformats.org/markup-compatibility/2006" xmlns:p14="http://schemas.microsoft.com/office/powerpoint/2010/main">
    <mc:Choice Requires="p14">
      <p:transition spd="slow" p14:dur="2000" advTm="160379"/>
    </mc:Choice>
    <mc:Fallback xmlns="">
      <p:transition xmlns:p14="http://schemas.microsoft.com/office/powerpoint/2010/main" spd="slow" advTm="1603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Dealing </a:t>
            </a:r>
            <a:r>
              <a:rPr lang="en-US" dirty="0">
                <a:solidFill>
                  <a:srgbClr val="FFFFFF"/>
                </a:solidFill>
              </a:rPr>
              <a:t>W</a:t>
            </a:r>
            <a:r>
              <a:rPr lang="en-US" dirty="0" smtClean="0">
                <a:solidFill>
                  <a:srgbClr val="FFFFFF"/>
                </a:solidFill>
              </a:rPr>
              <a:t>ith Plagiarism</a:t>
            </a:r>
            <a:endParaRPr lang="en-US" dirty="0">
              <a:solidFill>
                <a:srgbClr val="FFFFFF"/>
              </a:solidFill>
            </a:endParaRPr>
          </a:p>
        </p:txBody>
      </p:sp>
      <p:sp>
        <p:nvSpPr>
          <p:cNvPr id="3" name="Content Placeholder 2"/>
          <p:cNvSpPr>
            <a:spLocks noGrp="1"/>
          </p:cNvSpPr>
          <p:nvPr>
            <p:ph idx="1"/>
          </p:nvPr>
        </p:nvSpPr>
        <p:spPr/>
        <p:txBody>
          <a:bodyPr>
            <a:normAutofit/>
          </a:bodyPr>
          <a:lstStyle/>
          <a:p>
            <a:pPr marL="0" indent="0">
              <a:buNone/>
            </a:pPr>
            <a:r>
              <a:rPr lang="en-US" dirty="0" smtClean="0"/>
              <a:t>There are policies in place.</a:t>
            </a:r>
          </a:p>
          <a:p>
            <a:pPr marL="0" indent="0">
              <a:buNone/>
            </a:pPr>
            <a:endParaRPr lang="en-US" dirty="0"/>
          </a:p>
          <a:p>
            <a:pPr marL="0" indent="0">
              <a:buNone/>
            </a:pPr>
            <a:r>
              <a:rPr lang="en-US" dirty="0" smtClean="0"/>
              <a:t>Talk about it.</a:t>
            </a:r>
          </a:p>
          <a:p>
            <a:pPr marL="0" indent="0">
              <a:buNone/>
            </a:pPr>
            <a:endParaRPr lang="en-US" dirty="0"/>
          </a:p>
          <a:p>
            <a:pPr marL="0" indent="0">
              <a:buNone/>
            </a:pPr>
            <a:r>
              <a:rPr lang="en-US" dirty="0" smtClean="0"/>
              <a:t>Design assignments that deter plagiarism.</a:t>
            </a:r>
          </a:p>
          <a:p>
            <a:pPr marL="0" indent="0">
              <a:buNone/>
            </a:pPr>
            <a:endParaRPr lang="en-US" dirty="0"/>
          </a:p>
        </p:txBody>
      </p:sp>
      <p:pic>
        <p:nvPicPr>
          <p:cNvPr id="4" name="Sound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78800" y="5892800"/>
            <a:ext cx="812800" cy="812800"/>
          </a:xfrm>
          <a:prstGeom prst="rect">
            <a:avLst/>
          </a:prstGeom>
        </p:spPr>
      </p:pic>
    </p:spTree>
    <p:custDataLst>
      <p:tags r:id="rId1"/>
    </p:custDataLst>
    <p:extLst>
      <p:ext uri="{BB962C8B-B14F-4D97-AF65-F5344CB8AC3E}">
        <p14:creationId xmlns:p14="http://schemas.microsoft.com/office/powerpoint/2010/main" val="439530808"/>
      </p:ext>
    </p:extLst>
  </p:cSld>
  <p:clrMapOvr>
    <a:masterClrMapping/>
  </p:clrMapOvr>
  <mc:AlternateContent xmlns:mc="http://schemas.openxmlformats.org/markup-compatibility/2006" xmlns:p14="http://schemas.microsoft.com/office/powerpoint/2010/main">
    <mc:Choice Requires="p14">
      <p:transition spd="slow" p14:dur="2000" advTm="94495"/>
    </mc:Choice>
    <mc:Fallback xmlns="">
      <p:transition xmlns:p14="http://schemas.microsoft.com/office/powerpoint/2010/main" spd="slow" advTm="944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6|15.3|9.1"/>
</p:tagLst>
</file>

<file path=ppt/tags/tag2.xml><?xml version="1.0" encoding="utf-8"?>
<p:tagLst xmlns:a="http://schemas.openxmlformats.org/drawingml/2006/main" xmlns:r="http://schemas.openxmlformats.org/officeDocument/2006/relationships" xmlns:p="http://schemas.openxmlformats.org/presentationml/2006/main">
  <p:tag name="TIMING" val="|28.1|16.6|17.7|20.6"/>
</p:tagLst>
</file>

<file path=ppt/tags/tag3.xml><?xml version="1.0" encoding="utf-8"?>
<p:tagLst xmlns:a="http://schemas.openxmlformats.org/drawingml/2006/main" xmlns:r="http://schemas.openxmlformats.org/officeDocument/2006/relationships" xmlns:p="http://schemas.openxmlformats.org/presentationml/2006/main">
  <p:tag name="TIMING" val="|11.9|22|40.6"/>
</p:tagLst>
</file>

<file path=ppt/tags/tag4.xml><?xml version="1.0" encoding="utf-8"?>
<p:tagLst xmlns:a="http://schemas.openxmlformats.org/drawingml/2006/main" xmlns:r="http://schemas.openxmlformats.org/officeDocument/2006/relationships" xmlns:p="http://schemas.openxmlformats.org/presentationml/2006/main">
  <p:tag name="TIMING" val="|5.1|33.4"/>
</p:tagLst>
</file>

<file path=ppt/tags/tag5.xml><?xml version="1.0" encoding="utf-8"?>
<p:tagLst xmlns:a="http://schemas.openxmlformats.org/drawingml/2006/main" xmlns:r="http://schemas.openxmlformats.org/officeDocument/2006/relationships" xmlns:p="http://schemas.openxmlformats.org/presentationml/2006/main">
  <p:tag name="TIMING" val="|10|17|69.7|35.1"/>
</p:tagLst>
</file>

<file path=ppt/tags/tag6.xml><?xml version="1.0" encoding="utf-8"?>
<p:tagLst xmlns:a="http://schemas.openxmlformats.org/drawingml/2006/main" xmlns:r="http://schemas.openxmlformats.org/officeDocument/2006/relationships" xmlns:p="http://schemas.openxmlformats.org/presentationml/2006/main">
  <p:tag name="TIMING" val="|11.9|31.7|1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1328</Words>
  <Application>Microsoft Office PowerPoint</Application>
  <PresentationFormat>On-screen Show (4:3)</PresentationFormat>
  <Paragraphs>128</Paragraphs>
  <Slides>10</Slides>
  <Notes>10</Notes>
  <HiddenSlides>0</HiddenSlides>
  <MMClips>10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Grading and Evaluation</vt:lpstr>
      <vt:lpstr>Creating Learning Assessments</vt:lpstr>
      <vt:lpstr>Grading Scale and Policies</vt:lpstr>
      <vt:lpstr>Grade Deadlines</vt:lpstr>
      <vt:lpstr>Grading Disputes</vt:lpstr>
      <vt:lpstr>Self-Evaluation</vt:lpstr>
      <vt:lpstr>Student Evaluation</vt:lpstr>
      <vt:lpstr>Responding to Student Writing</vt:lpstr>
      <vt:lpstr>Dealing With Plagiarism</vt:lpstr>
      <vt:lpstr>Grading and Evaluation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dc:creator>
  <cp:lastModifiedBy>REYNOLDS, KYLE</cp:lastModifiedBy>
  <cp:revision>53</cp:revision>
  <dcterms:created xsi:type="dcterms:W3CDTF">2013-07-30T18:22:01Z</dcterms:created>
  <dcterms:modified xsi:type="dcterms:W3CDTF">2014-08-27T17:02:39Z</dcterms:modified>
</cp:coreProperties>
</file>