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27"/>
  </p:notesMasterIdLst>
  <p:sldIdLst>
    <p:sldId id="256" r:id="rId2"/>
    <p:sldId id="271" r:id="rId3"/>
    <p:sldId id="280" r:id="rId4"/>
    <p:sldId id="272" r:id="rId5"/>
    <p:sldId id="273" r:id="rId6"/>
    <p:sldId id="281" r:id="rId7"/>
    <p:sldId id="274" r:id="rId8"/>
    <p:sldId id="275" r:id="rId9"/>
    <p:sldId id="276" r:id="rId10"/>
    <p:sldId id="282" r:id="rId11"/>
    <p:sldId id="283" r:id="rId12"/>
    <p:sldId id="277"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70"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00" autoAdjust="0"/>
  </p:normalViewPr>
  <p:slideViewPr>
    <p:cSldViewPr snapToGrid="0">
      <p:cViewPr>
        <p:scale>
          <a:sx n="40" d="100"/>
          <a:sy n="40" d="100"/>
        </p:scale>
        <p:origin x="-2844" y="-4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1941086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sz="1200" kern="1200" dirty="0" smtClean="0">
                <a:solidFill>
                  <a:schemeClr val="tx1"/>
                </a:solidFill>
                <a:effectLst/>
                <a:latin typeface="+mn-lt"/>
                <a:ea typeface="+mn-ea"/>
                <a:cs typeface="+mn-cs"/>
              </a:rPr>
              <a:t>Hello and welcome to the session on Syllabus and Scheduling. My name is Andrea Maxwell, and on behalf of myself and Kristen Traynor, I will guide you through this presentation today.</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5355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smtClean="0">
                <a:solidFill>
                  <a:schemeClr val="tx1"/>
                </a:solidFill>
                <a:effectLst/>
                <a:latin typeface="+mn-lt"/>
                <a:ea typeface="+mn-ea"/>
                <a:cs typeface="+mn-cs"/>
              </a:rPr>
              <a:t>If you clearly </a:t>
            </a:r>
            <a:r>
              <a:rPr lang="en-US" sz="1200" b="1" kern="1200" dirty="0" smtClean="0">
                <a:solidFill>
                  <a:schemeClr val="tx1"/>
                </a:solidFill>
                <a:effectLst/>
                <a:latin typeface="+mn-lt"/>
                <a:ea typeface="+mn-ea"/>
                <a:cs typeface="+mn-cs"/>
              </a:rPr>
              <a:t>outline your course objectives, you can better design your course</a:t>
            </a:r>
            <a:r>
              <a:rPr lang="en-US" sz="1200" kern="1200" dirty="0" smtClean="0">
                <a:solidFill>
                  <a:schemeClr val="tx1"/>
                </a:solidFill>
                <a:effectLst/>
                <a:latin typeface="+mn-lt"/>
                <a:ea typeface="+mn-ea"/>
                <a:cs typeface="+mn-cs"/>
              </a:rPr>
              <a:t> by focusing your readings, discussions, exams, and papers on what you want your students to learn and be able to demonstrate.</a:t>
            </a:r>
            <a:endParaRPr lang="en-US" sz="14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Other terms for this practice are </a:t>
            </a:r>
            <a:r>
              <a:rPr lang="en-US" sz="1200" b="1" kern="1200" dirty="0" smtClean="0">
                <a:solidFill>
                  <a:schemeClr val="tx1"/>
                </a:solidFill>
                <a:effectLst/>
                <a:latin typeface="+mn-lt"/>
                <a:ea typeface="+mn-ea"/>
                <a:cs typeface="+mn-cs"/>
              </a:rPr>
              <a:t>“reverse” or “backwards” design</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This means that you </a:t>
            </a:r>
            <a:r>
              <a:rPr lang="en-US" sz="1200" b="1" kern="1200" dirty="0" smtClean="0">
                <a:solidFill>
                  <a:schemeClr val="tx1"/>
                </a:solidFill>
                <a:effectLst/>
                <a:latin typeface="+mn-lt"/>
                <a:ea typeface="+mn-ea"/>
                <a:cs typeface="+mn-cs"/>
              </a:rPr>
              <a:t>start with the objectives</a:t>
            </a:r>
            <a:r>
              <a:rPr lang="en-US" sz="1200" kern="1200" dirty="0" smtClean="0">
                <a:solidFill>
                  <a:schemeClr val="tx1"/>
                </a:solidFill>
                <a:effectLst/>
                <a:latin typeface="+mn-lt"/>
                <a:ea typeface="+mn-ea"/>
                <a:cs typeface="+mn-cs"/>
              </a:rPr>
              <a:t> you have developed for the end of the course.</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Then you decide which </a:t>
            </a:r>
            <a:r>
              <a:rPr lang="en-US" sz="1200" b="1" kern="1200" dirty="0" smtClean="0">
                <a:solidFill>
                  <a:schemeClr val="tx1"/>
                </a:solidFill>
                <a:effectLst/>
                <a:latin typeface="+mn-lt"/>
                <a:ea typeface="+mn-ea"/>
                <a:cs typeface="+mn-cs"/>
              </a:rPr>
              <a:t>themes and concepts you want to cover</a:t>
            </a:r>
            <a:r>
              <a:rPr lang="en-US" sz="1200" kern="1200" dirty="0" smtClean="0">
                <a:solidFill>
                  <a:schemeClr val="tx1"/>
                </a:solidFill>
                <a:effectLst/>
                <a:latin typeface="+mn-lt"/>
                <a:ea typeface="+mn-ea"/>
                <a:cs typeface="+mn-cs"/>
              </a:rPr>
              <a:t> during the semester.</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After that, you choose the </a:t>
            </a:r>
            <a:r>
              <a:rPr lang="en-US" sz="1200" b="1" kern="1200" dirty="0" smtClean="0">
                <a:solidFill>
                  <a:schemeClr val="tx1"/>
                </a:solidFill>
                <a:effectLst/>
                <a:latin typeface="+mn-lt"/>
                <a:ea typeface="+mn-ea"/>
                <a:cs typeface="+mn-cs"/>
              </a:rPr>
              <a:t>textbook or other reading materials</a:t>
            </a:r>
            <a:r>
              <a:rPr lang="en-US" sz="1200" kern="1200" dirty="0" smtClean="0">
                <a:solidFill>
                  <a:schemeClr val="tx1"/>
                </a:solidFill>
                <a:effectLst/>
                <a:latin typeface="+mn-lt"/>
                <a:ea typeface="+mn-ea"/>
                <a:cs typeface="+mn-cs"/>
              </a:rPr>
              <a:t> that fit the objectives, themes, and concepts you’ve identified.</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Finally, you choose the </a:t>
            </a:r>
            <a:r>
              <a:rPr lang="en-US" sz="1200" b="1" kern="1200" dirty="0" smtClean="0">
                <a:solidFill>
                  <a:schemeClr val="tx1"/>
                </a:solidFill>
                <a:effectLst/>
                <a:latin typeface="+mn-lt"/>
                <a:ea typeface="+mn-ea"/>
                <a:cs typeface="+mn-cs"/>
              </a:rPr>
              <a:t>assessment tools</a:t>
            </a:r>
            <a:r>
              <a:rPr lang="en-US" sz="1200" kern="1200" dirty="0" smtClean="0">
                <a:solidFill>
                  <a:schemeClr val="tx1"/>
                </a:solidFill>
                <a:effectLst/>
                <a:latin typeface="+mn-lt"/>
                <a:ea typeface="+mn-ea"/>
                <a:cs typeface="+mn-cs"/>
              </a:rPr>
              <a:t> that best allow the students to demonstrate the skills or knowledge included in your objectives.</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39199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So that leads us to the question of where</a:t>
            </a:r>
            <a:r>
              <a:rPr lang="en-US" sz="1200" kern="1200" baseline="0" dirty="0" smtClean="0">
                <a:solidFill>
                  <a:schemeClr val="tx1"/>
                </a:solidFill>
                <a:effectLst/>
                <a:latin typeface="+mn-lt"/>
                <a:ea typeface="+mn-ea"/>
                <a:cs typeface="+mn-cs"/>
              </a:rPr>
              <a:t> might you find ideas for objectives you may want to include in your syllabus?</a:t>
            </a:r>
            <a:endParaRPr lang="en-US" sz="1200" b="0" kern="1200" dirty="0" smtClean="0">
              <a:solidFill>
                <a:schemeClr val="tx1"/>
              </a:solidFill>
              <a:effectLst/>
              <a:latin typeface="+mn-lt"/>
              <a:ea typeface="+mn-ea"/>
              <a:cs typeface="+mn-cs"/>
            </a:endParaRPr>
          </a:p>
          <a:p>
            <a:pPr marL="0" indent="0">
              <a:buFontTx/>
              <a:buNone/>
            </a:pP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 are some places you may want to start: If you have a sample of 	textbooks, it may help to read the goals of each book for some 	guidance.</a:t>
            </a:r>
          </a:p>
          <a:p>
            <a:r>
              <a:rPr lang="en-US" sz="1200" kern="1200" dirty="0" smtClean="0">
                <a:solidFill>
                  <a:schemeClr val="tx1"/>
                </a:solidFill>
                <a:effectLst/>
                <a:latin typeface="+mn-lt"/>
                <a:ea typeface="+mn-ea"/>
                <a:cs typeface="+mn-cs"/>
              </a:rPr>
              <a:t>	You could look at the knowledge or skills that are required for other 	courses students will be taking later. If the course you are teaching is an 	introductory course, what skills or knowledge will your students need for 	the more advanced courses for which your course is a prerequisite?)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9482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smtClean="0">
                <a:solidFill>
                  <a:schemeClr val="tx1"/>
                </a:solidFill>
                <a:effectLst/>
                <a:latin typeface="+mn-lt"/>
                <a:ea typeface="+mn-ea"/>
                <a:cs typeface="+mn-cs"/>
              </a:rPr>
              <a:t>Generally, you will include a </a:t>
            </a:r>
            <a:r>
              <a:rPr lang="en-US" sz="1200" b="1" kern="1200" dirty="0" smtClean="0">
                <a:solidFill>
                  <a:schemeClr val="tx1"/>
                </a:solidFill>
                <a:effectLst/>
                <a:latin typeface="+mn-lt"/>
                <a:ea typeface="+mn-ea"/>
                <a:cs typeface="+mn-cs"/>
              </a:rPr>
              <a:t>list of 3-5 objectives</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It helps to use</a:t>
            </a:r>
            <a:r>
              <a:rPr lang="en-US" sz="1200" b="1" kern="1200" dirty="0" smtClean="0">
                <a:solidFill>
                  <a:schemeClr val="tx1"/>
                </a:solidFill>
                <a:effectLst/>
                <a:latin typeface="+mn-lt"/>
                <a:ea typeface="+mn-ea"/>
                <a:cs typeface="+mn-cs"/>
              </a:rPr>
              <a:t> action verbs</a:t>
            </a:r>
            <a:r>
              <a:rPr lang="en-US" sz="1200" kern="1200" dirty="0" smtClean="0">
                <a:solidFill>
                  <a:schemeClr val="tx1"/>
                </a:solidFill>
                <a:effectLst/>
                <a:latin typeface="+mn-lt"/>
                <a:ea typeface="+mn-ea"/>
                <a:cs typeface="+mn-cs"/>
              </a:rPr>
              <a:t> to remind students that they will have to demonstrate that they have worked to meet the objectives.</a:t>
            </a:r>
            <a:endParaRPr lang="en-US" sz="14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Here is a list of some example types of objectives:</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One of the most basic objectives is to </a:t>
            </a:r>
            <a:r>
              <a:rPr lang="en-US" sz="1200" b="1" kern="1200" dirty="0" smtClean="0">
                <a:solidFill>
                  <a:schemeClr val="tx1"/>
                </a:solidFill>
                <a:effectLst/>
                <a:latin typeface="+mn-lt"/>
                <a:ea typeface="+mn-ea"/>
                <a:cs typeface="+mn-cs"/>
              </a:rPr>
              <a:t>attain knowledge</a:t>
            </a:r>
            <a:r>
              <a:rPr lang="en-US" sz="1200" kern="1200" dirty="0" smtClean="0">
                <a:solidFill>
                  <a:schemeClr val="tx1"/>
                </a:solidFill>
                <a:effectLst/>
                <a:latin typeface="+mn-lt"/>
                <a:ea typeface="+mn-ea"/>
                <a:cs typeface="+mn-cs"/>
              </a:rPr>
              <a:t> of something specific.</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Another is to </a:t>
            </a:r>
            <a:r>
              <a:rPr lang="en-US" sz="1200" b="1" kern="1200" dirty="0" smtClean="0">
                <a:solidFill>
                  <a:schemeClr val="tx1"/>
                </a:solidFill>
                <a:effectLst/>
                <a:latin typeface="+mn-lt"/>
                <a:ea typeface="+mn-ea"/>
                <a:cs typeface="+mn-cs"/>
              </a:rPr>
              <a:t>develop a skill</a:t>
            </a:r>
            <a:r>
              <a:rPr lang="en-US" sz="1200" kern="1200" dirty="0" smtClean="0">
                <a:solidFill>
                  <a:schemeClr val="tx1"/>
                </a:solidFill>
                <a:effectLst/>
                <a:latin typeface="+mn-lt"/>
                <a:ea typeface="+mn-ea"/>
                <a:cs typeface="+mn-cs"/>
              </a:rPr>
              <a:t> that is linked to the course.</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Similarly, there is the </a:t>
            </a:r>
            <a:r>
              <a:rPr lang="en-US" sz="1200" b="1" kern="1200" dirty="0" smtClean="0">
                <a:solidFill>
                  <a:schemeClr val="tx1"/>
                </a:solidFill>
                <a:effectLst/>
                <a:latin typeface="+mn-lt"/>
                <a:ea typeface="+mn-ea"/>
                <a:cs typeface="+mn-cs"/>
              </a:rPr>
              <a:t>ability to carry out a certain task</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An additional goal that’s often used by instructors is the </a:t>
            </a:r>
            <a:r>
              <a:rPr lang="en-US" sz="1200" b="1" kern="1200" dirty="0" smtClean="0">
                <a:solidFill>
                  <a:schemeClr val="tx1"/>
                </a:solidFill>
                <a:effectLst/>
                <a:latin typeface="+mn-lt"/>
                <a:ea typeface="+mn-ea"/>
                <a:cs typeface="+mn-cs"/>
              </a:rPr>
              <a:t>understanding and/or application of key concepts</a:t>
            </a:r>
            <a:r>
              <a:rPr lang="en-US" sz="1200" kern="1200" dirty="0" smtClean="0">
                <a:solidFill>
                  <a:schemeClr val="tx1"/>
                </a:solidFill>
                <a:effectLst/>
                <a:latin typeface="+mn-lt"/>
                <a:ea typeface="+mn-ea"/>
                <a:cs typeface="+mn-cs"/>
              </a:rPr>
              <a:t> from the course.</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A final example is the </a:t>
            </a:r>
            <a:r>
              <a:rPr lang="en-US" sz="1200" b="1" kern="1200" dirty="0" smtClean="0">
                <a:solidFill>
                  <a:schemeClr val="tx1"/>
                </a:solidFill>
                <a:effectLst/>
                <a:latin typeface="+mn-lt"/>
                <a:ea typeface="+mn-ea"/>
                <a:cs typeface="+mn-cs"/>
              </a:rPr>
              <a:t>ability to answer major questions in the field</a:t>
            </a:r>
            <a:r>
              <a:rPr lang="en-US" sz="1200" kern="1200" dirty="0" smtClean="0">
                <a:solidFill>
                  <a:schemeClr val="tx1"/>
                </a:solidFill>
                <a:effectLst/>
                <a:latin typeface="+mn-lt"/>
                <a:ea typeface="+mn-ea"/>
                <a:cs typeface="+mn-cs"/>
              </a:rPr>
              <a:t>, but again, this should be something that can be objectively measured.</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66850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r>
              <a:rPr lang="en-US" sz="1200" kern="1200" dirty="0" smtClean="0">
                <a:solidFill>
                  <a:schemeClr val="tx1"/>
                </a:solidFill>
                <a:latin typeface="+mn-lt"/>
                <a:ea typeface="+mn-ea"/>
                <a:cs typeface="+mn-cs"/>
              </a:rPr>
              <a:t>Now, we’ll consider Course Policies</a:t>
            </a:r>
          </a:p>
          <a:p>
            <a:pPr lvl="1"/>
            <a:r>
              <a:rPr lang="en-US" sz="1200" kern="1200" dirty="0" smtClean="0">
                <a:solidFill>
                  <a:schemeClr val="tx1"/>
                </a:solidFill>
                <a:latin typeface="+mn-lt"/>
                <a:ea typeface="+mn-ea"/>
                <a:cs typeface="+mn-cs"/>
              </a:rPr>
              <a:t>Just as a reminder: the syllabus is a contract and a means of communication with your students, and it’s a document they can reference all semester and to which you can refer them.</a:t>
            </a:r>
          </a:p>
          <a:p>
            <a:pPr>
              <a:spcBef>
                <a:spcPts val="0"/>
              </a:spcBef>
              <a:buNone/>
            </a:pPr>
            <a:endParaRPr lang="en-US" dirty="0" smtClean="0"/>
          </a:p>
          <a:p>
            <a:pPr lvl="1"/>
            <a:r>
              <a:rPr lang="en-US" sz="1200" kern="1200" dirty="0" smtClean="0">
                <a:solidFill>
                  <a:schemeClr val="tx1"/>
                </a:solidFill>
                <a:latin typeface="+mn-lt"/>
                <a:ea typeface="+mn-ea"/>
                <a:cs typeface="+mn-cs"/>
              </a:rPr>
              <a:t>This section addresses your classroom policies &amp; rules, so it’s best to be as detailed as possible.  </a:t>
            </a:r>
          </a:p>
          <a:p>
            <a:pPr lvl="2"/>
            <a:r>
              <a:rPr lang="en-US" sz="1200" kern="1200" dirty="0" smtClean="0">
                <a:solidFill>
                  <a:schemeClr val="tx1"/>
                </a:solidFill>
                <a:latin typeface="+mn-lt"/>
                <a:ea typeface="+mn-ea"/>
                <a:cs typeface="+mn-cs"/>
              </a:rPr>
              <a:t>This lets your students know exactly what you expect, what you permit in class, and what will not be tolerated.</a:t>
            </a:r>
          </a:p>
          <a:p>
            <a:pPr lvl="2"/>
            <a:r>
              <a:rPr lang="en-US" sz="1200" kern="1200" dirty="0" smtClean="0">
                <a:solidFill>
                  <a:schemeClr val="tx1"/>
                </a:solidFill>
                <a:latin typeface="+mn-lt"/>
                <a:ea typeface="+mn-ea"/>
                <a:cs typeface="+mn-cs"/>
              </a:rPr>
              <a:t>These also give you the opportunity to say why these expectations are in place, so students do not feel you are being arbitrary.</a:t>
            </a:r>
          </a:p>
          <a:p>
            <a:pPr lvl="2"/>
            <a:r>
              <a:rPr lang="en-US" sz="1200" kern="1200" dirty="0" smtClean="0">
                <a:solidFill>
                  <a:schemeClr val="tx1"/>
                </a:solidFill>
                <a:latin typeface="+mn-lt"/>
                <a:ea typeface="+mn-ea"/>
                <a:cs typeface="+mn-cs"/>
              </a:rPr>
              <a:t>There are no right or wrong answers here – </a:t>
            </a:r>
            <a:r>
              <a:rPr lang="en-US" sz="1200" u="sng" kern="1200" dirty="0" smtClean="0">
                <a:solidFill>
                  <a:schemeClr val="tx1"/>
                </a:solidFill>
                <a:latin typeface="+mn-lt"/>
                <a:ea typeface="+mn-ea"/>
                <a:cs typeface="+mn-cs"/>
              </a:rPr>
              <a:t>your</a:t>
            </a:r>
            <a:r>
              <a:rPr lang="en-US" sz="1200" kern="1200" dirty="0" smtClean="0">
                <a:solidFill>
                  <a:schemeClr val="tx1"/>
                </a:solidFill>
                <a:latin typeface="+mn-lt"/>
                <a:ea typeface="+mn-ea"/>
                <a:cs typeface="+mn-cs"/>
              </a:rPr>
              <a:t> policies reflect </a:t>
            </a:r>
            <a:r>
              <a:rPr lang="en-US" sz="1200" u="sng" kern="1200" dirty="0" smtClean="0">
                <a:solidFill>
                  <a:schemeClr val="tx1"/>
                </a:solidFill>
                <a:latin typeface="+mn-lt"/>
                <a:ea typeface="+mn-ea"/>
                <a:cs typeface="+mn-cs"/>
              </a:rPr>
              <a:t>your</a:t>
            </a:r>
            <a:r>
              <a:rPr lang="en-US" sz="1200" kern="1200" dirty="0" smtClean="0">
                <a:solidFill>
                  <a:schemeClr val="tx1"/>
                </a:solidFill>
                <a:latin typeface="+mn-lt"/>
                <a:ea typeface="+mn-ea"/>
                <a:cs typeface="+mn-cs"/>
              </a:rPr>
              <a:t> classroom values.</a:t>
            </a:r>
          </a:p>
          <a:p>
            <a:pPr>
              <a:spcBef>
                <a:spcPts val="0"/>
              </a:spcBef>
              <a:buNone/>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518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lgn="l"/>
            <a:r>
              <a:rPr lang="en-US" sz="1200" kern="1200" dirty="0" smtClean="0">
                <a:solidFill>
                  <a:schemeClr val="tx1"/>
                </a:solidFill>
                <a:latin typeface="+mn-lt"/>
                <a:ea typeface="+mn-ea"/>
                <a:cs typeface="+mn-cs"/>
              </a:rPr>
              <a:t>So if course policies are your classroom rules, what are some things you might consider important to include?</a:t>
            </a:r>
          </a:p>
          <a:p>
            <a:pPr lvl="1" algn="l"/>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there are many options, here are some common policies you might consider:</a:t>
            </a:r>
          </a:p>
          <a:p>
            <a:pPr lvl="1" algn="l"/>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43488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2"/>
            <a:r>
              <a:rPr lang="en-US" sz="1200" kern="1200" dirty="0" smtClean="0">
                <a:solidFill>
                  <a:schemeClr val="tx1"/>
                </a:solidFill>
                <a:latin typeface="+mn-lt"/>
                <a:ea typeface="+mn-ea"/>
                <a:cs typeface="+mn-cs"/>
              </a:rPr>
              <a:t>Attendance and tardiness</a:t>
            </a:r>
          </a:p>
          <a:p>
            <a:pPr lvl="3"/>
            <a:r>
              <a:rPr lang="en-US" sz="1200" kern="1200" dirty="0" smtClean="0">
                <a:solidFill>
                  <a:schemeClr val="tx1"/>
                </a:solidFill>
                <a:latin typeface="+mn-lt"/>
                <a:ea typeface="+mn-ea"/>
                <a:cs typeface="+mn-cs"/>
              </a:rPr>
              <a:t>Is attendance mandatory and is it for grade?  If you do take attendance, what will count for:</a:t>
            </a:r>
          </a:p>
          <a:p>
            <a:pPr lvl="3"/>
            <a:r>
              <a:rPr lang="en-US" sz="1200" kern="1200" dirty="0" smtClean="0">
                <a:solidFill>
                  <a:schemeClr val="tx1"/>
                </a:solidFill>
                <a:latin typeface="+mn-lt"/>
                <a:ea typeface="+mn-ea"/>
                <a:cs typeface="+mn-cs"/>
              </a:rPr>
              <a:t>Excused versus unexcused absences</a:t>
            </a:r>
          </a:p>
          <a:p>
            <a:pPr lvl="4"/>
            <a:r>
              <a:rPr lang="en-US" sz="1200" kern="1200" dirty="0" smtClean="0">
                <a:solidFill>
                  <a:schemeClr val="tx1"/>
                </a:solidFill>
                <a:latin typeface="+mn-lt"/>
                <a:ea typeface="+mn-ea"/>
                <a:cs typeface="+mn-cs"/>
              </a:rPr>
              <a:t>How many are permitted?</a:t>
            </a:r>
          </a:p>
          <a:p>
            <a:pPr lvl="4"/>
            <a:r>
              <a:rPr lang="en-US" sz="1200" kern="1200" dirty="0" smtClean="0">
                <a:solidFill>
                  <a:schemeClr val="tx1"/>
                </a:solidFill>
                <a:latin typeface="+mn-lt"/>
                <a:ea typeface="+mn-ea"/>
                <a:cs typeface="+mn-cs"/>
              </a:rPr>
              <a:t>Is documentation required?</a:t>
            </a:r>
          </a:p>
          <a:p>
            <a:pPr lvl="4"/>
            <a:r>
              <a:rPr lang="en-US" sz="1200" kern="1200" dirty="0" smtClean="0">
                <a:solidFill>
                  <a:schemeClr val="tx1"/>
                </a:solidFill>
                <a:latin typeface="+mn-lt"/>
                <a:ea typeface="+mn-ea"/>
                <a:cs typeface="+mn-cs"/>
              </a:rPr>
              <a:t>Be sure to keep in mind university policies, such as the policy on religious holidays</a:t>
            </a:r>
          </a:p>
          <a:p>
            <a:pPr lvl="3"/>
            <a:r>
              <a:rPr lang="en-US" sz="1200" kern="1200" dirty="0" smtClean="0">
                <a:solidFill>
                  <a:schemeClr val="tx1"/>
                </a:solidFill>
                <a:latin typeface="+mn-lt"/>
                <a:ea typeface="+mn-ea"/>
                <a:cs typeface="+mn-cs"/>
              </a:rPr>
              <a:t>How will you take attendance?</a:t>
            </a:r>
          </a:p>
          <a:p>
            <a:pPr lvl="4"/>
            <a:r>
              <a:rPr lang="en-US" sz="1200" kern="1200" dirty="0" smtClean="0">
                <a:solidFill>
                  <a:schemeClr val="tx1"/>
                </a:solidFill>
                <a:latin typeface="+mn-lt"/>
                <a:ea typeface="+mn-ea"/>
                <a:cs typeface="+mn-cs"/>
              </a:rPr>
              <a:t>Your methods may differ based on having a small versus a large classroom</a:t>
            </a:r>
          </a:p>
          <a:p>
            <a:pPr lvl="4"/>
            <a:r>
              <a:rPr lang="en-US" sz="1200" kern="1200" dirty="0" smtClean="0">
                <a:solidFill>
                  <a:schemeClr val="tx1"/>
                </a:solidFill>
                <a:latin typeface="+mn-lt"/>
                <a:ea typeface="+mn-ea"/>
                <a:cs typeface="+mn-cs"/>
              </a:rPr>
              <a:t>You could call roll, use a sign in sheet, tally attendance from handed in assignments, or if it is a very small class, in a few weeks, your memory may suffice</a:t>
            </a:r>
          </a:p>
          <a:p>
            <a:pPr lvl="3"/>
            <a:r>
              <a:rPr lang="en-US" sz="1200" kern="1200" dirty="0" smtClean="0">
                <a:solidFill>
                  <a:schemeClr val="tx1"/>
                </a:solidFill>
                <a:latin typeface="+mn-lt"/>
                <a:ea typeface="+mn-ea"/>
                <a:cs typeface="+mn-cs"/>
              </a:rPr>
              <a:t>And, do you record tardiness?</a:t>
            </a:r>
          </a:p>
          <a:p>
            <a:pPr lvl="4"/>
            <a:r>
              <a:rPr lang="en-US" sz="1200" kern="1200" dirty="0" smtClean="0">
                <a:solidFill>
                  <a:schemeClr val="tx1"/>
                </a:solidFill>
                <a:latin typeface="+mn-lt"/>
                <a:ea typeface="+mn-ea"/>
                <a:cs typeface="+mn-cs"/>
              </a:rPr>
              <a:t>May your students enter the classroom late or is the door shut?</a:t>
            </a:r>
          </a:p>
          <a:p>
            <a:pPr lvl="4"/>
            <a:r>
              <a:rPr lang="en-US" sz="1200" kern="1200" dirty="0" smtClean="0">
                <a:solidFill>
                  <a:schemeClr val="tx1"/>
                </a:solidFill>
                <a:latin typeface="+mn-lt"/>
                <a:ea typeface="+mn-ea"/>
                <a:cs typeface="+mn-cs"/>
              </a:rPr>
              <a:t>Does tardiness affect grades?</a:t>
            </a:r>
          </a:p>
          <a:p>
            <a:r>
              <a:rPr lang="en-US" sz="1200" kern="1200" dirty="0" smtClean="0">
                <a:solidFill>
                  <a:schemeClr val="tx1"/>
                </a:solidFill>
                <a:latin typeface="+mn-lt"/>
                <a:ea typeface="+mn-ea"/>
                <a:cs typeface="+mn-cs"/>
              </a:rPr>
              <a:t> </a:t>
            </a:r>
          </a:p>
          <a:p>
            <a:pPr lvl="2"/>
            <a:r>
              <a:rPr lang="en-US" sz="1200" kern="1200" dirty="0" smtClean="0">
                <a:solidFill>
                  <a:schemeClr val="tx1"/>
                </a:solidFill>
                <a:latin typeface="+mn-lt"/>
                <a:ea typeface="+mn-ea"/>
                <a:cs typeface="+mn-cs"/>
              </a:rPr>
              <a:t>Another option is your grading policy – This is where you will state if you will accept any of the following and how the student’s grade will be affected.</a:t>
            </a:r>
          </a:p>
          <a:p>
            <a:pPr lvl="3"/>
            <a:r>
              <a:rPr lang="en-US" sz="1200" kern="1200" dirty="0" smtClean="0">
                <a:solidFill>
                  <a:schemeClr val="tx1"/>
                </a:solidFill>
                <a:latin typeface="+mn-lt"/>
                <a:ea typeface="+mn-ea"/>
                <a:cs typeface="+mn-cs"/>
              </a:rPr>
              <a:t>Will you accept late work</a:t>
            </a:r>
          </a:p>
          <a:p>
            <a:pPr lvl="3"/>
            <a:r>
              <a:rPr lang="en-US" sz="1200" kern="1200" dirty="0" smtClean="0">
                <a:solidFill>
                  <a:schemeClr val="tx1"/>
                </a:solidFill>
                <a:latin typeface="+mn-lt"/>
                <a:ea typeface="+mn-ea"/>
                <a:cs typeface="+mn-cs"/>
              </a:rPr>
              <a:t>Do you offer make-up assignments</a:t>
            </a:r>
          </a:p>
          <a:p>
            <a:pPr lvl="3"/>
            <a:r>
              <a:rPr lang="en-US" sz="1200" kern="1200" dirty="0" smtClean="0">
                <a:solidFill>
                  <a:schemeClr val="tx1"/>
                </a:solidFill>
                <a:latin typeface="+mn-lt"/>
                <a:ea typeface="+mn-ea"/>
                <a:cs typeface="+mn-cs"/>
              </a:rPr>
              <a:t>Will there be extra credit opportunities</a:t>
            </a:r>
          </a:p>
          <a:p>
            <a:pPr lvl="3"/>
            <a:r>
              <a:rPr lang="en-US" sz="1200" kern="1200" dirty="0" smtClean="0">
                <a:solidFill>
                  <a:schemeClr val="tx1"/>
                </a:solidFill>
                <a:latin typeface="+mn-lt"/>
                <a:ea typeface="+mn-ea"/>
                <a:cs typeface="+mn-cs"/>
              </a:rPr>
              <a:t>Does participation count for points towards the final grade</a:t>
            </a:r>
          </a:p>
          <a:p>
            <a:pPr lvl="3"/>
            <a:r>
              <a:rPr lang="en-US" sz="1200" kern="1200" dirty="0" smtClean="0">
                <a:solidFill>
                  <a:schemeClr val="tx1"/>
                </a:solidFill>
                <a:latin typeface="+mn-lt"/>
                <a:ea typeface="+mn-ea"/>
                <a:cs typeface="+mn-cs"/>
              </a:rPr>
              <a:t>Are rewrites allowed on writing projects?</a:t>
            </a:r>
          </a:p>
          <a:p>
            <a:r>
              <a:rPr lang="en-US" sz="1200" kern="1200" dirty="0" smtClean="0">
                <a:solidFill>
                  <a:schemeClr val="tx1"/>
                </a:solidFill>
                <a:latin typeface="+mn-lt"/>
                <a:ea typeface="+mn-ea"/>
                <a:cs typeface="+mn-cs"/>
              </a:rPr>
              <a:t> </a:t>
            </a:r>
          </a:p>
          <a:p>
            <a:pPr lvl="2"/>
            <a:r>
              <a:rPr lang="en-US" sz="1200" kern="1200" dirty="0" smtClean="0">
                <a:solidFill>
                  <a:schemeClr val="tx1"/>
                </a:solidFill>
                <a:latin typeface="+mn-lt"/>
                <a:ea typeface="+mn-ea"/>
                <a:cs typeface="+mn-cs"/>
              </a:rPr>
              <a:t>Technology</a:t>
            </a:r>
          </a:p>
          <a:p>
            <a:pPr lvl="3"/>
            <a:r>
              <a:rPr lang="en-US" sz="1200" kern="1200" dirty="0" smtClean="0">
                <a:solidFill>
                  <a:schemeClr val="tx1"/>
                </a:solidFill>
                <a:latin typeface="+mn-lt"/>
                <a:ea typeface="+mn-ea"/>
                <a:cs typeface="+mn-cs"/>
              </a:rPr>
              <a:t>Specifically, laptops,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tablets, and mobile phones</a:t>
            </a:r>
          </a:p>
          <a:p>
            <a:pPr lvl="4"/>
            <a:r>
              <a:rPr lang="en-US" sz="1200" kern="1200" dirty="0" smtClean="0">
                <a:solidFill>
                  <a:schemeClr val="tx1"/>
                </a:solidFill>
                <a:latin typeface="+mn-lt"/>
                <a:ea typeface="+mn-ea"/>
                <a:cs typeface="+mn-cs"/>
              </a:rPr>
              <a:t>Do you allow these for note taking?</a:t>
            </a:r>
          </a:p>
          <a:p>
            <a:pPr lvl="4"/>
            <a:r>
              <a:rPr lang="en-US" sz="1200" kern="1200" dirty="0" smtClean="0">
                <a:solidFill>
                  <a:schemeClr val="tx1"/>
                </a:solidFill>
                <a:latin typeface="+mn-lt"/>
                <a:ea typeface="+mn-ea"/>
                <a:cs typeface="+mn-cs"/>
              </a:rPr>
              <a:t>Do you have a policy if the student uses this for something outside of classroom work? (Such as Social Media, etc.)</a:t>
            </a:r>
          </a:p>
          <a:p>
            <a:pPr lvl="4"/>
            <a:r>
              <a:rPr lang="en-US" sz="1200" kern="1200" dirty="0" smtClean="0">
                <a:solidFill>
                  <a:schemeClr val="tx1"/>
                </a:solidFill>
                <a:latin typeface="+mn-lt"/>
                <a:ea typeface="+mn-ea"/>
                <a:cs typeface="+mn-cs"/>
              </a:rPr>
              <a:t>How do you handle texting?</a:t>
            </a:r>
          </a:p>
          <a:p>
            <a:pPr lvl="4"/>
            <a:r>
              <a:rPr lang="en-US" sz="1200" kern="1200" dirty="0" smtClean="0">
                <a:solidFill>
                  <a:schemeClr val="tx1"/>
                </a:solidFill>
                <a:latin typeface="+mn-lt"/>
                <a:ea typeface="+mn-ea"/>
                <a:cs typeface="+mn-cs"/>
              </a:rPr>
              <a:t>Or</a:t>
            </a:r>
            <a:r>
              <a:rPr lang="en-US" sz="1200" kern="1200" baseline="0" dirty="0" smtClean="0">
                <a:solidFill>
                  <a:schemeClr val="tx1"/>
                </a:solidFill>
                <a:latin typeface="+mn-lt"/>
                <a:ea typeface="+mn-ea"/>
                <a:cs typeface="+mn-cs"/>
              </a:rPr>
              <a:t> the phone r</a:t>
            </a:r>
            <a:r>
              <a:rPr lang="en-US" sz="1200" kern="1200" dirty="0" smtClean="0">
                <a:solidFill>
                  <a:schemeClr val="tx1"/>
                </a:solidFill>
                <a:latin typeface="+mn-lt"/>
                <a:ea typeface="+mn-ea"/>
                <a:cs typeface="+mn-cs"/>
              </a:rPr>
              <a:t>inging or making noise?</a:t>
            </a:r>
          </a:p>
          <a:p>
            <a:r>
              <a:rPr lang="en-US" sz="1200" kern="1200" dirty="0" smtClean="0">
                <a:solidFill>
                  <a:schemeClr val="tx1"/>
                </a:solidFill>
                <a:latin typeface="+mn-lt"/>
                <a:ea typeface="+mn-ea"/>
                <a:cs typeface="+mn-cs"/>
              </a:rPr>
              <a:t> </a:t>
            </a:r>
          </a:p>
          <a:p>
            <a:pPr lvl="2"/>
            <a:r>
              <a:rPr lang="en-US" sz="1200" kern="1200" dirty="0" smtClean="0">
                <a:solidFill>
                  <a:schemeClr val="tx1"/>
                </a:solidFill>
                <a:latin typeface="+mn-lt"/>
                <a:ea typeface="+mn-ea"/>
                <a:cs typeface="+mn-cs"/>
              </a:rPr>
              <a:t>And classroom Etiquette</a:t>
            </a:r>
          </a:p>
          <a:p>
            <a:pPr lvl="3"/>
            <a:r>
              <a:rPr lang="en-US" sz="1200" kern="1200" dirty="0" smtClean="0">
                <a:solidFill>
                  <a:schemeClr val="tx1"/>
                </a:solidFill>
                <a:latin typeface="+mn-lt"/>
                <a:ea typeface="+mn-ea"/>
                <a:cs typeface="+mn-cs"/>
              </a:rPr>
              <a:t>This basically refers to classroom behavior and disruptions – What do you expect as proper behavior from your students?</a:t>
            </a:r>
          </a:p>
          <a:p>
            <a:pPr lvl="3"/>
            <a:r>
              <a:rPr lang="en-US" sz="1200" kern="1200" dirty="0" smtClean="0">
                <a:solidFill>
                  <a:schemeClr val="tx1"/>
                </a:solidFill>
                <a:latin typeface="+mn-lt"/>
                <a:ea typeface="+mn-ea"/>
                <a:cs typeface="+mn-cs"/>
              </a:rPr>
              <a:t>How do you feel about eating, drinking, or sleeping in the classroom?</a:t>
            </a:r>
          </a:p>
          <a:p>
            <a:pPr lvl="3"/>
            <a:r>
              <a:rPr lang="en-US" sz="1200" kern="1200" dirty="0" smtClean="0">
                <a:solidFill>
                  <a:schemeClr val="tx1"/>
                </a:solidFill>
                <a:latin typeface="+mn-lt"/>
                <a:ea typeface="+mn-ea"/>
                <a:cs typeface="+mn-cs"/>
              </a:rPr>
              <a:t>You may simply make a point that you expect everyone to respect each other and behave in respectable manner</a:t>
            </a:r>
          </a:p>
          <a:p>
            <a:pPr>
              <a:spcBef>
                <a:spcPts val="0"/>
              </a:spcBef>
              <a:buNone/>
            </a:pPr>
            <a:endParaRPr dirty="0"/>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9893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r>
              <a:rPr lang="en-US" sz="1200" kern="1200" dirty="0" smtClean="0">
                <a:solidFill>
                  <a:schemeClr val="tx1"/>
                </a:solidFill>
                <a:latin typeface="+mn-lt"/>
                <a:ea typeface="+mn-ea"/>
                <a:cs typeface="+mn-cs"/>
              </a:rPr>
              <a:t>Next, you want to address what Assessment Tools you will use.</a:t>
            </a:r>
          </a:p>
          <a:p>
            <a:pPr lvl="1"/>
            <a:r>
              <a:rPr lang="en-US" sz="1200" kern="1200" dirty="0" smtClean="0">
                <a:solidFill>
                  <a:schemeClr val="tx1"/>
                </a:solidFill>
                <a:latin typeface="+mn-lt"/>
                <a:ea typeface="+mn-ea"/>
                <a:cs typeface="+mn-cs"/>
              </a:rPr>
              <a:t>What is the point of assessments in a classroom?  Are there any bad choices when it comes to what assessments you use? </a:t>
            </a:r>
          </a:p>
          <a:p>
            <a:pPr>
              <a:spcBef>
                <a:spcPts val="0"/>
              </a:spcBef>
              <a:buNone/>
            </a:pPr>
            <a:endParaRPr dirty="0"/>
          </a:p>
        </p:txBody>
      </p:sp>
    </p:spTree>
    <p:extLst>
      <p:ext uri="{BB962C8B-B14F-4D97-AF65-F5344CB8AC3E}">
        <p14:creationId xmlns:p14="http://schemas.microsoft.com/office/powerpoint/2010/main" val="321164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r>
              <a:rPr lang="en-US" sz="1200" kern="1200" dirty="0" smtClean="0">
                <a:solidFill>
                  <a:schemeClr val="tx1"/>
                </a:solidFill>
                <a:latin typeface="+mn-lt"/>
                <a:ea typeface="+mn-ea"/>
                <a:cs typeface="+mn-cs"/>
              </a:rPr>
              <a:t>The goal is to choose assessment methods that measure the course objectives you have already established.</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You might consider the size of the class to the types of assessments that exist.  For example, if you have over 100 students, requiring they each write a lengthy research paper may not be the best choice.</a:t>
            </a:r>
          </a:p>
          <a:p>
            <a:pPr>
              <a:spcBef>
                <a:spcPts val="0"/>
              </a:spcBef>
              <a:buNone/>
            </a:pPr>
            <a:endParaRPr dirty="0"/>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9542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r>
              <a:rPr lang="en-US" sz="1200" kern="1200" dirty="0" smtClean="0">
                <a:solidFill>
                  <a:schemeClr val="tx1"/>
                </a:solidFill>
                <a:latin typeface="+mn-lt"/>
                <a:ea typeface="+mn-ea"/>
                <a:cs typeface="+mn-cs"/>
              </a:rPr>
              <a:t>Explain in your syllabus what assessments you will give.</a:t>
            </a:r>
          </a:p>
          <a:p>
            <a:pPr lvl="2"/>
            <a:r>
              <a:rPr lang="en-US" sz="1200" kern="1200" dirty="0" smtClean="0">
                <a:solidFill>
                  <a:schemeClr val="tx1"/>
                </a:solidFill>
                <a:latin typeface="+mn-lt"/>
                <a:ea typeface="+mn-ea"/>
                <a:cs typeface="+mn-cs"/>
              </a:rPr>
              <a:t>Some options include exams, quizzes, labs, homework, research papers, oral presentations, participation points, and many more!</a:t>
            </a:r>
          </a:p>
          <a:p>
            <a:pPr lvl="2"/>
            <a:r>
              <a:rPr lang="en-US" sz="1200" kern="1200" dirty="0" smtClean="0">
                <a:solidFill>
                  <a:schemeClr val="tx1"/>
                </a:solidFill>
                <a:latin typeface="+mn-lt"/>
                <a:ea typeface="+mn-ea"/>
                <a:cs typeface="+mn-cs"/>
              </a:rPr>
              <a:t>You can always provide further details in handouts beyond the syllabus.  Some assignments, like a major research paper, will warrant more detailed discussion at a later date.</a:t>
            </a:r>
          </a:p>
          <a:p>
            <a:pPr>
              <a:spcBef>
                <a:spcPts val="0"/>
              </a:spcBef>
              <a:buNone/>
            </a:pPr>
            <a:endParaRPr dirty="0"/>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82125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r>
              <a:rPr lang="en-US" sz="1200" kern="1200" dirty="0" smtClean="0">
                <a:solidFill>
                  <a:schemeClr val="tx1"/>
                </a:solidFill>
                <a:latin typeface="+mn-lt"/>
                <a:ea typeface="+mn-ea"/>
                <a:cs typeface="+mn-cs"/>
              </a:rPr>
              <a:t>After stating what assessments students will have to complete, round out this section with a clear grading scale.  On the first day, students want to know how to succeed in the course.  Part of this involves knowing </a:t>
            </a:r>
            <a:r>
              <a:rPr lang="en-US" sz="1200" i="1"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 important assignments are in relation to one another.  Decide how you will assign worth to each task.</a:t>
            </a:r>
          </a:p>
          <a:p>
            <a:pPr lvl="2"/>
            <a:r>
              <a:rPr lang="en-US" sz="1200" kern="1200" dirty="0" smtClean="0">
                <a:solidFill>
                  <a:schemeClr val="tx1"/>
                </a:solidFill>
                <a:latin typeface="+mn-lt"/>
                <a:ea typeface="+mn-ea"/>
                <a:cs typeface="+mn-cs"/>
              </a:rPr>
              <a:t>How many points will each item be worth?</a:t>
            </a:r>
          </a:p>
          <a:p>
            <a:pPr lvl="2"/>
            <a:r>
              <a:rPr lang="en-US" sz="1200" kern="1200" dirty="0" smtClean="0">
                <a:solidFill>
                  <a:schemeClr val="tx1"/>
                </a:solidFill>
                <a:latin typeface="+mn-lt"/>
                <a:ea typeface="+mn-ea"/>
                <a:cs typeface="+mn-cs"/>
              </a:rPr>
              <a:t>You can also consider this in terms of what percentage of the final grade each assessment will carry.</a:t>
            </a:r>
          </a:p>
          <a:p>
            <a:pPr lvl="2"/>
            <a:r>
              <a:rPr lang="en-US" sz="1200" kern="1200" dirty="0" smtClean="0">
                <a:solidFill>
                  <a:schemeClr val="tx1"/>
                </a:solidFill>
                <a:latin typeface="+mn-lt"/>
                <a:ea typeface="+mn-ea"/>
                <a:cs typeface="+mn-cs"/>
              </a:rPr>
              <a:t>Will you weight some assignments in comparison to others?</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For more information on particular types of assessments, using qualitative versus quantitative tools, and so on, please check out the Grading &amp; Evaluation presentation.</a:t>
            </a:r>
          </a:p>
          <a:p>
            <a:pPr>
              <a:spcBef>
                <a:spcPts val="0"/>
              </a:spcBef>
              <a:buNone/>
            </a:pPr>
            <a:endParaRPr dirty="0"/>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2483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want to start by providing you with some general advice and things to keep in mind while you’re designing your syllabus.</a:t>
            </a:r>
          </a:p>
          <a:p>
            <a:pPr marL="171450" lvl="0" indent="-171450">
              <a:buFontTx/>
              <a:buChar char="-"/>
            </a:pPr>
            <a:r>
              <a:rPr lang="en-US" sz="1200" kern="1200" dirty="0" smtClean="0">
                <a:solidFill>
                  <a:schemeClr val="tx1"/>
                </a:solidFill>
                <a:effectLst/>
                <a:latin typeface="+mn-lt"/>
                <a:ea typeface="+mn-ea"/>
                <a:cs typeface="+mn-cs"/>
              </a:rPr>
              <a:t>First, it helps to </a:t>
            </a:r>
            <a:r>
              <a:rPr lang="en-US" sz="1200" b="1" kern="1200" dirty="0" smtClean="0">
                <a:solidFill>
                  <a:schemeClr val="tx1"/>
                </a:solidFill>
                <a:effectLst/>
                <a:latin typeface="+mn-lt"/>
                <a:ea typeface="+mn-ea"/>
                <a:cs typeface="+mn-cs"/>
              </a:rPr>
              <a:t>treat your syllabus like it’s a contract</a:t>
            </a:r>
            <a:r>
              <a:rPr lang="en-US" sz="1200" kern="1200" dirty="0" smtClean="0">
                <a:solidFill>
                  <a:schemeClr val="tx1"/>
                </a:solidFill>
                <a:effectLst/>
                <a:latin typeface="+mn-lt"/>
                <a:ea typeface="+mn-ea"/>
                <a:cs typeface="+mn-cs"/>
              </a:rPr>
              <a:t>. This means that it explains to your students the work and behavior you expect from them, notifies them in advance of the due dates and exam days, and states how students will be graded. If it’s possible dates may change, make sure to state that in your syllabus.</a:t>
            </a:r>
          </a:p>
          <a:p>
            <a:pPr marL="171450" lvl="0" indent="-171450">
              <a:buFontTx/>
              <a:buChar char="-"/>
            </a:pPr>
            <a:r>
              <a:rPr lang="en-US" sz="1200" kern="1200" dirty="0" smtClean="0">
                <a:solidFill>
                  <a:schemeClr val="tx1"/>
                </a:solidFill>
                <a:effectLst/>
                <a:latin typeface="+mn-lt"/>
                <a:ea typeface="+mn-ea"/>
                <a:cs typeface="+mn-cs"/>
              </a:rPr>
              <a:t>Second, keep in mind </a:t>
            </a:r>
            <a:r>
              <a:rPr lang="en-US" sz="1200" b="1" kern="1200" dirty="0" smtClean="0">
                <a:solidFill>
                  <a:schemeClr val="tx1"/>
                </a:solidFill>
                <a:effectLst/>
                <a:latin typeface="+mn-lt"/>
                <a:ea typeface="+mn-ea"/>
                <a:cs typeface="+mn-cs"/>
              </a:rPr>
              <a:t>what level of course you’ll be teaching</a:t>
            </a:r>
            <a:r>
              <a:rPr lang="en-US" sz="1200" kern="1200" dirty="0" smtClean="0">
                <a:solidFill>
                  <a:schemeClr val="tx1"/>
                </a:solidFill>
                <a:effectLst/>
                <a:latin typeface="+mn-lt"/>
                <a:ea typeface="+mn-ea"/>
                <a:cs typeface="+mn-cs"/>
              </a:rPr>
              <a:t>. Is this an introductory or upper-level course? If it is introductory, you may need to plan more time to explain concepts or theories to your students than you would for more advanced courses.</a:t>
            </a:r>
          </a:p>
          <a:p>
            <a:pPr marL="171450" lvl="0" indent="-171450">
              <a:buFontTx/>
              <a:buChar char="-"/>
            </a:pPr>
            <a:r>
              <a:rPr lang="en-US" sz="1200" kern="1200" dirty="0" smtClean="0">
                <a:solidFill>
                  <a:schemeClr val="tx1"/>
                </a:solidFill>
                <a:effectLst/>
                <a:latin typeface="+mn-lt"/>
                <a:ea typeface="+mn-ea"/>
                <a:cs typeface="+mn-cs"/>
              </a:rPr>
              <a:t>Third, you should </a:t>
            </a:r>
            <a:r>
              <a:rPr lang="en-US" sz="1200" b="1" kern="1200" dirty="0" smtClean="0">
                <a:solidFill>
                  <a:schemeClr val="tx1"/>
                </a:solidFill>
                <a:effectLst/>
                <a:latin typeface="+mn-lt"/>
                <a:ea typeface="+mn-ea"/>
                <a:cs typeface="+mn-cs"/>
              </a:rPr>
              <a:t>know what requirements your course fulfills</a:t>
            </a:r>
            <a:r>
              <a:rPr lang="en-US" sz="1200" kern="1200" dirty="0" smtClean="0">
                <a:solidFill>
                  <a:schemeClr val="tx1"/>
                </a:solidFill>
                <a:effectLst/>
                <a:latin typeface="+mn-lt"/>
                <a:ea typeface="+mn-ea"/>
                <a:cs typeface="+mn-cs"/>
              </a:rPr>
              <a:t> at the university. Here are some examples: Is it required for other majors outside of your discipline? Is it listed as a global diversity course? Is it a general education requirement? The answers to these questions will help you to determine what types of things you may need to cover and/or whether your students will have specific majors.</a:t>
            </a:r>
          </a:p>
          <a:p>
            <a:pPr marL="171450" lvl="0" indent="-171450">
              <a:buFontTx/>
              <a:buChar char="-"/>
            </a:pPr>
            <a:r>
              <a:rPr lang="en-US" sz="1200" kern="1200" dirty="0" smtClean="0">
                <a:solidFill>
                  <a:schemeClr val="tx1"/>
                </a:solidFill>
                <a:effectLst/>
                <a:latin typeface="+mn-lt"/>
                <a:ea typeface="+mn-ea"/>
                <a:cs typeface="+mn-cs"/>
              </a:rPr>
              <a:t>Fourth, </a:t>
            </a:r>
            <a:r>
              <a:rPr lang="en-US" sz="1200" b="1" kern="1200" dirty="0" smtClean="0">
                <a:solidFill>
                  <a:schemeClr val="tx1"/>
                </a:solidFill>
                <a:effectLst/>
                <a:latin typeface="+mn-lt"/>
                <a:ea typeface="+mn-ea"/>
                <a:cs typeface="+mn-cs"/>
              </a:rPr>
              <a:t>keep diversity and cultural backgrounds in mind</a:t>
            </a:r>
            <a:r>
              <a:rPr lang="en-US" sz="1200" kern="1200" dirty="0" smtClean="0">
                <a:solidFill>
                  <a:schemeClr val="tx1"/>
                </a:solidFill>
                <a:effectLst/>
                <a:latin typeface="+mn-lt"/>
                <a:ea typeface="+mn-ea"/>
                <a:cs typeface="+mn-cs"/>
              </a:rPr>
              <a:t>. You want to make your course as inclusive as possible. Try to account for the fact that you will have different types of students. For example, some will learn differently or have different views or experiences than others. For more information on this, please visit the workshop on teaching diverse learners.</a:t>
            </a:r>
          </a:p>
          <a:p>
            <a:pPr marL="171450" lvl="0" indent="-171450">
              <a:buFontTx/>
              <a:buChar char="-"/>
            </a:pPr>
            <a:r>
              <a:rPr lang="en-US" sz="1200" kern="1200" dirty="0" smtClean="0">
                <a:solidFill>
                  <a:schemeClr val="tx1"/>
                </a:solidFill>
                <a:effectLst/>
                <a:latin typeface="+mn-lt"/>
                <a:ea typeface="+mn-ea"/>
                <a:cs typeface="+mn-cs"/>
              </a:rPr>
              <a:t>Finally, you should always </a:t>
            </a:r>
            <a:r>
              <a:rPr lang="en-US" sz="1200" b="1" kern="1200" dirty="0" smtClean="0">
                <a:solidFill>
                  <a:schemeClr val="tx1"/>
                </a:solidFill>
                <a:effectLst/>
                <a:latin typeface="+mn-lt"/>
                <a:ea typeface="+mn-ea"/>
                <a:cs typeface="+mn-cs"/>
              </a:rPr>
              <a:t>proofread your syllabus</a:t>
            </a:r>
            <a:r>
              <a:rPr lang="en-US" sz="1200" kern="1200" dirty="0" smtClean="0">
                <a:solidFill>
                  <a:schemeClr val="tx1"/>
                </a:solidFill>
                <a:effectLst/>
                <a:latin typeface="+mn-lt"/>
                <a:ea typeface="+mn-ea"/>
                <a:cs typeface="+mn-cs"/>
              </a:rPr>
              <a:t> before it’s finalized. You may also want to get someone from your department to check it over.</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700580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Lastly, we will look at Scheduling and Course Breakdown – Your syllabus should have a timeline for the semester, including weekly topics and due dates for assignments or exams.</a:t>
            </a:r>
          </a:p>
          <a:p>
            <a:pPr>
              <a:spcBef>
                <a:spcPts val="0"/>
              </a:spcBef>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8846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are some factors you might consider when scheduling due dates and exams for your course?</a:t>
            </a:r>
          </a:p>
          <a:p>
            <a:pPr>
              <a:spcBef>
                <a:spcPts val="0"/>
              </a:spcBef>
              <a:buNone/>
            </a:pPr>
            <a:endParaRPr dirty="0"/>
          </a:p>
        </p:txBody>
      </p:sp>
    </p:spTree>
    <p:extLst>
      <p:ext uri="{BB962C8B-B14F-4D97-AF65-F5344CB8AC3E}">
        <p14:creationId xmlns:p14="http://schemas.microsoft.com/office/powerpoint/2010/main" val="2728277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r>
              <a:rPr lang="en-US" sz="1200" kern="1200" dirty="0" smtClean="0">
                <a:solidFill>
                  <a:schemeClr val="tx1"/>
                </a:solidFill>
                <a:latin typeface="+mn-lt"/>
                <a:ea typeface="+mn-ea"/>
                <a:cs typeface="+mn-cs"/>
              </a:rPr>
              <a:t>One thing might be to check your own schedule first!</a:t>
            </a:r>
          </a:p>
          <a:p>
            <a:pPr lvl="2"/>
            <a:r>
              <a:rPr lang="en-US" sz="1200" kern="1200" dirty="0" smtClean="0">
                <a:solidFill>
                  <a:schemeClr val="tx1"/>
                </a:solidFill>
                <a:latin typeface="+mn-lt"/>
                <a:ea typeface="+mn-ea"/>
                <a:cs typeface="+mn-cs"/>
              </a:rPr>
              <a:t>If you already know some of your own course deadlines, you can avoid having students complete assignments at the same time you are completing your own work.</a:t>
            </a:r>
          </a:p>
          <a:p>
            <a:pPr lvl="2"/>
            <a:r>
              <a:rPr lang="en-US" sz="1200" kern="1200" dirty="0" smtClean="0">
                <a:solidFill>
                  <a:schemeClr val="tx1"/>
                </a:solidFill>
                <a:latin typeface="+mn-lt"/>
                <a:ea typeface="+mn-ea"/>
                <a:cs typeface="+mn-cs"/>
              </a:rPr>
              <a:t>Do you have a timeline for thesis or dissertation work?  What about dates for comprehensive exams?</a:t>
            </a:r>
          </a:p>
          <a:p>
            <a:pPr lvl="2"/>
            <a:r>
              <a:rPr lang="en-US" sz="1200" kern="1200" dirty="0" smtClean="0">
                <a:solidFill>
                  <a:schemeClr val="tx1"/>
                </a:solidFill>
                <a:latin typeface="+mn-lt"/>
                <a:ea typeface="+mn-ea"/>
                <a:cs typeface="+mn-cs"/>
              </a:rPr>
              <a:t>If you have a job outside of serving as a graduate assistant, consider those times when you know you will be busy.</a:t>
            </a:r>
          </a:p>
          <a:p>
            <a:pPr lvl="2"/>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All of these considerations are in an effort to be fair to your students while making your life more organized.  You want to grade assessments in a timely fashion, so if you know of major time conflicts throughout your semester, be mindful of those when making due dates for your students. </a:t>
            </a:r>
          </a:p>
          <a:p>
            <a:pPr>
              <a:spcBef>
                <a:spcPts val="0"/>
              </a:spcBef>
              <a:buNone/>
            </a:pPr>
            <a:endParaRPr dirty="0"/>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62321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r>
              <a:rPr lang="en-US" sz="1200" kern="1200" dirty="0" smtClean="0">
                <a:solidFill>
                  <a:schemeClr val="tx1"/>
                </a:solidFill>
                <a:latin typeface="+mn-lt"/>
                <a:ea typeface="+mn-ea"/>
                <a:cs typeface="+mn-cs"/>
              </a:rPr>
              <a:t>Beyond this, here are some other things to consider</a:t>
            </a:r>
            <a:r>
              <a:rPr lang="en-US" sz="1200" kern="1200" baseline="0" dirty="0" smtClean="0">
                <a:solidFill>
                  <a:schemeClr val="tx1"/>
                </a:solidFill>
                <a:latin typeface="+mn-lt"/>
                <a:ea typeface="+mn-ea"/>
                <a:cs typeface="+mn-cs"/>
              </a:rPr>
              <a:t> when you plan due dates.</a:t>
            </a:r>
          </a:p>
          <a:p>
            <a:pPr lvl="1"/>
            <a:r>
              <a:rPr lang="en-US" sz="1200" kern="1200" baseline="0" dirty="0" smtClean="0">
                <a:solidFill>
                  <a:schemeClr val="tx1"/>
                </a:solidFill>
                <a:latin typeface="+mn-lt"/>
                <a:ea typeface="+mn-ea"/>
                <a:cs typeface="+mn-cs"/>
              </a:rPr>
              <a:t>	Consider how long it will take you to grade.</a:t>
            </a:r>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Try to reasonably space out assignments and exams</a:t>
            </a:r>
          </a:p>
          <a:p>
            <a:pPr lvl="3"/>
            <a:r>
              <a:rPr lang="en-US" sz="1200" kern="1200" dirty="0" smtClean="0">
                <a:solidFill>
                  <a:schemeClr val="tx1"/>
                </a:solidFill>
                <a:latin typeface="+mn-lt"/>
                <a:ea typeface="+mn-ea"/>
                <a:cs typeface="+mn-cs"/>
              </a:rPr>
              <a:t>Consider your student workload - it is unlikely your class is the only class they are taking.</a:t>
            </a:r>
          </a:p>
          <a:p>
            <a:pPr lvl="2"/>
            <a:r>
              <a:rPr lang="en-US" sz="1200" kern="1200" dirty="0" smtClean="0">
                <a:solidFill>
                  <a:schemeClr val="tx1"/>
                </a:solidFill>
                <a:latin typeface="+mn-lt"/>
                <a:ea typeface="+mn-ea"/>
                <a:cs typeface="+mn-cs"/>
              </a:rPr>
              <a:t>Also, avoid exams on religious holidays, if possible</a:t>
            </a:r>
          </a:p>
          <a:p>
            <a:pPr lvl="2"/>
            <a:r>
              <a:rPr lang="en-US" sz="1200" kern="1200" dirty="0" smtClean="0">
                <a:solidFill>
                  <a:schemeClr val="tx1"/>
                </a:solidFill>
                <a:latin typeface="+mn-lt"/>
                <a:ea typeface="+mn-ea"/>
                <a:cs typeface="+mn-cs"/>
              </a:rPr>
              <a:t>Make these due dates and exams stand out on your syllabus schedule.  Some great ways to do this are simply putting assignments in bold, italic, or underlined font.</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When filling in the rest of the semester schedule, match reading assignments with lecture.</a:t>
            </a:r>
          </a:p>
          <a:p>
            <a:pPr lvl="2"/>
            <a:r>
              <a:rPr lang="en-US" sz="1200" kern="1200" dirty="0" smtClean="0">
                <a:solidFill>
                  <a:schemeClr val="tx1"/>
                </a:solidFill>
                <a:latin typeface="+mn-lt"/>
                <a:ea typeface="+mn-ea"/>
                <a:cs typeface="+mn-cs"/>
              </a:rPr>
              <a:t>Consider giving topics for each week</a:t>
            </a:r>
          </a:p>
          <a:p>
            <a:pPr lvl="2"/>
            <a:r>
              <a:rPr lang="en-US" sz="1200" kern="1200" dirty="0" smtClean="0">
                <a:solidFill>
                  <a:schemeClr val="tx1"/>
                </a:solidFill>
                <a:latin typeface="+mn-lt"/>
                <a:ea typeface="+mn-ea"/>
                <a:cs typeface="+mn-cs"/>
              </a:rPr>
              <a:t>And indicate when readings are expected to be done</a:t>
            </a:r>
          </a:p>
          <a:p>
            <a:pPr>
              <a:spcBef>
                <a:spcPts val="0"/>
              </a:spcBef>
              <a:buNone/>
            </a:pPr>
            <a:endParaRPr dirty="0"/>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7823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r>
              <a:rPr lang="en-US" sz="1200" kern="1200" dirty="0" smtClean="0">
                <a:solidFill>
                  <a:schemeClr val="tx1"/>
                </a:solidFill>
                <a:latin typeface="+mn-lt"/>
                <a:ea typeface="+mn-ea"/>
                <a:cs typeface="+mn-cs"/>
              </a:rPr>
              <a:t>And a final note - Try to build in flexibility to your course breakdown.</a:t>
            </a:r>
          </a:p>
          <a:p>
            <a:pPr lvl="2"/>
            <a:r>
              <a:rPr lang="en-US" sz="1200" kern="1200" dirty="0" smtClean="0">
                <a:solidFill>
                  <a:schemeClr val="tx1"/>
                </a:solidFill>
                <a:latin typeface="+mn-lt"/>
                <a:ea typeface="+mn-ea"/>
                <a:cs typeface="+mn-cs"/>
              </a:rPr>
              <a:t>You can even add a disclaimer on the schedule that it is subject to change.</a:t>
            </a:r>
          </a:p>
          <a:p>
            <a:pPr lvl="2"/>
            <a:r>
              <a:rPr lang="en-US" sz="1200" kern="1200" dirty="0" smtClean="0">
                <a:solidFill>
                  <a:schemeClr val="tx1"/>
                </a:solidFill>
                <a:latin typeface="+mn-lt"/>
                <a:ea typeface="+mn-ea"/>
                <a:cs typeface="+mn-cs"/>
              </a:rPr>
              <a:t>Weather, contemporary events, lengthy classroom discussions – many things can slow down or speed up progress during a semester.</a:t>
            </a:r>
          </a:p>
          <a:p>
            <a:pPr lvl="2"/>
            <a:r>
              <a:rPr lang="en-US" sz="1200" kern="1200" dirty="0" smtClean="0">
                <a:solidFill>
                  <a:schemeClr val="tx1"/>
                </a:solidFill>
                <a:latin typeface="+mn-lt"/>
                <a:ea typeface="+mn-ea"/>
                <a:cs typeface="+mn-cs"/>
              </a:rPr>
              <a:t>You also may find yourself ahead of schedule, so plan extra activities just in case.</a:t>
            </a:r>
          </a:p>
          <a:p>
            <a:pPr lvl="2"/>
            <a:r>
              <a:rPr lang="en-US" sz="1200" kern="1200" dirty="0" smtClean="0">
                <a:solidFill>
                  <a:schemeClr val="tx1"/>
                </a:solidFill>
                <a:latin typeface="+mn-lt"/>
                <a:ea typeface="+mn-ea"/>
                <a:cs typeface="+mn-cs"/>
              </a:rPr>
              <a:t>To be courteous, promise to announce changes in advance, but avoid changing due dates and exams.</a:t>
            </a:r>
          </a:p>
          <a:p>
            <a:pPr>
              <a:spcBef>
                <a:spcPts val="0"/>
              </a:spcBef>
              <a:buNone/>
            </a:pPr>
            <a:endParaRPr dirty="0"/>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68841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This</a:t>
            </a:r>
            <a:r>
              <a:rPr lang="en-US" baseline="0" dirty="0" smtClean="0"/>
              <a:t> concludes the session on Syllabus and Scheduling.  We hope this has been useful for you as you set out to plan your own courses.  If you have any questions, please do not hesitate to contact either Kristen or myself at the email addresses shown.  Good luck and have a great semester!</a:t>
            </a:r>
            <a:endParaRPr dirty="0"/>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4452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 have given you some general advice, let’s consider </a:t>
            </a:r>
            <a:r>
              <a:rPr lang="en-US" sz="1200" b="1" kern="1200" dirty="0" smtClean="0">
                <a:solidFill>
                  <a:schemeClr val="tx1"/>
                </a:solidFill>
                <a:effectLst/>
                <a:latin typeface="+mn-lt"/>
                <a:ea typeface="+mn-ea"/>
                <a:cs typeface="+mn-cs"/>
              </a:rPr>
              <a:t>what types of things are important to include</a:t>
            </a:r>
            <a:r>
              <a:rPr lang="en-US" sz="1200" kern="1200" dirty="0" smtClean="0">
                <a:solidFill>
                  <a:schemeClr val="tx1"/>
                </a:solidFill>
                <a:effectLst/>
                <a:latin typeface="+mn-lt"/>
                <a:ea typeface="+mn-ea"/>
                <a:cs typeface="+mn-cs"/>
              </a:rPr>
              <a:t> in a syllabus.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66351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some basic information that should be included. You may refer to the handout to see what this might look like in your syllabus.</a:t>
            </a:r>
          </a:p>
          <a:p>
            <a:pPr marL="171450" indent="-171450">
              <a:buFontTx/>
              <a:buChar char="-"/>
            </a:pPr>
            <a:r>
              <a:rPr lang="en-US" sz="1200" b="1" kern="1200" dirty="0" smtClean="0">
                <a:solidFill>
                  <a:schemeClr val="tx1"/>
                </a:solidFill>
                <a:effectLst/>
                <a:latin typeface="+mn-lt"/>
                <a:ea typeface="+mn-ea"/>
                <a:cs typeface="+mn-cs"/>
              </a:rPr>
              <a:t>Course name:</a:t>
            </a:r>
            <a:r>
              <a:rPr lang="en-US" sz="1200" kern="1200" dirty="0" smtClean="0">
                <a:solidFill>
                  <a:schemeClr val="tx1"/>
                </a:solidFill>
                <a:effectLst/>
                <a:latin typeface="+mn-lt"/>
                <a:ea typeface="+mn-ea"/>
                <a:cs typeface="+mn-cs"/>
              </a:rPr>
              <a:t> It helps your students to make sure they are in the right classroom and makes the syllabus easier to find when they need it.</a:t>
            </a:r>
          </a:p>
          <a:p>
            <a:pPr marL="171450" indent="-171450">
              <a:buFontTx/>
              <a:buChar char="-"/>
            </a:pPr>
            <a:r>
              <a:rPr lang="en-US" sz="1200" b="1" kern="1200" dirty="0" smtClean="0">
                <a:solidFill>
                  <a:schemeClr val="tx1"/>
                </a:solidFill>
                <a:effectLst/>
                <a:latin typeface="+mn-lt"/>
                <a:ea typeface="+mn-ea"/>
                <a:cs typeface="+mn-cs"/>
              </a:rPr>
              <a:t>Course ID number:</a:t>
            </a:r>
            <a:r>
              <a:rPr lang="en-US" sz="1200" kern="1200" dirty="0" smtClean="0">
                <a:solidFill>
                  <a:schemeClr val="tx1"/>
                </a:solidFill>
                <a:effectLst/>
                <a:latin typeface="+mn-lt"/>
                <a:ea typeface="+mn-ea"/>
                <a:cs typeface="+mn-cs"/>
              </a:rPr>
              <a:t> This can be found in the course catalogue. It includes the shorthand for the department, a 5-digit number, and the 3-digit section number.</a:t>
            </a:r>
          </a:p>
          <a:p>
            <a:pPr marL="171450" indent="-171450">
              <a:buFontTx/>
              <a:buChar char="-"/>
            </a:pPr>
            <a:r>
              <a:rPr lang="en-US" sz="1200" b="1" kern="1200" dirty="0" smtClean="0">
                <a:solidFill>
                  <a:schemeClr val="tx1"/>
                </a:solidFill>
                <a:effectLst/>
                <a:latin typeface="+mn-lt"/>
                <a:ea typeface="+mn-ea"/>
                <a:cs typeface="+mn-cs"/>
              </a:rPr>
              <a:t>Course registration number (</a:t>
            </a:r>
            <a:r>
              <a:rPr lang="en-US" sz="1200" b="1" kern="1200" dirty="0" err="1" smtClean="0">
                <a:solidFill>
                  <a:schemeClr val="tx1"/>
                </a:solidFill>
                <a:effectLst/>
                <a:latin typeface="+mn-lt"/>
                <a:ea typeface="+mn-ea"/>
                <a:cs typeface="+mn-cs"/>
              </a:rPr>
              <a:t>CRN</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This can be found on </a:t>
            </a:r>
            <a:r>
              <a:rPr lang="en-US" sz="1200" kern="1200" dirty="0" err="1" smtClean="0">
                <a:solidFill>
                  <a:schemeClr val="tx1"/>
                </a:solidFill>
                <a:effectLst/>
                <a:latin typeface="+mn-lt"/>
                <a:ea typeface="+mn-ea"/>
                <a:cs typeface="+mn-cs"/>
              </a:rPr>
              <a:t>Flashline</a:t>
            </a:r>
            <a:r>
              <a:rPr lang="en-US" sz="1200" kern="1200" dirty="0" smtClean="0">
                <a:solidFill>
                  <a:schemeClr val="tx1"/>
                </a:solidFill>
                <a:effectLst/>
                <a:latin typeface="+mn-lt"/>
                <a:ea typeface="+mn-ea"/>
                <a:cs typeface="+mn-cs"/>
              </a:rPr>
              <a:t> and is used for registration purposes only.</a:t>
            </a:r>
          </a:p>
          <a:p>
            <a:pPr marL="171450" indent="-171450">
              <a:buFontTx/>
              <a:buChar char="-"/>
            </a:pPr>
            <a:r>
              <a:rPr lang="en-US" sz="1200" b="1" kern="1200" dirty="0" smtClean="0">
                <a:solidFill>
                  <a:schemeClr val="tx1"/>
                </a:solidFill>
                <a:effectLst/>
                <a:latin typeface="+mn-lt"/>
                <a:ea typeface="+mn-ea"/>
                <a:cs typeface="+mn-cs"/>
              </a:rPr>
              <a:t>Days, time, and room number</a:t>
            </a:r>
            <a:r>
              <a:rPr lang="en-US" sz="1200" kern="1200" dirty="0" smtClean="0">
                <a:solidFill>
                  <a:schemeClr val="tx1"/>
                </a:solidFill>
                <a:effectLst/>
                <a:latin typeface="+mn-lt"/>
                <a:ea typeface="+mn-ea"/>
                <a:cs typeface="+mn-cs"/>
              </a:rPr>
              <a:t>: This information helps students as a reference for future class meetings.</a:t>
            </a:r>
          </a:p>
          <a:p>
            <a:pPr marL="171450" indent="-171450">
              <a:buFontTx/>
              <a:buChar char="-"/>
            </a:pPr>
            <a:r>
              <a:rPr lang="en-US" sz="1200" b="1" kern="1200" dirty="0" smtClean="0">
                <a:solidFill>
                  <a:schemeClr val="tx1"/>
                </a:solidFill>
                <a:effectLst/>
                <a:latin typeface="+mn-lt"/>
                <a:ea typeface="+mn-ea"/>
                <a:cs typeface="+mn-cs"/>
              </a:rPr>
              <a:t>Your name and email address</a:t>
            </a:r>
            <a:r>
              <a:rPr lang="en-US" sz="1200" kern="1200" dirty="0" smtClean="0">
                <a:solidFill>
                  <a:schemeClr val="tx1"/>
                </a:solidFill>
                <a:effectLst/>
                <a:latin typeface="+mn-lt"/>
                <a:ea typeface="+mn-ea"/>
                <a:cs typeface="+mn-cs"/>
              </a:rPr>
              <a:t>: This is important so that students know how to contact you.</a:t>
            </a:r>
            <a:endParaRPr lang="en-US" sz="1200" kern="1200" baseline="0" dirty="0" smtClean="0">
              <a:solidFill>
                <a:schemeClr val="tx1"/>
              </a:solidFill>
              <a:effectLst/>
              <a:latin typeface="+mn-lt"/>
              <a:ea typeface="+mn-ea"/>
              <a:cs typeface="+mn-cs"/>
            </a:endParaRPr>
          </a:p>
          <a:p>
            <a:pPr marL="171450" indent="-171450">
              <a:buFontTx/>
              <a:buChar char="-"/>
            </a:pPr>
            <a:r>
              <a:rPr lang="en-US" sz="1200" b="1" kern="1200" dirty="0" smtClean="0">
                <a:solidFill>
                  <a:schemeClr val="tx1"/>
                </a:solidFill>
                <a:effectLst/>
                <a:latin typeface="+mn-lt"/>
                <a:ea typeface="+mn-ea"/>
                <a:cs typeface="+mn-cs"/>
              </a:rPr>
              <a:t>Your office location and phone number</a:t>
            </a:r>
            <a:r>
              <a:rPr lang="en-US" sz="1200" kern="1200" dirty="0" smtClean="0">
                <a:solidFill>
                  <a:schemeClr val="tx1"/>
                </a:solidFill>
                <a:effectLst/>
                <a:latin typeface="+mn-lt"/>
                <a:ea typeface="+mn-ea"/>
                <a:cs typeface="+mn-cs"/>
              </a:rPr>
              <a:t>: You need to include your office location for your office hours so that students know where to find you. You’re also required to include your office phone number.</a:t>
            </a:r>
          </a:p>
          <a:p>
            <a:pPr marL="171450" indent="-171450">
              <a:buFontTx/>
              <a:buChar char="-"/>
            </a:pPr>
            <a:r>
              <a:rPr lang="en-US" sz="1200" kern="1200" dirty="0" smtClean="0">
                <a:solidFill>
                  <a:schemeClr val="tx1"/>
                </a:solidFill>
                <a:effectLst/>
                <a:latin typeface="+mn-lt"/>
                <a:ea typeface="+mn-ea"/>
                <a:cs typeface="+mn-cs"/>
              </a:rPr>
              <a:t>Your </a:t>
            </a:r>
            <a:r>
              <a:rPr lang="en-US" sz="1200" b="1" kern="1200" dirty="0" smtClean="0">
                <a:solidFill>
                  <a:schemeClr val="tx1"/>
                </a:solidFill>
                <a:effectLst/>
                <a:latin typeface="+mn-lt"/>
                <a:ea typeface="+mn-ea"/>
                <a:cs typeface="+mn-cs"/>
              </a:rPr>
              <a:t>office hours</a:t>
            </a:r>
            <a:r>
              <a:rPr lang="en-US" sz="1200" kern="1200" dirty="0" smtClean="0">
                <a:solidFill>
                  <a:schemeClr val="tx1"/>
                </a:solidFill>
                <a:effectLst/>
                <a:latin typeface="+mn-lt"/>
                <a:ea typeface="+mn-ea"/>
                <a:cs typeface="+mn-cs"/>
              </a:rPr>
              <a:t> should also be included and will be explain in detail in the next slides.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595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smtClean="0">
                <a:solidFill>
                  <a:schemeClr val="tx1"/>
                </a:solidFill>
                <a:effectLst/>
                <a:latin typeface="+mn-lt"/>
                <a:ea typeface="+mn-ea"/>
                <a:cs typeface="+mn-cs"/>
              </a:rPr>
              <a:t>Office hours are </a:t>
            </a:r>
            <a:r>
              <a:rPr lang="en-US" sz="1200" b="1" kern="1200" dirty="0" smtClean="0">
                <a:solidFill>
                  <a:schemeClr val="tx1"/>
                </a:solidFill>
                <a:effectLst/>
                <a:latin typeface="+mn-lt"/>
                <a:ea typeface="+mn-ea"/>
                <a:cs typeface="+mn-cs"/>
              </a:rPr>
              <a:t>required</a:t>
            </a:r>
            <a:r>
              <a:rPr lang="en-US" sz="1200" kern="1200" dirty="0" smtClean="0">
                <a:solidFill>
                  <a:schemeClr val="tx1"/>
                </a:solidFill>
                <a:effectLst/>
                <a:latin typeface="+mn-lt"/>
                <a:ea typeface="+mn-ea"/>
                <a:cs typeface="+mn-cs"/>
              </a:rPr>
              <a:t> for all of your courses. </a:t>
            </a:r>
          </a:p>
          <a:p>
            <a:pPr marL="171450" lvl="0" indent="-171450">
              <a:buFontTx/>
              <a:buChar char="-"/>
            </a:pPr>
            <a:r>
              <a:rPr lang="en-US" sz="1200" kern="1200" dirty="0" smtClean="0">
                <a:solidFill>
                  <a:schemeClr val="tx1"/>
                </a:solidFill>
                <a:effectLst/>
                <a:latin typeface="+mn-lt"/>
                <a:ea typeface="+mn-ea"/>
                <a:cs typeface="+mn-cs"/>
              </a:rPr>
              <a:t>They are the </a:t>
            </a:r>
            <a:r>
              <a:rPr lang="en-US" sz="1200" b="1" kern="1200" dirty="0" smtClean="0">
                <a:solidFill>
                  <a:schemeClr val="tx1"/>
                </a:solidFill>
                <a:effectLst/>
                <a:latin typeface="+mn-lt"/>
                <a:ea typeface="+mn-ea"/>
                <a:cs typeface="+mn-cs"/>
              </a:rPr>
              <a:t>scheduled times </a:t>
            </a:r>
            <a:r>
              <a:rPr lang="en-US" sz="1200" kern="1200" dirty="0" smtClean="0">
                <a:solidFill>
                  <a:schemeClr val="tx1"/>
                </a:solidFill>
                <a:effectLst/>
                <a:latin typeface="+mn-lt"/>
                <a:ea typeface="+mn-ea"/>
                <a:cs typeface="+mn-cs"/>
              </a:rPr>
              <a:t>you will be </a:t>
            </a:r>
            <a:r>
              <a:rPr lang="en-US" sz="1200" b="1" kern="1200" dirty="0" smtClean="0">
                <a:solidFill>
                  <a:schemeClr val="tx1"/>
                </a:solidFill>
                <a:effectLst/>
                <a:latin typeface="+mn-lt"/>
                <a:ea typeface="+mn-ea"/>
                <a:cs typeface="+mn-cs"/>
              </a:rPr>
              <a:t>in your office</a:t>
            </a:r>
            <a:r>
              <a:rPr lang="en-US" sz="1200" kern="1200" dirty="0" smtClean="0">
                <a:solidFill>
                  <a:schemeClr val="tx1"/>
                </a:solidFill>
                <a:effectLst/>
                <a:latin typeface="+mn-lt"/>
                <a:ea typeface="+mn-ea"/>
                <a:cs typeface="+mn-cs"/>
              </a:rPr>
              <a:t> each week and be </a:t>
            </a:r>
            <a:r>
              <a:rPr lang="en-US" sz="1200" b="1" kern="1200" dirty="0" smtClean="0">
                <a:solidFill>
                  <a:schemeClr val="tx1"/>
                </a:solidFill>
                <a:effectLst/>
                <a:latin typeface="+mn-lt"/>
                <a:ea typeface="+mn-ea"/>
                <a:cs typeface="+mn-cs"/>
              </a:rPr>
              <a:t>available for student questions or concerns</a:t>
            </a:r>
            <a:r>
              <a:rPr lang="en-US" sz="1200" kern="1200" dirty="0" smtClean="0">
                <a:solidFill>
                  <a:schemeClr val="tx1"/>
                </a:solidFill>
                <a:effectLst/>
                <a:latin typeface="+mn-lt"/>
                <a:ea typeface="+mn-ea"/>
                <a:cs typeface="+mn-cs"/>
              </a:rPr>
              <a:t>.</a:t>
            </a:r>
          </a:p>
          <a:p>
            <a:pPr marL="171450" indent="-171450">
              <a:buFontTx/>
              <a:buChar char="-"/>
            </a:pPr>
            <a:endParaRPr lang="en-US" baseline="0" dirty="0" smtClean="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9354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smtClean="0">
                <a:solidFill>
                  <a:schemeClr val="tx1"/>
                </a:solidFill>
                <a:effectLst/>
                <a:latin typeface="+mn-lt"/>
                <a:ea typeface="+mn-ea"/>
                <a:cs typeface="+mn-cs"/>
              </a:rPr>
              <a:t>You should </a:t>
            </a:r>
            <a:r>
              <a:rPr lang="en-US" sz="1200" b="1" kern="1200" dirty="0" smtClean="0">
                <a:solidFill>
                  <a:schemeClr val="tx1"/>
                </a:solidFill>
                <a:effectLst/>
                <a:latin typeface="+mn-lt"/>
                <a:ea typeface="+mn-ea"/>
                <a:cs typeface="+mn-cs"/>
              </a:rPr>
              <a:t>ask your department about the number of required office hours</a:t>
            </a:r>
            <a:r>
              <a:rPr lang="en-US" sz="1200" kern="1200" dirty="0" smtClean="0">
                <a:solidFill>
                  <a:schemeClr val="tx1"/>
                </a:solidFill>
                <a:effectLst/>
                <a:latin typeface="+mn-lt"/>
                <a:ea typeface="+mn-ea"/>
                <a:cs typeface="+mn-cs"/>
              </a:rPr>
              <a:t>. Most departments should have a policy about this, and knowing the required number will help you to plan when you will have yours.</a:t>
            </a:r>
          </a:p>
          <a:p>
            <a:pPr marL="171450" lvl="0" indent="-171450">
              <a:buFontTx/>
              <a:buChar char="-"/>
            </a:pPr>
            <a:r>
              <a:rPr lang="en-US" sz="1200" kern="1200" dirty="0" smtClean="0">
                <a:solidFill>
                  <a:schemeClr val="tx1"/>
                </a:solidFill>
                <a:effectLst/>
                <a:latin typeface="+mn-lt"/>
                <a:ea typeface="+mn-ea"/>
                <a:cs typeface="+mn-cs"/>
              </a:rPr>
              <a:t>It’s also important to</a:t>
            </a:r>
            <a:r>
              <a:rPr lang="en-US" sz="1200" b="1" kern="1200" dirty="0" smtClean="0">
                <a:solidFill>
                  <a:schemeClr val="tx1"/>
                </a:solidFill>
                <a:effectLst/>
                <a:latin typeface="+mn-lt"/>
                <a:ea typeface="+mn-ea"/>
                <a:cs typeface="+mn-cs"/>
              </a:rPr>
              <a:t> allow students to schedule an appointment with you outside of your allotted hours</a:t>
            </a:r>
            <a:r>
              <a:rPr lang="en-US" sz="1200" kern="1200" dirty="0" smtClean="0">
                <a:solidFill>
                  <a:schemeClr val="tx1"/>
                </a:solidFill>
                <a:effectLst/>
                <a:latin typeface="+mn-lt"/>
                <a:ea typeface="+mn-ea"/>
                <a:cs typeface="+mn-cs"/>
              </a:rPr>
              <a:t>. Not all students will be available during your office hours, and this allows you to find an alternative time that works for both of you to meet in your office. This really helps students who wish to meet with you but are not available during your scheduled hours.</a:t>
            </a:r>
          </a:p>
          <a:p>
            <a:pPr marL="171450" lvl="0" indent="-171450">
              <a:buFontTx/>
              <a:buChar char="-"/>
            </a:pPr>
            <a:r>
              <a:rPr lang="en-US" sz="1200" kern="1200" dirty="0" smtClean="0">
                <a:solidFill>
                  <a:schemeClr val="tx1"/>
                </a:solidFill>
                <a:effectLst/>
                <a:latin typeface="+mn-lt"/>
                <a:ea typeface="+mn-ea"/>
                <a:cs typeface="+mn-cs"/>
              </a:rPr>
              <a:t>If for some reason you change your office hours (either temporarily or permanently), make sure to </a:t>
            </a:r>
            <a:r>
              <a:rPr lang="en-US" sz="1200" b="1" kern="1200" dirty="0" smtClean="0">
                <a:solidFill>
                  <a:schemeClr val="tx1"/>
                </a:solidFill>
                <a:effectLst/>
                <a:latin typeface="+mn-lt"/>
                <a:ea typeface="+mn-ea"/>
                <a:cs typeface="+mn-cs"/>
              </a:rPr>
              <a:t>inform your students in advance</a:t>
            </a:r>
            <a:r>
              <a:rPr lang="en-US" sz="1200" kern="1200" dirty="0" smtClean="0">
                <a:solidFill>
                  <a:schemeClr val="tx1"/>
                </a:solidFill>
                <a:effectLst/>
                <a:latin typeface="+mn-lt"/>
                <a:ea typeface="+mn-ea"/>
                <a:cs typeface="+mn-cs"/>
              </a:rPr>
              <a:t>. They may have planned to meet with you during your office hours, and you want to make sure they are aware of the changes.</a:t>
            </a:r>
          </a:p>
          <a:p>
            <a:pPr marL="171450" indent="-171450">
              <a:buFontTx/>
              <a:buChar char="-"/>
            </a:pP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18558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university requires you to include certain information in your syllabus.</a:t>
            </a:r>
            <a:endParaRPr lang="en-US" sz="14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You must include the </a:t>
            </a:r>
            <a:r>
              <a:rPr lang="en-US" sz="1200" b="1" kern="1200" dirty="0" smtClean="0">
                <a:solidFill>
                  <a:schemeClr val="tx1"/>
                </a:solidFill>
                <a:effectLst/>
                <a:latin typeface="+mn-lt"/>
                <a:ea typeface="+mn-ea"/>
                <a:cs typeface="+mn-cs"/>
              </a:rPr>
              <a:t>last date to add or withdraw from your course</a:t>
            </a:r>
            <a:endParaRPr lang="en-US" sz="1400" b="0" kern="1200" dirty="0" smtClean="0">
              <a:solidFill>
                <a:schemeClr val="tx1"/>
              </a:solidFill>
              <a:effectLst/>
              <a:latin typeface="+mn-lt"/>
              <a:ea typeface="+mn-ea"/>
              <a:cs typeface="+mn-cs"/>
            </a:endParaRPr>
          </a:p>
          <a:p>
            <a:pPr marL="171450" lvl="0" indent="-171450">
              <a:buFontTx/>
              <a:buChar char="-"/>
            </a:pPr>
            <a:r>
              <a:rPr lang="en-US" sz="1200" b="1" kern="1200" dirty="0" smtClean="0">
                <a:solidFill>
                  <a:schemeClr val="tx1"/>
                </a:solidFill>
                <a:effectLst/>
                <a:latin typeface="+mn-lt"/>
                <a:ea typeface="+mn-ea"/>
                <a:cs typeface="+mn-cs"/>
              </a:rPr>
              <a:t>In the Fall, these dates are as follows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September 7 </a:t>
            </a:r>
            <a:r>
              <a:rPr lang="en-US" sz="1200" kern="1200" dirty="0" smtClean="0">
                <a:solidFill>
                  <a:schemeClr val="tx1"/>
                </a:solidFill>
                <a:effectLst/>
                <a:latin typeface="+mn-lt"/>
                <a:ea typeface="+mn-ea"/>
                <a:cs typeface="+mn-cs"/>
              </a:rPr>
              <a:t>is the last day to add a class</a:t>
            </a:r>
            <a:r>
              <a:rPr lang="en-US" sz="1400" kern="1200" baseline="0" dirty="0" smtClean="0">
                <a:solidFill>
                  <a:schemeClr val="tx1"/>
                </a:solidFill>
                <a:effectLst/>
                <a:latin typeface="+mn-lt"/>
                <a:ea typeface="+mn-ea"/>
                <a:cs typeface="+mn-cs"/>
              </a:rPr>
              <a:t> </a:t>
            </a:r>
            <a:br>
              <a:rPr lang="en-US" sz="1400" kern="1200" baseline="0" dirty="0" smtClean="0">
                <a:solidFill>
                  <a:schemeClr val="tx1"/>
                </a:solidFill>
                <a:effectLst/>
                <a:latin typeface="+mn-lt"/>
                <a:ea typeface="+mn-ea"/>
                <a:cs typeface="+mn-cs"/>
              </a:rPr>
            </a:br>
            <a:r>
              <a:rPr lang="en-US" sz="14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November 2</a:t>
            </a:r>
            <a:r>
              <a:rPr lang="en-US" sz="1200" kern="1200" dirty="0" smtClean="0">
                <a:solidFill>
                  <a:schemeClr val="tx1"/>
                </a:solidFill>
                <a:effectLst/>
                <a:latin typeface="+mn-lt"/>
                <a:ea typeface="+mn-ea"/>
                <a:cs typeface="+mn-cs"/>
              </a:rPr>
              <a:t> is the last day to withdraw from the course</a:t>
            </a:r>
            <a:endParaRPr lang="en-US" sz="14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You must also include </a:t>
            </a:r>
            <a:r>
              <a:rPr lang="en-US" sz="1200" b="1" kern="1200" dirty="0" smtClean="0">
                <a:solidFill>
                  <a:schemeClr val="tx1"/>
                </a:solidFill>
                <a:effectLst/>
                <a:latin typeface="+mn-lt"/>
                <a:ea typeface="+mn-ea"/>
                <a:cs typeface="+mn-cs"/>
              </a:rPr>
              <a:t>the final exam date and time or a link to the final exam schedule</a:t>
            </a:r>
            <a:r>
              <a:rPr lang="en-US" sz="1200" kern="1200" dirty="0" smtClean="0">
                <a:solidFill>
                  <a:schemeClr val="tx1"/>
                </a:solidFill>
                <a:effectLst/>
                <a:latin typeface="+mn-lt"/>
                <a:ea typeface="+mn-ea"/>
                <a:cs typeface="+mn-cs"/>
              </a:rPr>
              <a:t> for your campus.</a:t>
            </a:r>
          </a:p>
          <a:p>
            <a:pPr marL="628650" lvl="1" indent="-171450">
              <a:buFontTx/>
              <a:buChar char="-"/>
            </a:pPr>
            <a:r>
              <a:rPr lang="en-US" sz="1200" b="1" kern="1200" dirty="0" smtClean="0">
                <a:solidFill>
                  <a:schemeClr val="tx1"/>
                </a:solidFill>
                <a:effectLst/>
                <a:latin typeface="+mn-lt"/>
                <a:ea typeface="+mn-ea"/>
                <a:cs typeface="+mn-cs"/>
              </a:rPr>
              <a:t>Each campus has its own final exam schedule</a:t>
            </a:r>
            <a:r>
              <a:rPr lang="en-US" sz="1200" kern="1200" dirty="0" smtClean="0">
                <a:solidFill>
                  <a:schemeClr val="tx1"/>
                </a:solidFill>
                <a:effectLst/>
                <a:latin typeface="+mn-lt"/>
                <a:ea typeface="+mn-ea"/>
                <a:cs typeface="+mn-cs"/>
              </a:rPr>
              <a:t>. The web link for the Kent Campus final exam schedule for Fall 2014 is included in the handout.</a:t>
            </a:r>
          </a:p>
          <a:p>
            <a:pPr marL="171450" lvl="0" indent="-171450">
              <a:buFontTx/>
              <a:buChar char="-"/>
            </a:pPr>
            <a:r>
              <a:rPr lang="en-US" sz="1200" kern="1200" dirty="0" smtClean="0">
                <a:solidFill>
                  <a:schemeClr val="tx1"/>
                </a:solidFill>
                <a:effectLst/>
                <a:latin typeface="+mn-lt"/>
                <a:ea typeface="+mn-ea"/>
                <a:cs typeface="+mn-cs"/>
              </a:rPr>
              <a:t>There are two university policies that should be copied and pasted directly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into your syllabus.</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One policy is</a:t>
            </a:r>
            <a:r>
              <a:rPr lang="en-US" sz="1200" b="1" kern="1200" dirty="0" smtClean="0">
                <a:solidFill>
                  <a:schemeClr val="tx1"/>
                </a:solidFill>
                <a:effectLst/>
                <a:latin typeface="+mn-lt"/>
                <a:ea typeface="+mn-ea"/>
                <a:cs typeface="+mn-cs"/>
              </a:rPr>
              <a:t> Student Accessibility Services</a:t>
            </a:r>
            <a:r>
              <a:rPr lang="en-US" sz="1200" kern="1200" dirty="0" smtClean="0">
                <a:solidFill>
                  <a:schemeClr val="tx1"/>
                </a:solidFill>
                <a:effectLst/>
                <a:latin typeface="+mn-lt"/>
                <a:ea typeface="+mn-ea"/>
                <a:cs typeface="+mn-cs"/>
              </a:rPr>
              <a:t>. The SAS website has a short statement about the policy for students with documented disabilities that should be included in your syllabus. The link to this statement is included in your handout.</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Another is </a:t>
            </a:r>
            <a:r>
              <a:rPr lang="en-US" sz="1200" b="1" kern="1200" dirty="0" smtClean="0">
                <a:solidFill>
                  <a:schemeClr val="tx1"/>
                </a:solidFill>
                <a:effectLst/>
                <a:latin typeface="+mn-lt"/>
                <a:ea typeface="+mn-ea"/>
                <a:cs typeface="+mn-cs"/>
              </a:rPr>
              <a:t>Academic Honesty. </a:t>
            </a:r>
            <a:r>
              <a:rPr lang="en-US" sz="1200" kern="1200" dirty="0" smtClean="0">
                <a:solidFill>
                  <a:schemeClr val="tx1"/>
                </a:solidFill>
                <a:effectLst/>
                <a:latin typeface="+mn-lt"/>
                <a:ea typeface="+mn-ea"/>
                <a:cs typeface="+mn-cs"/>
              </a:rPr>
              <a:t>This is the university policy on plagiarism and cheating, and the link to this policy is included in the handout as well.</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45723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important part of the syllabus is your course description.</a:t>
            </a:r>
          </a:p>
          <a:p>
            <a:pPr marL="171450" indent="-171450">
              <a:buFontTx/>
              <a:buChar char="-"/>
            </a:pPr>
            <a:r>
              <a:rPr lang="en-US" sz="1200" kern="1200" dirty="0" smtClean="0">
                <a:solidFill>
                  <a:schemeClr val="tx1"/>
                </a:solidFill>
                <a:effectLst/>
                <a:latin typeface="+mn-lt"/>
                <a:ea typeface="+mn-ea"/>
                <a:cs typeface="+mn-cs"/>
              </a:rPr>
              <a:t>Here you </a:t>
            </a:r>
            <a:r>
              <a:rPr lang="en-US" sz="1200" b="1" kern="1200" dirty="0" smtClean="0">
                <a:solidFill>
                  <a:schemeClr val="tx1"/>
                </a:solidFill>
                <a:effectLst/>
                <a:latin typeface="+mn-lt"/>
                <a:ea typeface="+mn-ea"/>
                <a:cs typeface="+mn-cs"/>
              </a:rPr>
              <a:t>describe the course</a:t>
            </a:r>
            <a:r>
              <a:rPr lang="en-US" sz="1200" kern="1200" dirty="0" smtClean="0">
                <a:solidFill>
                  <a:schemeClr val="tx1"/>
                </a:solidFill>
                <a:effectLst/>
                <a:latin typeface="+mn-lt"/>
                <a:ea typeface="+mn-ea"/>
                <a:cs typeface="+mn-cs"/>
              </a:rPr>
              <a:t> to your students so that they know what to expect.</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In this</a:t>
            </a:r>
            <a:r>
              <a:rPr lang="en-US" sz="1200" kern="1200" baseline="0" dirty="0" smtClean="0">
                <a:solidFill>
                  <a:schemeClr val="tx1"/>
                </a:solidFill>
                <a:effectLst/>
                <a:latin typeface="+mn-lt"/>
                <a:ea typeface="+mn-ea"/>
                <a:cs typeface="+mn-cs"/>
              </a:rPr>
              <a:t> section, y</a:t>
            </a:r>
            <a:r>
              <a:rPr lang="en-US" sz="1200" kern="1200" dirty="0" smtClean="0">
                <a:solidFill>
                  <a:schemeClr val="tx1"/>
                </a:solidFill>
                <a:effectLst/>
                <a:latin typeface="+mn-lt"/>
                <a:ea typeface="+mn-ea"/>
                <a:cs typeface="+mn-cs"/>
              </a:rPr>
              <a:t>ou have the opportunity to </a:t>
            </a:r>
            <a:r>
              <a:rPr lang="en-US" sz="1200" b="1" kern="1200" dirty="0" smtClean="0">
                <a:solidFill>
                  <a:schemeClr val="tx1"/>
                </a:solidFill>
                <a:effectLst/>
                <a:latin typeface="+mn-lt"/>
                <a:ea typeface="+mn-ea"/>
                <a:cs typeface="+mn-cs"/>
              </a:rPr>
              <a:t>catch students’ interest</a:t>
            </a:r>
            <a:r>
              <a:rPr lang="en-US" sz="1200" kern="1200" dirty="0" smtClean="0">
                <a:solidFill>
                  <a:schemeClr val="tx1"/>
                </a:solidFill>
                <a:effectLst/>
                <a:latin typeface="+mn-lt"/>
                <a:ea typeface="+mn-ea"/>
                <a:cs typeface="+mn-cs"/>
              </a:rPr>
              <a:t> in your course.</a:t>
            </a:r>
          </a:p>
          <a:p>
            <a:pPr marL="628650" lvl="1" indent="-171450">
              <a:buFontTx/>
              <a:buChar char="-"/>
            </a:pPr>
            <a:r>
              <a:rPr lang="en-US" sz="1200" kern="1200" dirty="0" smtClean="0">
                <a:solidFill>
                  <a:schemeClr val="tx1"/>
                </a:solidFill>
                <a:effectLst/>
                <a:latin typeface="+mn-lt"/>
                <a:ea typeface="+mn-ea"/>
                <a:cs typeface="+mn-cs"/>
              </a:rPr>
              <a:t>You should </a:t>
            </a:r>
            <a:r>
              <a:rPr lang="en-US" sz="1200" b="1" kern="1200" dirty="0" smtClean="0">
                <a:solidFill>
                  <a:schemeClr val="tx1"/>
                </a:solidFill>
                <a:effectLst/>
                <a:latin typeface="+mn-lt"/>
                <a:ea typeface="+mn-ea"/>
                <a:cs typeface="+mn-cs"/>
              </a:rPr>
              <a:t>explain why the course is important</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pPr marL="628650" lvl="1" indent="-171450">
              <a:buFontTx/>
              <a:buChar char="-"/>
            </a:pPr>
            <a:r>
              <a:rPr lang="en-US" sz="1200" kern="1200" dirty="0" smtClean="0">
                <a:solidFill>
                  <a:schemeClr val="tx1"/>
                </a:solidFill>
                <a:effectLst/>
                <a:latin typeface="+mn-lt"/>
                <a:ea typeface="+mn-ea"/>
                <a:cs typeface="+mn-cs"/>
              </a:rPr>
              <a:t>This section also gives you an </a:t>
            </a:r>
            <a:r>
              <a:rPr lang="en-US" sz="1200" b="1" kern="1200" dirty="0" smtClean="0">
                <a:solidFill>
                  <a:schemeClr val="tx1"/>
                </a:solidFill>
                <a:effectLst/>
                <a:latin typeface="+mn-lt"/>
                <a:ea typeface="+mn-ea"/>
                <a:cs typeface="+mn-cs"/>
              </a:rPr>
              <a:t>opportunity to personalize</a:t>
            </a:r>
            <a:r>
              <a:rPr lang="en-US" sz="1200" kern="1200" dirty="0" smtClean="0">
                <a:solidFill>
                  <a:schemeClr val="tx1"/>
                </a:solidFill>
                <a:effectLst/>
                <a:latin typeface="+mn-lt"/>
                <a:ea typeface="+mn-ea"/>
                <a:cs typeface="+mn-cs"/>
              </a:rPr>
              <a:t> your syllabus. You can include things such as an image or a quote to make your syllabus more interesting.</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0218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portion of your course description should be your course objectives.</a:t>
            </a:r>
          </a:p>
          <a:p>
            <a:pPr marL="171450" lvl="0" indent="-171450">
              <a:buFontTx/>
              <a:buChar char="-"/>
            </a:pPr>
            <a:r>
              <a:rPr lang="en-US" sz="1200" kern="1200" dirty="0" smtClean="0">
                <a:solidFill>
                  <a:schemeClr val="tx1"/>
                </a:solidFill>
                <a:effectLst/>
                <a:latin typeface="+mn-lt"/>
                <a:ea typeface="+mn-ea"/>
                <a:cs typeface="+mn-cs"/>
              </a:rPr>
              <a:t>In writing this section, you should think about </a:t>
            </a:r>
            <a:r>
              <a:rPr lang="en-US" sz="1200" b="1" kern="1200" dirty="0" smtClean="0">
                <a:solidFill>
                  <a:schemeClr val="tx1"/>
                </a:solidFill>
                <a:effectLst/>
                <a:latin typeface="+mn-lt"/>
                <a:ea typeface="+mn-ea"/>
                <a:cs typeface="+mn-cs"/>
              </a:rPr>
              <a:t>what you want your students to get out of the class</a:t>
            </a:r>
            <a:r>
              <a:rPr lang="en-US" sz="1200" kern="1200" dirty="0" smtClean="0">
                <a:solidFill>
                  <a:schemeClr val="tx1"/>
                </a:solidFill>
                <a:effectLst/>
                <a:latin typeface="+mn-lt"/>
                <a:ea typeface="+mn-ea"/>
                <a:cs typeface="+mn-cs"/>
              </a:rPr>
              <a:t>. </a:t>
            </a:r>
          </a:p>
          <a:p>
            <a:pPr marL="171450" lvl="0" indent="-171450">
              <a:buFontTx/>
              <a:buChar char="-"/>
            </a:pPr>
            <a:r>
              <a:rPr lang="en-US" sz="1200" kern="1200" dirty="0" smtClean="0">
                <a:solidFill>
                  <a:schemeClr val="tx1"/>
                </a:solidFill>
                <a:effectLst/>
                <a:latin typeface="+mn-lt"/>
                <a:ea typeface="+mn-ea"/>
                <a:cs typeface="+mn-cs"/>
              </a:rPr>
              <a:t>These goals should be</a:t>
            </a:r>
            <a:r>
              <a:rPr lang="en-US" sz="1200" b="1" kern="1200" dirty="0" smtClean="0">
                <a:solidFill>
                  <a:schemeClr val="tx1"/>
                </a:solidFill>
                <a:effectLst/>
                <a:latin typeface="+mn-lt"/>
                <a:ea typeface="+mn-ea"/>
                <a:cs typeface="+mn-cs"/>
              </a:rPr>
              <a:t> specific</a:t>
            </a:r>
            <a:r>
              <a:rPr lang="en-US" sz="1200" kern="1200" dirty="0" smtClean="0">
                <a:solidFill>
                  <a:schemeClr val="tx1"/>
                </a:solidFill>
                <a:effectLst/>
                <a:latin typeface="+mn-lt"/>
                <a:ea typeface="+mn-ea"/>
                <a:cs typeface="+mn-cs"/>
              </a:rPr>
              <a:t>, rather than vague, and they should </a:t>
            </a:r>
            <a:r>
              <a:rPr lang="en-US" sz="1200" b="1" kern="1200" dirty="0" smtClean="0">
                <a:solidFill>
                  <a:schemeClr val="tx1"/>
                </a:solidFill>
                <a:effectLst/>
                <a:latin typeface="+mn-lt"/>
                <a:ea typeface="+mn-ea"/>
                <a:cs typeface="+mn-cs"/>
              </a:rPr>
              <a:t>expressly focus on the course</a:t>
            </a:r>
            <a:r>
              <a:rPr lang="en-US" sz="1200" kern="1200" dirty="0" smtClean="0">
                <a:solidFill>
                  <a:schemeClr val="tx1"/>
                </a:solidFill>
                <a:effectLst/>
                <a:latin typeface="+mn-lt"/>
                <a:ea typeface="+mn-ea"/>
                <a:cs typeface="+mn-cs"/>
              </a:rPr>
              <a:t> you’re teaching.</a:t>
            </a:r>
          </a:p>
          <a:p>
            <a:pPr marL="171450" lvl="0" indent="-171450">
              <a:buFontTx/>
              <a:buChar char="-"/>
            </a:pPr>
            <a:r>
              <a:rPr lang="en-US" sz="1200" kern="1200" dirty="0" smtClean="0">
                <a:solidFill>
                  <a:schemeClr val="tx1"/>
                </a:solidFill>
                <a:effectLst/>
                <a:latin typeface="+mn-lt"/>
                <a:ea typeface="+mn-ea"/>
                <a:cs typeface="+mn-cs"/>
              </a:rPr>
              <a:t>Make sure that these goals are </a:t>
            </a:r>
            <a:r>
              <a:rPr lang="en-US" sz="1200" b="1" kern="1200" dirty="0" smtClean="0">
                <a:solidFill>
                  <a:schemeClr val="tx1"/>
                </a:solidFill>
                <a:effectLst/>
                <a:latin typeface="+mn-lt"/>
                <a:ea typeface="+mn-ea"/>
                <a:cs typeface="+mn-cs"/>
              </a:rPr>
              <a:t>objective </a:t>
            </a:r>
            <a:r>
              <a:rPr lang="en-US" sz="1200"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 can be measured</a:t>
            </a:r>
            <a:r>
              <a:rPr lang="en-US" sz="1200" kern="1200" dirty="0" smtClean="0">
                <a:solidFill>
                  <a:schemeClr val="tx1"/>
                </a:solidFill>
                <a:effectLst/>
                <a:latin typeface="+mn-lt"/>
                <a:ea typeface="+mn-ea"/>
                <a:cs typeface="+mn-cs"/>
              </a:rPr>
              <a:t>. They should also be </a:t>
            </a:r>
            <a:r>
              <a:rPr lang="en-US" sz="1200" b="1" kern="1200" dirty="0" smtClean="0">
                <a:solidFill>
                  <a:schemeClr val="tx1"/>
                </a:solidFill>
                <a:effectLst/>
                <a:latin typeface="+mn-lt"/>
                <a:ea typeface="+mn-ea"/>
                <a:cs typeface="+mn-cs"/>
              </a:rPr>
              <a:t>attainable</a:t>
            </a:r>
            <a:r>
              <a:rPr lang="en-US" sz="1200" kern="1200" dirty="0" smtClean="0">
                <a:solidFill>
                  <a:schemeClr val="tx1"/>
                </a:solidFill>
                <a:effectLst/>
                <a:latin typeface="+mn-lt"/>
                <a:ea typeface="+mn-ea"/>
                <a:cs typeface="+mn-cs"/>
              </a:rPr>
              <a:t> within a semester.</a:t>
            </a:r>
          </a:p>
          <a:p>
            <a:pPr marL="171450" lvl="0" indent="-171450">
              <a:buFontTx/>
              <a:buChar char="-"/>
            </a:pPr>
            <a:r>
              <a:rPr lang="en-US" sz="1200" kern="1200" dirty="0" smtClean="0">
                <a:solidFill>
                  <a:schemeClr val="tx1"/>
                </a:solidFill>
                <a:effectLst/>
                <a:latin typeface="+mn-lt"/>
                <a:ea typeface="+mn-ea"/>
                <a:cs typeface="+mn-cs"/>
              </a:rPr>
              <a:t>This is where you look to the end of the semester and think about what your students should have learned.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71131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Trebuchet MS"/>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Georgia"/>
              <a:buNone/>
              <a:defRPr/>
            </a:lvl1pPr>
            <a:lvl2pPr marL="457200" marR="0" indent="0" algn="ctr" rtl="0">
              <a:spcBef>
                <a:spcPts val="560"/>
              </a:spcBef>
              <a:buClr>
                <a:srgbClr val="888888"/>
              </a:buClr>
              <a:buFont typeface="Georgia"/>
              <a:buNone/>
              <a:defRPr/>
            </a:lvl2pPr>
            <a:lvl3pPr marL="914400" marR="0" indent="0" algn="ctr" rtl="0">
              <a:spcBef>
                <a:spcPts val="480"/>
              </a:spcBef>
              <a:buClr>
                <a:srgbClr val="888888"/>
              </a:buClr>
              <a:buFont typeface="Georgia"/>
              <a:buNone/>
              <a:defRPr/>
            </a:lvl3pPr>
            <a:lvl4pPr marL="1371600" marR="0" indent="0" algn="ctr" rtl="0">
              <a:spcBef>
                <a:spcPts val="400"/>
              </a:spcBef>
              <a:buClr>
                <a:srgbClr val="888888"/>
              </a:buClr>
              <a:buFont typeface="Georgia"/>
              <a:buNone/>
              <a:defRPr/>
            </a:lvl4pPr>
            <a:lvl5pPr marL="1828800" marR="0" indent="0" algn="ctr" rtl="0">
              <a:spcBef>
                <a:spcPts val="400"/>
              </a:spcBef>
              <a:buClr>
                <a:srgbClr val="888888"/>
              </a:buClr>
              <a:buFont typeface="Georgia"/>
              <a:buNone/>
              <a:defRPr/>
            </a:lvl5pPr>
            <a:lvl6pPr marL="2286000" marR="0" indent="0" algn="ctr" rtl="0">
              <a:spcBef>
                <a:spcPts val="400"/>
              </a:spcBef>
              <a:buClr>
                <a:srgbClr val="888888"/>
              </a:buClr>
              <a:buFont typeface="Georgia"/>
              <a:buNone/>
              <a:defRPr/>
            </a:lvl6pPr>
            <a:lvl7pPr marL="2743200" marR="0" indent="0" algn="ctr" rtl="0">
              <a:spcBef>
                <a:spcPts val="400"/>
              </a:spcBef>
              <a:buClr>
                <a:srgbClr val="888888"/>
              </a:buClr>
              <a:buFont typeface="Georgia"/>
              <a:buNone/>
              <a:defRPr/>
            </a:lvl7pPr>
            <a:lvl8pPr marL="3200400" marR="0" indent="0" algn="ctr" rtl="0">
              <a:spcBef>
                <a:spcPts val="400"/>
              </a:spcBef>
              <a:buClr>
                <a:srgbClr val="888888"/>
              </a:buClr>
              <a:buFont typeface="Georgia"/>
              <a:buNone/>
              <a:defRPr/>
            </a:lvl8pPr>
            <a:lvl9pPr marL="3657600" marR="0" indent="0" algn="ctr" rtl="0">
              <a:spcBef>
                <a:spcPts val="400"/>
              </a:spcBef>
              <a:buClr>
                <a:srgbClr val="888888"/>
              </a:buClr>
              <a:buFont typeface="Georgia"/>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Georgia"/>
              <a:buChar char="•"/>
              <a:defRPr/>
            </a:lvl1pPr>
            <a:lvl2pPr marL="742950" indent="-107950" algn="l" rtl="0">
              <a:spcBef>
                <a:spcPts val="560"/>
              </a:spcBef>
              <a:buClr>
                <a:schemeClr val="dk1"/>
              </a:buClr>
              <a:buFont typeface="Georgia"/>
              <a:buChar char="–"/>
              <a:defRPr/>
            </a:lvl2pPr>
            <a:lvl3pPr marL="1143000" indent="-76200" algn="l" rtl="0">
              <a:spcBef>
                <a:spcPts val="480"/>
              </a:spcBef>
              <a:buClr>
                <a:schemeClr val="dk1"/>
              </a:buClr>
              <a:buFont typeface="Georgia"/>
              <a:buChar char="•"/>
              <a:defRPr/>
            </a:lvl3pPr>
            <a:lvl4pPr marL="1600200" indent="-101600" algn="l" rtl="0">
              <a:spcBef>
                <a:spcPts val="400"/>
              </a:spcBef>
              <a:buClr>
                <a:schemeClr val="dk1"/>
              </a:buClr>
              <a:buFont typeface="Georgia"/>
              <a:buChar char="–"/>
              <a:defRPr/>
            </a:lvl4pPr>
            <a:lvl5pPr marL="2057400" indent="-101600" algn="l" rtl="0">
              <a:spcBef>
                <a:spcPts val="400"/>
              </a:spcBef>
              <a:buClr>
                <a:schemeClr val="dk1"/>
              </a:buClr>
              <a:buFont typeface="Georgia"/>
              <a:buChar char="»"/>
              <a:defRPr/>
            </a:lvl5pPr>
            <a:lvl6pPr marL="2514600" indent="-101600" algn="l" rtl="0">
              <a:spcBef>
                <a:spcPts val="400"/>
              </a:spcBef>
              <a:buClr>
                <a:schemeClr val="dk1"/>
              </a:buClr>
              <a:buFont typeface="Georgia"/>
              <a:buChar char="•"/>
              <a:defRPr/>
            </a:lvl6pPr>
            <a:lvl7pPr marL="2971800" indent="-101600" algn="l" rtl="0">
              <a:spcBef>
                <a:spcPts val="400"/>
              </a:spcBef>
              <a:buClr>
                <a:schemeClr val="dk1"/>
              </a:buClr>
              <a:buFont typeface="Georgia"/>
              <a:buChar char="•"/>
              <a:defRPr/>
            </a:lvl7pPr>
            <a:lvl8pPr marL="3429000" indent="-101600" algn="l" rtl="0">
              <a:spcBef>
                <a:spcPts val="400"/>
              </a:spcBef>
              <a:buClr>
                <a:schemeClr val="dk1"/>
              </a:buClr>
              <a:buFont typeface="Georgia"/>
              <a:buChar char="•"/>
              <a:defRPr/>
            </a:lvl8pPr>
            <a:lvl9pPr marL="3886200" indent="-101600" algn="l" rtl="0">
              <a:spcBef>
                <a:spcPts val="400"/>
              </a:spcBef>
              <a:buClr>
                <a:schemeClr val="dk1"/>
              </a:buClr>
              <a:buFont typeface="Georgia"/>
              <a:buChar char="•"/>
              <a:defRPr/>
            </a:lvl9pPr>
          </a:lstStyle>
          <a:p>
            <a:endParaRPr/>
          </a:p>
        </p:txBody>
      </p:sp>
      <p:sp>
        <p:nvSpPr>
          <p:cNvPr id="96" name="Shape 9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8" name="Shape 9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p:nvPr/>
        </p:nvSpPr>
        <p:spPr>
          <a:xfrm>
            <a:off x="0" y="0"/>
            <a:ext cx="9144000" cy="1828800"/>
          </a:xfrm>
          <a:prstGeom prst="rect">
            <a:avLst/>
          </a:prstGeom>
          <a:solidFill>
            <a:srgbClr val="1D3F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sp>
        <p:nvSpPr>
          <p:cNvPr id="22" name="Shape 22"/>
          <p:cNvSpPr/>
          <p:nvPr/>
        </p:nvSpPr>
        <p:spPr>
          <a:xfrm>
            <a:off x="0" y="762000"/>
            <a:ext cx="9144000" cy="304799"/>
          </a:xfrm>
          <a:prstGeom prst="rect">
            <a:avLst/>
          </a:prstGeom>
          <a:solidFill>
            <a:srgbClr val="F6A01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pic>
        <p:nvPicPr>
          <p:cNvPr id="23" name="Shape 23"/>
          <p:cNvPicPr preferRelativeResize="0"/>
          <p:nvPr/>
        </p:nvPicPr>
        <p:blipFill rotWithShape="1">
          <a:blip r:embed="rId2">
            <a:alphaModFix/>
          </a:blip>
          <a:srcRect/>
          <a:stretch/>
        </p:blipFill>
        <p:spPr>
          <a:xfrm>
            <a:off x="8763000" y="3429000"/>
            <a:ext cx="3352799" cy="1627632"/>
          </a:xfrm>
          <a:prstGeom prst="rect">
            <a:avLst/>
          </a:prstGeom>
          <a:noFill/>
          <a:ln>
            <a:noFill/>
          </a:ln>
        </p:spPr>
      </p:pic>
      <p:sp>
        <p:nvSpPr>
          <p:cNvPr id="24" name="Shape 24"/>
          <p:cNvSpPr txBox="1">
            <a:spLocks noGrp="1"/>
          </p:cNvSpPr>
          <p:nvPr>
            <p:ph type="title"/>
          </p:nvPr>
        </p:nvSpPr>
        <p:spPr>
          <a:xfrm>
            <a:off x="457200" y="609600"/>
            <a:ext cx="8229600" cy="1524000"/>
          </a:xfrm>
          <a:prstGeom prst="rect">
            <a:avLst/>
          </a:prstGeom>
          <a:noFill/>
          <a:ln>
            <a:noFill/>
          </a:ln>
        </p:spPr>
        <p:txBody>
          <a:bodyPr lIns="91425" tIns="91425" rIns="91425" bIns="91425" anchor="ctr" anchorCtr="0"/>
          <a:lstStyle>
            <a:lvl1pPr algn="ctr" rtl="0">
              <a:spcBef>
                <a:spcPts val="0"/>
              </a:spcBef>
              <a:buClr>
                <a:schemeClr val="dk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457200" y="2286000"/>
            <a:ext cx="8229600" cy="3840162"/>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Georgia"/>
              <a:buChar char="•"/>
              <a:defRPr/>
            </a:lvl1pPr>
            <a:lvl2pPr marL="742950" indent="-107950" algn="l" rtl="0">
              <a:spcBef>
                <a:spcPts val="560"/>
              </a:spcBef>
              <a:buClr>
                <a:schemeClr val="dk1"/>
              </a:buClr>
              <a:buFont typeface="Georgia"/>
              <a:buChar char="–"/>
              <a:defRPr/>
            </a:lvl2pPr>
            <a:lvl3pPr marL="1143000" indent="-76200" algn="l" rtl="0">
              <a:spcBef>
                <a:spcPts val="480"/>
              </a:spcBef>
              <a:buClr>
                <a:schemeClr val="dk1"/>
              </a:buClr>
              <a:buFont typeface="Georgia"/>
              <a:buChar char="•"/>
              <a:defRPr/>
            </a:lvl3pPr>
            <a:lvl4pPr marL="1600200" indent="-101600" algn="l" rtl="0">
              <a:spcBef>
                <a:spcPts val="400"/>
              </a:spcBef>
              <a:buClr>
                <a:schemeClr val="dk1"/>
              </a:buClr>
              <a:buFont typeface="Georgia"/>
              <a:buChar char="–"/>
              <a:defRPr/>
            </a:lvl4pPr>
            <a:lvl5pPr marL="2057400" indent="-101600" algn="l" rtl="0">
              <a:spcBef>
                <a:spcPts val="400"/>
              </a:spcBef>
              <a:buClr>
                <a:schemeClr val="dk1"/>
              </a:buClr>
              <a:buFont typeface="Georgia"/>
              <a:buChar char="»"/>
              <a:defRPr/>
            </a:lvl5pPr>
            <a:lvl6pPr marL="2514600" indent="-101600" algn="l" rtl="0">
              <a:spcBef>
                <a:spcPts val="400"/>
              </a:spcBef>
              <a:buClr>
                <a:schemeClr val="dk1"/>
              </a:buClr>
              <a:buFont typeface="Georgia"/>
              <a:buChar char="•"/>
              <a:defRPr/>
            </a:lvl6pPr>
            <a:lvl7pPr marL="2971800" indent="-101600" algn="l" rtl="0">
              <a:spcBef>
                <a:spcPts val="400"/>
              </a:spcBef>
              <a:buClr>
                <a:schemeClr val="dk1"/>
              </a:buClr>
              <a:buFont typeface="Georgia"/>
              <a:buChar char="•"/>
              <a:defRPr/>
            </a:lvl7pPr>
            <a:lvl8pPr marL="3429000" indent="-101600" algn="l" rtl="0">
              <a:spcBef>
                <a:spcPts val="400"/>
              </a:spcBef>
              <a:buClr>
                <a:schemeClr val="dk1"/>
              </a:buClr>
              <a:buFont typeface="Georgia"/>
              <a:buChar char="•"/>
              <a:defRPr/>
            </a:lvl8pPr>
            <a:lvl9pPr marL="3886200" indent="-101600" algn="l" rtl="0">
              <a:spcBef>
                <a:spcPts val="400"/>
              </a:spcBef>
              <a:buClr>
                <a:schemeClr val="dk1"/>
              </a:buClr>
              <a:buFont typeface="Georgia"/>
              <a:buChar char="•"/>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p:nvPr/>
        </p:nvSpPr>
        <p:spPr>
          <a:xfrm>
            <a:off x="-25400" y="0"/>
            <a:ext cx="9169399" cy="6019799"/>
          </a:xfrm>
          <a:prstGeom prst="rect">
            <a:avLst/>
          </a:prstGeom>
          <a:solidFill>
            <a:srgbClr val="1D3F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sp>
        <p:nvSpPr>
          <p:cNvPr id="31" name="Shape 31"/>
          <p:cNvSpPr/>
          <p:nvPr/>
        </p:nvSpPr>
        <p:spPr>
          <a:xfrm>
            <a:off x="-23191" y="3820"/>
            <a:ext cx="9169399" cy="840319"/>
          </a:xfrm>
          <a:prstGeom prst="rect">
            <a:avLst/>
          </a:prstGeom>
          <a:solidFill>
            <a:srgbClr val="F6A01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chemeClr val="dk1"/>
              </a:buClr>
              <a:buFont typeface="Georgia"/>
              <a:buNone/>
              <a:defRPr/>
            </a:lvl1pPr>
            <a:lvl2pPr marL="457200" indent="0" rtl="0">
              <a:spcBef>
                <a:spcPts val="0"/>
              </a:spcBef>
              <a:buClr>
                <a:srgbClr val="888888"/>
              </a:buClr>
              <a:buFont typeface="Georgia"/>
              <a:buNone/>
              <a:defRPr/>
            </a:lvl2pPr>
            <a:lvl3pPr marL="914400" indent="0" rtl="0">
              <a:spcBef>
                <a:spcPts val="0"/>
              </a:spcBef>
              <a:buClr>
                <a:srgbClr val="888888"/>
              </a:buClr>
              <a:buFont typeface="Georgia"/>
              <a:buNone/>
              <a:defRPr/>
            </a:lvl3pPr>
            <a:lvl4pPr marL="1371600" indent="0" rtl="0">
              <a:spcBef>
                <a:spcPts val="0"/>
              </a:spcBef>
              <a:buClr>
                <a:srgbClr val="888888"/>
              </a:buClr>
              <a:buFont typeface="Georgia"/>
              <a:buNone/>
              <a:defRPr/>
            </a:lvl4pPr>
            <a:lvl5pPr marL="1828800" indent="0" rtl="0">
              <a:spcBef>
                <a:spcPts val="0"/>
              </a:spcBef>
              <a:buClr>
                <a:srgbClr val="888888"/>
              </a:buClr>
              <a:buFont typeface="Georgia"/>
              <a:buNone/>
              <a:defRPr/>
            </a:lvl5pPr>
            <a:lvl6pPr marL="2286000" indent="0" rtl="0">
              <a:spcBef>
                <a:spcPts val="0"/>
              </a:spcBef>
              <a:buClr>
                <a:srgbClr val="888888"/>
              </a:buClr>
              <a:buFont typeface="Georgia"/>
              <a:buNone/>
              <a:defRPr/>
            </a:lvl6pPr>
            <a:lvl7pPr marL="2743200" indent="0" rtl="0">
              <a:spcBef>
                <a:spcPts val="0"/>
              </a:spcBef>
              <a:buClr>
                <a:srgbClr val="888888"/>
              </a:buClr>
              <a:buFont typeface="Georgia"/>
              <a:buNone/>
              <a:defRPr/>
            </a:lvl7pPr>
            <a:lvl8pPr marL="3200400" indent="0" rtl="0">
              <a:spcBef>
                <a:spcPts val="0"/>
              </a:spcBef>
              <a:buClr>
                <a:srgbClr val="888888"/>
              </a:buClr>
              <a:buFont typeface="Georgia"/>
              <a:buNone/>
              <a:defRPr/>
            </a:lvl8pPr>
            <a:lvl9pPr marL="3657600" indent="0" rtl="0">
              <a:spcBef>
                <a:spcPts val="0"/>
              </a:spcBef>
              <a:buClr>
                <a:srgbClr val="888888"/>
              </a:buClr>
              <a:buFont typeface="Georgia"/>
              <a:buNone/>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p:nvPr/>
        </p:nvSpPr>
        <p:spPr>
          <a:xfrm>
            <a:off x="-25400" y="290631"/>
            <a:ext cx="9169399" cy="266699"/>
          </a:xfrm>
          <a:prstGeom prst="rect">
            <a:avLst/>
          </a:prstGeom>
          <a:solidFill>
            <a:srgbClr val="1D3F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sp>
        <p:nvSpPr>
          <p:cNvPr id="38" name="Shape 38"/>
          <p:cNvSpPr/>
          <p:nvPr/>
        </p:nvSpPr>
        <p:spPr>
          <a:xfrm>
            <a:off x="-25400" y="6286500"/>
            <a:ext cx="9169399" cy="571500"/>
          </a:xfrm>
          <a:prstGeom prst="rect">
            <a:avLst/>
          </a:prstGeom>
          <a:solidFill>
            <a:srgbClr val="F6A01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pic>
        <p:nvPicPr>
          <p:cNvPr id="39" name="Shape 39"/>
          <p:cNvPicPr preferRelativeResize="0"/>
          <p:nvPr/>
        </p:nvPicPr>
        <p:blipFill rotWithShape="1">
          <a:blip r:embed="rId2">
            <a:alphaModFix/>
          </a:blip>
          <a:srcRect l="6438" r="10986"/>
          <a:stretch/>
        </p:blipFill>
        <p:spPr>
          <a:xfrm>
            <a:off x="2247821" y="292110"/>
            <a:ext cx="4622957" cy="2717789"/>
          </a:xfrm>
          <a:prstGeom prst="rect">
            <a:avLst/>
          </a:prstGeom>
          <a:noFill/>
          <a:ln>
            <a:noFill/>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40"/>
        <p:cNvGrpSpPr/>
        <p:nvPr/>
      </p:nvGrpSpPr>
      <p:grpSpPr>
        <a:xfrm>
          <a:off x="0" y="0"/>
          <a:ext cx="0" cy="0"/>
          <a:chOff x="0" y="0"/>
          <a:chExt cx="0" cy="0"/>
        </a:xfrm>
      </p:grpSpPr>
      <p:sp>
        <p:nvSpPr>
          <p:cNvPr id="41" name="Shape 41"/>
          <p:cNvSpPr/>
          <p:nvPr/>
        </p:nvSpPr>
        <p:spPr>
          <a:xfrm>
            <a:off x="0" y="0"/>
            <a:ext cx="1904999" cy="6858000"/>
          </a:xfrm>
          <a:prstGeom prst="rect">
            <a:avLst/>
          </a:prstGeom>
          <a:solidFill>
            <a:srgbClr val="F6A01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sp>
        <p:nvSpPr>
          <p:cNvPr id="42" name="Shape 42"/>
          <p:cNvSpPr/>
          <p:nvPr/>
        </p:nvSpPr>
        <p:spPr>
          <a:xfrm>
            <a:off x="1219200" y="0"/>
            <a:ext cx="1295400" cy="6858000"/>
          </a:xfrm>
          <a:prstGeom prst="rect">
            <a:avLst/>
          </a:prstGeom>
          <a:solidFill>
            <a:srgbClr val="1D3F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pic>
        <p:nvPicPr>
          <p:cNvPr id="43" name="Shape 43"/>
          <p:cNvPicPr preferRelativeResize="0"/>
          <p:nvPr/>
        </p:nvPicPr>
        <p:blipFill rotWithShape="1">
          <a:blip r:embed="rId2">
            <a:alphaModFix/>
          </a:blip>
          <a:srcRect/>
          <a:stretch/>
        </p:blipFill>
        <p:spPr>
          <a:xfrm>
            <a:off x="8686800" y="3416300"/>
            <a:ext cx="3352799" cy="1627632"/>
          </a:xfrm>
          <a:prstGeom prst="rect">
            <a:avLst/>
          </a:prstGeom>
          <a:noFill/>
          <a:ln>
            <a:noFill/>
          </a:ln>
        </p:spPr>
      </p:pic>
      <p:sp>
        <p:nvSpPr>
          <p:cNvPr id="44" name="Shape 44"/>
          <p:cNvSpPr txBox="1">
            <a:spLocks noGrp="1"/>
          </p:cNvSpPr>
          <p:nvPr>
            <p:ph type="title"/>
          </p:nvPr>
        </p:nvSpPr>
        <p:spPr>
          <a:xfrm>
            <a:off x="2590800" y="274637"/>
            <a:ext cx="6096000" cy="1143000"/>
          </a:xfrm>
          <a:prstGeom prst="rect">
            <a:avLst/>
          </a:prstGeom>
          <a:noFill/>
          <a:ln>
            <a:noFill/>
          </a:ln>
        </p:spPr>
        <p:txBody>
          <a:bodyPr lIns="91425" tIns="91425" rIns="91425" bIns="91425" anchor="ctr" anchorCtr="0"/>
          <a:lstStyle>
            <a:lvl1pPr algn="ctr" rtl="0">
              <a:spcBef>
                <a:spcPts val="0"/>
              </a:spcBef>
              <a:buClr>
                <a:schemeClr val="dk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2590800" y="1600200"/>
            <a:ext cx="60960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9144000" cy="6858000"/>
          </a:xfrm>
          <a:prstGeom prst="rect">
            <a:avLst/>
          </a:prstGeom>
          <a:solidFill>
            <a:srgbClr val="1D3F7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sp>
        <p:nvSpPr>
          <p:cNvPr id="63" name="Shape 63"/>
          <p:cNvSpPr/>
          <p:nvPr/>
        </p:nvSpPr>
        <p:spPr>
          <a:xfrm>
            <a:off x="12700" y="696468"/>
            <a:ext cx="9144000" cy="1143000"/>
          </a:xfrm>
          <a:prstGeom prst="rect">
            <a:avLst/>
          </a:prstGeom>
          <a:solidFill>
            <a:srgbClr val="F6A01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eorgia"/>
              <a:ea typeface="Georgia"/>
              <a:cs typeface="Georgia"/>
              <a:sym typeface="Georgia"/>
            </a:endParaRPr>
          </a:p>
        </p:txBody>
      </p:sp>
      <p:sp>
        <p:nvSpPr>
          <p:cNvPr id="64" name="Shape 64"/>
          <p:cNvSpPr txBox="1">
            <a:spLocks noGrp="1"/>
          </p:cNvSpPr>
          <p:nvPr>
            <p:ph type="title"/>
          </p:nvPr>
        </p:nvSpPr>
        <p:spPr>
          <a:xfrm>
            <a:off x="457200" y="2819400"/>
            <a:ext cx="8229600" cy="3276600"/>
          </a:xfrm>
          <a:prstGeom prst="rect">
            <a:avLst/>
          </a:prstGeom>
          <a:noFill/>
          <a:ln>
            <a:noFill/>
          </a:ln>
        </p:spPr>
        <p:txBody>
          <a:bodyPr lIns="91425" tIns="91425" rIns="91425" bIns="91425" anchor="ctr" anchorCtr="0"/>
          <a:lstStyle>
            <a:lvl1pPr algn="ctr" rtl="0">
              <a:spcBef>
                <a:spcPts val="0"/>
              </a:spcBef>
              <a:buClr>
                <a:schemeClr val="dk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pic>
        <p:nvPicPr>
          <p:cNvPr id="68" name="Shape 68"/>
          <p:cNvPicPr preferRelativeResize="0"/>
          <p:nvPr/>
        </p:nvPicPr>
        <p:blipFill rotWithShape="1">
          <a:blip r:embed="rId2">
            <a:alphaModFix/>
          </a:blip>
          <a:srcRect l="4545" r="9469"/>
          <a:stretch/>
        </p:blipFill>
        <p:spPr>
          <a:xfrm>
            <a:off x="3143250" y="1025651"/>
            <a:ext cx="2882899" cy="1627632"/>
          </a:xfrm>
          <a:prstGeom prst="rect">
            <a:avLst/>
          </a:prstGeom>
          <a:noFill/>
          <a:ln>
            <a:noFill/>
          </a:ln>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
        <p:cNvGrpSpPr/>
        <p:nvPr/>
      </p:nvGrpSpPr>
      <p:grpSpPr>
        <a:xfrm>
          <a:off x="0" y="0"/>
          <a:ext cx="0" cy="0"/>
          <a:chOff x="0" y="0"/>
          <a:chExt cx="0" cy="0"/>
        </a:xfrm>
      </p:grpSpPr>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Georgia"/>
              <a:buNone/>
              <a:defRPr/>
            </a:lvl1pPr>
            <a:lvl2pPr marL="457200" indent="0" rtl="0">
              <a:spcBef>
                <a:spcPts val="0"/>
              </a:spcBef>
              <a:buFont typeface="Georgia"/>
              <a:buNone/>
              <a:defRPr/>
            </a:lvl2pPr>
            <a:lvl3pPr marL="914400" indent="0" rtl="0">
              <a:spcBef>
                <a:spcPts val="0"/>
              </a:spcBef>
              <a:buFont typeface="Georgia"/>
              <a:buNone/>
              <a:defRPr/>
            </a:lvl3pPr>
            <a:lvl4pPr marL="1371600" indent="0" rtl="0">
              <a:spcBef>
                <a:spcPts val="0"/>
              </a:spcBef>
              <a:buFont typeface="Georgia"/>
              <a:buNone/>
              <a:defRPr/>
            </a:lvl4pPr>
            <a:lvl5pPr marL="1828800" indent="0" rtl="0">
              <a:spcBef>
                <a:spcPts val="0"/>
              </a:spcBef>
              <a:buFont typeface="Georgia"/>
              <a:buNone/>
              <a:defRPr/>
            </a:lvl5pPr>
            <a:lvl6pPr marL="2286000" indent="0" rtl="0">
              <a:spcBef>
                <a:spcPts val="0"/>
              </a:spcBef>
              <a:buFont typeface="Georgia"/>
              <a:buNone/>
              <a:defRPr/>
            </a:lvl6pPr>
            <a:lvl7pPr marL="2743200" indent="0" rtl="0">
              <a:spcBef>
                <a:spcPts val="0"/>
              </a:spcBef>
              <a:buFont typeface="Georgia"/>
              <a:buNone/>
              <a:defRPr/>
            </a:lvl7pPr>
            <a:lvl8pPr marL="3200400" indent="0" rtl="0">
              <a:spcBef>
                <a:spcPts val="0"/>
              </a:spcBef>
              <a:buFont typeface="Georgia"/>
              <a:buNone/>
              <a:defRPr/>
            </a:lvl8pPr>
            <a:lvl9pPr marL="3657600" indent="0" rtl="0">
              <a:spcBef>
                <a:spcPts val="0"/>
              </a:spcBef>
              <a:buFont typeface="Georgia"/>
              <a:buNone/>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a:spLocks noGrp="1"/>
          </p:cNvSpPr>
          <p:nvPr>
            <p:ph type="pic" idx="2"/>
          </p:nvPr>
        </p:nvSpPr>
        <p:spPr>
          <a:xfrm>
            <a:off x="1792288" y="612775"/>
            <a:ext cx="5486399" cy="4114800"/>
          </a:xfrm>
          <a:prstGeom prst="rect">
            <a:avLst/>
          </a:prstGeom>
          <a:noFill/>
          <a:ln>
            <a:noFill/>
          </a:ln>
        </p:spPr>
      </p:sp>
      <p:sp>
        <p:nvSpPr>
          <p:cNvPr id="83" name="Shape 8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Georgia"/>
              <a:buNone/>
              <a:defRPr/>
            </a:lvl1pPr>
            <a:lvl2pPr marL="457200" indent="0" rtl="0">
              <a:spcBef>
                <a:spcPts val="0"/>
              </a:spcBef>
              <a:buFont typeface="Georgia"/>
              <a:buNone/>
              <a:defRPr/>
            </a:lvl2pPr>
            <a:lvl3pPr marL="914400" indent="0" rtl="0">
              <a:spcBef>
                <a:spcPts val="0"/>
              </a:spcBef>
              <a:buFont typeface="Georgia"/>
              <a:buNone/>
              <a:defRPr/>
            </a:lvl3pPr>
            <a:lvl4pPr marL="1371600" indent="0" rtl="0">
              <a:spcBef>
                <a:spcPts val="0"/>
              </a:spcBef>
              <a:buFont typeface="Georgia"/>
              <a:buNone/>
              <a:defRPr/>
            </a:lvl4pPr>
            <a:lvl5pPr marL="1828800" indent="0" rtl="0">
              <a:spcBef>
                <a:spcPts val="0"/>
              </a:spcBef>
              <a:buFont typeface="Georgia"/>
              <a:buNone/>
              <a:defRPr/>
            </a:lvl5pPr>
            <a:lvl6pPr marL="2286000" indent="0" rtl="0">
              <a:spcBef>
                <a:spcPts val="0"/>
              </a:spcBef>
              <a:buFont typeface="Georgia"/>
              <a:buNone/>
              <a:defRPr/>
            </a:lvl6pPr>
            <a:lvl7pPr marL="2743200" indent="0" rtl="0">
              <a:spcBef>
                <a:spcPts val="0"/>
              </a:spcBef>
              <a:buFont typeface="Georgia"/>
              <a:buNone/>
              <a:defRPr/>
            </a:lvl7pPr>
            <a:lvl8pPr marL="3200400" indent="0" rtl="0">
              <a:spcBef>
                <a:spcPts val="0"/>
              </a:spcBef>
              <a:buFont typeface="Georgia"/>
              <a:buNone/>
              <a:defRPr/>
            </a:lvl8pPr>
            <a:lvl9pPr marL="3657600" indent="0" rtl="0">
              <a:spcBef>
                <a:spcPts val="0"/>
              </a:spcBef>
              <a:buFont typeface="Georgia"/>
              <a:buNone/>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Georgia"/>
              <a:buChar char="•"/>
              <a:defRPr/>
            </a:lvl1pPr>
            <a:lvl2pPr marL="742950" indent="-107950" algn="l" rtl="0">
              <a:spcBef>
                <a:spcPts val="560"/>
              </a:spcBef>
              <a:buClr>
                <a:schemeClr val="dk1"/>
              </a:buClr>
              <a:buFont typeface="Georgia"/>
              <a:buChar char="–"/>
              <a:defRPr/>
            </a:lvl2pPr>
            <a:lvl3pPr marL="1143000" indent="-76200" algn="l" rtl="0">
              <a:spcBef>
                <a:spcPts val="480"/>
              </a:spcBef>
              <a:buClr>
                <a:schemeClr val="dk1"/>
              </a:buClr>
              <a:buFont typeface="Georgia"/>
              <a:buChar char="•"/>
              <a:defRPr/>
            </a:lvl3pPr>
            <a:lvl4pPr marL="1600200" indent="-101600" algn="l" rtl="0">
              <a:spcBef>
                <a:spcPts val="400"/>
              </a:spcBef>
              <a:buClr>
                <a:schemeClr val="dk1"/>
              </a:buClr>
              <a:buFont typeface="Georgia"/>
              <a:buChar char="–"/>
              <a:defRPr/>
            </a:lvl4pPr>
            <a:lvl5pPr marL="2057400" indent="-101600" algn="l" rtl="0">
              <a:spcBef>
                <a:spcPts val="400"/>
              </a:spcBef>
              <a:buClr>
                <a:schemeClr val="dk1"/>
              </a:buClr>
              <a:buFont typeface="Georgia"/>
              <a:buChar char="»"/>
              <a:defRPr/>
            </a:lvl5pPr>
            <a:lvl6pPr marL="2514600" indent="-101600" algn="l" rtl="0">
              <a:spcBef>
                <a:spcPts val="400"/>
              </a:spcBef>
              <a:buClr>
                <a:schemeClr val="dk1"/>
              </a:buClr>
              <a:buFont typeface="Georgia"/>
              <a:buChar char="•"/>
              <a:defRPr/>
            </a:lvl6pPr>
            <a:lvl7pPr marL="2971800" indent="-101600" algn="l" rtl="0">
              <a:spcBef>
                <a:spcPts val="400"/>
              </a:spcBef>
              <a:buClr>
                <a:schemeClr val="dk1"/>
              </a:buClr>
              <a:buFont typeface="Georgia"/>
              <a:buChar char="•"/>
              <a:defRPr/>
            </a:lvl7pPr>
            <a:lvl8pPr marL="3429000" indent="-101600" algn="l" rtl="0">
              <a:spcBef>
                <a:spcPts val="400"/>
              </a:spcBef>
              <a:buClr>
                <a:schemeClr val="dk1"/>
              </a:buClr>
              <a:buFont typeface="Georgia"/>
              <a:buChar char="•"/>
              <a:defRPr/>
            </a:lvl8pPr>
            <a:lvl9pPr marL="3886200" indent="-101600" algn="l" rtl="0">
              <a:spcBef>
                <a:spcPts val="400"/>
              </a:spcBef>
              <a:buClr>
                <a:schemeClr val="dk1"/>
              </a:buClr>
              <a:buFont typeface="Georgia"/>
              <a:buChar char="•"/>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Trebuchet MS"/>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Georgia"/>
              <a:buChar char="•"/>
              <a:defRPr/>
            </a:lvl1pPr>
            <a:lvl2pPr marL="742950" marR="0" indent="-107950" algn="l" rtl="0">
              <a:spcBef>
                <a:spcPts val="560"/>
              </a:spcBef>
              <a:buClr>
                <a:schemeClr val="dk1"/>
              </a:buClr>
              <a:buFont typeface="Georgia"/>
              <a:buChar char="–"/>
              <a:defRPr/>
            </a:lvl2pPr>
            <a:lvl3pPr marL="1143000" marR="0" indent="-76200" algn="l" rtl="0">
              <a:spcBef>
                <a:spcPts val="480"/>
              </a:spcBef>
              <a:buClr>
                <a:schemeClr val="dk1"/>
              </a:buClr>
              <a:buFont typeface="Georgia"/>
              <a:buChar char="•"/>
              <a:defRPr/>
            </a:lvl3pPr>
            <a:lvl4pPr marL="1600200" marR="0" indent="-101600" algn="l" rtl="0">
              <a:spcBef>
                <a:spcPts val="400"/>
              </a:spcBef>
              <a:buClr>
                <a:schemeClr val="dk1"/>
              </a:buClr>
              <a:buFont typeface="Georgia"/>
              <a:buChar char="–"/>
              <a:defRPr/>
            </a:lvl4pPr>
            <a:lvl5pPr marL="2057400" marR="0" indent="-101600" algn="l" rtl="0">
              <a:spcBef>
                <a:spcPts val="400"/>
              </a:spcBef>
              <a:buClr>
                <a:schemeClr val="dk1"/>
              </a:buClr>
              <a:buFont typeface="Georgia"/>
              <a:buChar char="»"/>
              <a:defRPr/>
            </a:lvl5pPr>
            <a:lvl6pPr marL="2514600" marR="0" indent="-101600" algn="l" rtl="0">
              <a:spcBef>
                <a:spcPts val="400"/>
              </a:spcBef>
              <a:buClr>
                <a:schemeClr val="dk1"/>
              </a:buClr>
              <a:buFont typeface="Georgia"/>
              <a:buChar char="•"/>
              <a:defRPr/>
            </a:lvl6pPr>
            <a:lvl7pPr marL="2971800" marR="0" indent="-101600" algn="l" rtl="0">
              <a:spcBef>
                <a:spcPts val="400"/>
              </a:spcBef>
              <a:buClr>
                <a:schemeClr val="dk1"/>
              </a:buClr>
              <a:buFont typeface="Georgia"/>
              <a:buChar char="•"/>
              <a:defRPr/>
            </a:lvl7pPr>
            <a:lvl8pPr marL="3429000" marR="0" indent="-101600" algn="l" rtl="0">
              <a:spcBef>
                <a:spcPts val="400"/>
              </a:spcBef>
              <a:buClr>
                <a:schemeClr val="dk1"/>
              </a:buClr>
              <a:buFont typeface="Georgia"/>
              <a:buChar char="•"/>
              <a:defRPr/>
            </a:lvl8pPr>
            <a:lvl9pPr marL="3886200" marR="0" indent="-101600" algn="l" rtl="0">
              <a:spcBef>
                <a:spcPts val="400"/>
              </a:spcBef>
              <a:buClr>
                <a:schemeClr val="dk1"/>
              </a:buClr>
              <a:buFont typeface="Georgia"/>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0.wav"/><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1.wav"/><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2.wav"/><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3.wav"/><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4.wav"/><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5.wav"/><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6.wav"/><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7.wav"/><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8.wav"/><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9.wav"/><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2.wav"/><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20.wav"/><Relationship Id="rId1" Type="http://schemas.openxmlformats.org/officeDocument/2006/relationships/tags" Target="../tags/tag19.xml"/><Relationship Id="rId5" Type="http://schemas.openxmlformats.org/officeDocument/2006/relationships/image" Target="../media/image1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1.wav"/><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22.wav"/><Relationship Id="rId1" Type="http://schemas.openxmlformats.org/officeDocument/2006/relationships/tags" Target="../tags/tag21.xml"/><Relationship Id="rId5" Type="http://schemas.openxmlformats.org/officeDocument/2006/relationships/image" Target="../media/image8.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23.wav"/><Relationship Id="rId1" Type="http://schemas.openxmlformats.org/officeDocument/2006/relationships/tags" Target="../tags/tag22.xml"/><Relationship Id="rId5" Type="http://schemas.openxmlformats.org/officeDocument/2006/relationships/image" Target="../media/image8.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24.wav"/><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audio" Target="../media/audio25.wav"/><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4.wav"/><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5.wav"/><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6.wav"/><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7.wav"/><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8.wav"/><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9.wav"/><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85800" y="3200400"/>
            <a:ext cx="7772400" cy="9144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Trebuchet MS"/>
              <a:buNone/>
            </a:pPr>
            <a:r>
              <a:rPr lang="en-US" sz="4000" i="0" u="none" strike="noStrike" cap="none" baseline="0" dirty="0">
                <a:solidFill>
                  <a:schemeClr val="bg1"/>
                </a:solidFill>
                <a:latin typeface="Trebuchet MS"/>
                <a:ea typeface="Trebuchet MS"/>
                <a:cs typeface="Trebuchet MS"/>
                <a:sym typeface="Trebuchet MS"/>
              </a:rPr>
              <a:t>Syllabus and Scheduling</a:t>
            </a:r>
          </a:p>
        </p:txBody>
      </p:sp>
      <p:sp>
        <p:nvSpPr>
          <p:cNvPr id="101" name="Shape 101"/>
          <p:cNvSpPr txBox="1">
            <a:spLocks noGrp="1"/>
          </p:cNvSpPr>
          <p:nvPr>
            <p:ph type="body" idx="1"/>
          </p:nvPr>
        </p:nvSpPr>
        <p:spPr>
          <a:xfrm>
            <a:off x="685800" y="3962400"/>
            <a:ext cx="7772400" cy="150018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Georgia"/>
              <a:buNone/>
            </a:pPr>
            <a:r>
              <a:rPr lang="en-US" sz="2400" b="0" i="0" u="none" strike="noStrike" cap="none" baseline="0" dirty="0">
                <a:solidFill>
                  <a:schemeClr val="bg1"/>
                </a:solidFill>
                <a:latin typeface="Georgia"/>
                <a:ea typeface="Georgia"/>
                <a:cs typeface="Georgia"/>
                <a:sym typeface="Georgia"/>
              </a:rPr>
              <a:t>Kristen Traynor, Political Science</a:t>
            </a:r>
          </a:p>
          <a:p>
            <a:pPr marL="0" marR="0" lvl="0" indent="0" algn="ctr" rtl="0">
              <a:spcBef>
                <a:spcPts val="400"/>
              </a:spcBef>
              <a:buClr>
                <a:schemeClr val="dk1"/>
              </a:buClr>
              <a:buSzPct val="25000"/>
              <a:buFont typeface="Georgia"/>
              <a:buNone/>
            </a:pPr>
            <a:r>
              <a:rPr lang="en-US" sz="2400" b="0" i="0" u="none" strike="noStrike" cap="none" baseline="0" dirty="0">
                <a:solidFill>
                  <a:schemeClr val="bg1"/>
                </a:solidFill>
                <a:latin typeface="Georgia"/>
                <a:ea typeface="Georgia"/>
                <a:cs typeface="Georgia"/>
                <a:sym typeface="Georgia"/>
              </a:rPr>
              <a:t>Andrea Maxwell, Art History</a:t>
            </a:r>
          </a:p>
        </p:txBody>
      </p:sp>
      <p:pic>
        <p:nvPicPr>
          <p:cNvPr id="5" name="~PP1335.WAV">
            <a:hlinkClick r:id="" action="ppaction://media"/>
          </p:cNvPr>
          <p:cNvPicPr>
            <a:picLocks noRot="1" noChangeAspect="1"/>
          </p:cNvPicPr>
          <p:nvPr>
            <a:wavAudioFile r:embed="rId1" name="~PP1335.WAV"/>
          </p:nvPr>
        </p:nvPicPr>
        <p:blipFill>
          <a:blip r:embed="rId4"/>
          <a:stretch>
            <a:fillRect/>
          </a:stretch>
        </p:blipFill>
        <p:spPr>
          <a:xfrm>
            <a:off x="8696325" y="6410325"/>
            <a:ext cx="304800" cy="304800"/>
          </a:xfrm>
          <a:prstGeom prst="rect">
            <a:avLst/>
          </a:prstGeom>
        </p:spPr>
      </p:pic>
    </p:spTree>
  </p:cSld>
  <p:clrMapOvr>
    <a:masterClrMapping/>
  </p:clrMapOvr>
  <p:transition spd="slow" advTm="1175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rebuchet MS" pitchFamily="34" charset="0"/>
              </a:rPr>
              <a:t>Course Objectives</a:t>
            </a:r>
            <a:endParaRPr lang="en-US" sz="4400" dirty="0">
              <a:latin typeface="Trebuchet MS" pitchFamily="34" charset="0"/>
            </a:endParaRPr>
          </a:p>
        </p:txBody>
      </p:sp>
      <p:sp>
        <p:nvSpPr>
          <p:cNvPr id="3" name="Text Placeholder 2"/>
          <p:cNvSpPr>
            <a:spLocks noGrp="1"/>
          </p:cNvSpPr>
          <p:nvPr>
            <p:ph type="body" idx="1"/>
          </p:nvPr>
        </p:nvSpPr>
        <p:spPr>
          <a:xfrm>
            <a:off x="2590800" y="1417638"/>
            <a:ext cx="6096000" cy="4708526"/>
          </a:xfrm>
        </p:spPr>
        <p:txBody>
          <a:bodyPr/>
          <a:lstStyle/>
          <a:p>
            <a:r>
              <a:rPr lang="en-US" sz="2500" dirty="0" smtClean="0">
                <a:latin typeface="Georgia" pitchFamily="18" charset="0"/>
              </a:rPr>
              <a:t> </a:t>
            </a:r>
            <a:r>
              <a:rPr lang="en-US" sz="2800" dirty="0">
                <a:latin typeface="Georgia" pitchFamily="18" charset="0"/>
              </a:rPr>
              <a:t>Clear objectives help to better design course materials and </a:t>
            </a:r>
            <a:r>
              <a:rPr lang="en-US" sz="2800" dirty="0" smtClean="0">
                <a:latin typeface="Georgia" pitchFamily="18" charset="0"/>
              </a:rPr>
              <a:t>assessments</a:t>
            </a:r>
          </a:p>
          <a:p>
            <a:pPr marL="203200" indent="0">
              <a:buNone/>
            </a:pPr>
            <a:r>
              <a:rPr lang="en-US" sz="2800" dirty="0" smtClean="0">
                <a:latin typeface="Georgia" pitchFamily="18" charset="0"/>
              </a:rPr>
              <a:t> </a:t>
            </a:r>
          </a:p>
          <a:p>
            <a:r>
              <a:rPr lang="en-US" sz="2800" dirty="0" smtClean="0">
                <a:latin typeface="Georgia" pitchFamily="18" charset="0"/>
              </a:rPr>
              <a:t>“Reverse” or “backwards” design</a:t>
            </a:r>
          </a:p>
          <a:p>
            <a:pPr marL="203200" indent="0">
              <a:buNone/>
            </a:pPr>
            <a:endParaRPr lang="en-US" sz="1000" dirty="0" smtClean="0">
              <a:latin typeface="Georgia" pitchFamily="18" charset="0"/>
            </a:endParaRPr>
          </a:p>
          <a:p>
            <a:pPr lvl="1"/>
            <a:r>
              <a:rPr lang="en-US" sz="2400" dirty="0" smtClean="0">
                <a:latin typeface="Georgia" pitchFamily="18" charset="0"/>
              </a:rPr>
              <a:t> Objectives for end of course</a:t>
            </a:r>
          </a:p>
          <a:p>
            <a:pPr marL="635000" lvl="1" indent="0">
              <a:buNone/>
            </a:pPr>
            <a:endParaRPr lang="en-US" sz="1000" dirty="0" smtClean="0">
              <a:latin typeface="Georgia" pitchFamily="18" charset="0"/>
            </a:endParaRPr>
          </a:p>
          <a:p>
            <a:pPr lvl="1"/>
            <a:r>
              <a:rPr lang="en-US" sz="2400" dirty="0" smtClean="0">
                <a:latin typeface="Georgia" pitchFamily="18" charset="0"/>
              </a:rPr>
              <a:t> Themes and concepts to cover</a:t>
            </a:r>
          </a:p>
          <a:p>
            <a:pPr marL="635000" lvl="1" indent="0">
              <a:buNone/>
            </a:pPr>
            <a:endParaRPr lang="en-US" sz="1000" dirty="0" smtClean="0">
              <a:latin typeface="Georgia" pitchFamily="18" charset="0"/>
            </a:endParaRPr>
          </a:p>
          <a:p>
            <a:pPr lvl="1"/>
            <a:r>
              <a:rPr lang="en-US" sz="2400" dirty="0" smtClean="0">
                <a:latin typeface="Georgia" pitchFamily="18" charset="0"/>
              </a:rPr>
              <a:t> Textbook/reading materials</a:t>
            </a:r>
          </a:p>
          <a:p>
            <a:pPr marL="635000" lvl="1" indent="0">
              <a:buNone/>
            </a:pPr>
            <a:endParaRPr lang="en-US" sz="1000" dirty="0" smtClean="0">
              <a:latin typeface="Georgia" pitchFamily="18" charset="0"/>
            </a:endParaRPr>
          </a:p>
          <a:p>
            <a:pPr lvl="1"/>
            <a:r>
              <a:rPr lang="en-US" sz="2400" dirty="0" smtClean="0">
                <a:latin typeface="Georgia" pitchFamily="18" charset="0"/>
              </a:rPr>
              <a:t> Assessment tools</a:t>
            </a:r>
          </a:p>
        </p:txBody>
      </p:sp>
      <p:pic>
        <p:nvPicPr>
          <p:cNvPr id="5" name="~PP2492.WAV">
            <a:hlinkClick r:id="" action="ppaction://media"/>
          </p:cNvPr>
          <p:cNvPicPr>
            <a:picLocks noRot="1" noChangeAspect="1"/>
          </p:cNvPicPr>
          <p:nvPr>
            <a:wavAudioFile r:embed="rId2" name="~PP2492.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3524935861"/>
      </p:ext>
    </p:extLst>
  </p:cSld>
  <p:clrMapOvr>
    <a:masterClrMapping/>
  </p:clrMapOvr>
  <p:transition advTm="571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2286000"/>
            <a:ext cx="8229600" cy="3840299"/>
          </a:xfrm>
          <a:prstGeom prst="rect">
            <a:avLst/>
          </a:prstGeom>
        </p:spPr>
        <p:txBody>
          <a:bodyPr lIns="91425" tIns="91425" rIns="91425" bIns="91425" anchor="t" anchorCtr="0">
            <a:noAutofit/>
          </a:bodyPr>
          <a:lstStyle/>
          <a:p>
            <a:pPr algn="ctr">
              <a:spcBef>
                <a:spcPts val="0"/>
              </a:spcBef>
              <a:buNone/>
            </a:pPr>
            <a:r>
              <a:rPr lang="en-US" sz="2800" dirty="0" smtClean="0">
                <a:solidFill>
                  <a:schemeClr val="dk1"/>
                </a:solidFill>
                <a:latin typeface="Georgia"/>
                <a:ea typeface="Georgia"/>
                <a:cs typeface="Georgia"/>
                <a:sym typeface="Georgia"/>
              </a:rPr>
              <a:t>Where might you find ideas for objectives you may want to include in your syllabus?</a:t>
            </a:r>
            <a:endParaRPr lang="en-US" sz="2800" dirty="0">
              <a:solidFill>
                <a:schemeClr val="dk1"/>
              </a:solidFill>
              <a:latin typeface="Georgia"/>
              <a:ea typeface="Georgia"/>
              <a:cs typeface="Georgia"/>
              <a:sym typeface="Georgia"/>
            </a:endParaRPr>
          </a:p>
        </p:txBody>
      </p:sp>
      <p:sp>
        <p:nvSpPr>
          <p:cNvPr id="113" name="Shape 113"/>
          <p:cNvSpPr txBox="1">
            <a:spLocks noGrp="1"/>
          </p:cNvSpPr>
          <p:nvPr>
            <p:ph type="title"/>
          </p:nvPr>
        </p:nvSpPr>
        <p:spPr>
          <a:xfrm>
            <a:off x="1610225" y="878212"/>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smtClean="0">
                <a:solidFill>
                  <a:schemeClr val="bg1"/>
                </a:solidFill>
                <a:latin typeface="Trebuchet MS"/>
                <a:ea typeface="Trebuchet MS"/>
                <a:cs typeface="Trebuchet MS"/>
                <a:sym typeface="Trebuchet MS"/>
              </a:rPr>
              <a:t>Question</a:t>
            </a:r>
            <a:endParaRPr lang="en-US" sz="4400" b="0" i="0" u="none" strike="noStrike" cap="none" baseline="0" dirty="0">
              <a:solidFill>
                <a:schemeClr val="bg1"/>
              </a:solidFill>
              <a:latin typeface="Trebuchet MS"/>
              <a:ea typeface="Trebuchet MS"/>
              <a:cs typeface="Trebuchet MS"/>
              <a:sym typeface="Trebuchet MS"/>
            </a:endParaRPr>
          </a:p>
        </p:txBody>
      </p:sp>
      <p:pic>
        <p:nvPicPr>
          <p:cNvPr id="4" name="~PP3832.WAV">
            <a:hlinkClick r:id="" action="ppaction://media"/>
          </p:cNvPr>
          <p:cNvPicPr>
            <a:picLocks noRot="1" noChangeAspect="1"/>
          </p:cNvPicPr>
          <p:nvPr>
            <a:wavAudioFile r:embed="rId2" name="~PP3832.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1263585200"/>
      </p:ext>
    </p:extLst>
  </p:cSld>
  <p:clrMapOvr>
    <a:masterClrMapping/>
  </p:clrMapOvr>
  <p:transition spd="slow" advTm="3811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2">
                                            <p:txEl>
                                              <p:pRg st="0" end="0"/>
                                            </p:txEl>
                                          </p:spTgt>
                                        </p:tgtEl>
                                        <p:attrNameLst>
                                          <p:attrName>style.visibility</p:attrName>
                                        </p:attrNameLst>
                                      </p:cBhvr>
                                      <p:to>
                                        <p:strVal val="visible"/>
                                      </p:to>
                                    </p:set>
                                    <p:animEffect transition="in" filter="fade">
                                      <p:cBhvr>
                                        <p:cTn id="11" dur="500"/>
                                        <p:tgtEl>
                                          <p:spTgt spid="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1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rebuchet MS" pitchFamily="34" charset="0"/>
              </a:rPr>
              <a:t>Course Objectives</a:t>
            </a:r>
            <a:endParaRPr lang="en-US" sz="4400" dirty="0">
              <a:latin typeface="Trebuchet MS" pitchFamily="34" charset="0"/>
            </a:endParaRPr>
          </a:p>
        </p:txBody>
      </p:sp>
      <p:sp>
        <p:nvSpPr>
          <p:cNvPr id="3" name="Text Placeholder 2"/>
          <p:cNvSpPr>
            <a:spLocks noGrp="1"/>
          </p:cNvSpPr>
          <p:nvPr>
            <p:ph type="body" idx="1"/>
          </p:nvPr>
        </p:nvSpPr>
        <p:spPr>
          <a:xfrm>
            <a:off x="2590800" y="1296537"/>
            <a:ext cx="6096000" cy="4829627"/>
          </a:xfrm>
        </p:spPr>
        <p:txBody>
          <a:bodyPr/>
          <a:lstStyle/>
          <a:p>
            <a:r>
              <a:rPr lang="en-US" sz="2600" dirty="0" smtClean="0">
                <a:latin typeface="Georgia" pitchFamily="18" charset="0"/>
              </a:rPr>
              <a:t> List 3-5 objectives</a:t>
            </a:r>
          </a:p>
          <a:p>
            <a:pPr marL="203200" indent="0">
              <a:buNone/>
            </a:pPr>
            <a:endParaRPr lang="en-US" sz="1000" dirty="0" smtClean="0">
              <a:latin typeface="Georgia" pitchFamily="18" charset="0"/>
            </a:endParaRPr>
          </a:p>
          <a:p>
            <a:r>
              <a:rPr lang="en-US" sz="2600" dirty="0" smtClean="0">
                <a:latin typeface="Georgia" pitchFamily="18" charset="0"/>
              </a:rPr>
              <a:t> Use action verbs</a:t>
            </a:r>
          </a:p>
          <a:p>
            <a:pPr marL="203200" indent="0">
              <a:buNone/>
            </a:pPr>
            <a:endParaRPr lang="en-US" sz="1000" dirty="0" smtClean="0">
              <a:latin typeface="Georgia" pitchFamily="18" charset="0"/>
            </a:endParaRPr>
          </a:p>
          <a:p>
            <a:r>
              <a:rPr lang="en-US" sz="2600" dirty="0" smtClean="0">
                <a:latin typeface="Georgia" pitchFamily="18" charset="0"/>
              </a:rPr>
              <a:t> Example Types</a:t>
            </a:r>
          </a:p>
          <a:p>
            <a:pPr lvl="1"/>
            <a:r>
              <a:rPr lang="en-US" sz="2400" dirty="0" smtClean="0">
                <a:latin typeface="Georgia" pitchFamily="18" charset="0"/>
              </a:rPr>
              <a:t> </a:t>
            </a:r>
            <a:r>
              <a:rPr lang="en-US" sz="2400" dirty="0">
                <a:latin typeface="Georgia" pitchFamily="18" charset="0"/>
              </a:rPr>
              <a:t>Knowledge attainment</a:t>
            </a:r>
          </a:p>
          <a:p>
            <a:pPr lvl="1"/>
            <a:r>
              <a:rPr lang="en-US" sz="2400" dirty="0" smtClean="0">
                <a:latin typeface="Georgia" pitchFamily="18" charset="0"/>
              </a:rPr>
              <a:t> Skill development</a:t>
            </a:r>
          </a:p>
          <a:p>
            <a:pPr lvl="1"/>
            <a:r>
              <a:rPr lang="en-US" sz="2400" dirty="0" smtClean="0">
                <a:latin typeface="Georgia" pitchFamily="18" charset="0"/>
              </a:rPr>
              <a:t> Ability to carry out a task</a:t>
            </a:r>
          </a:p>
          <a:p>
            <a:pPr lvl="1"/>
            <a:r>
              <a:rPr lang="en-US" sz="2400" dirty="0" smtClean="0">
                <a:latin typeface="Georgia" pitchFamily="18" charset="0"/>
              </a:rPr>
              <a:t> Understanding and/or application of key concepts</a:t>
            </a:r>
          </a:p>
          <a:p>
            <a:pPr lvl="1"/>
            <a:r>
              <a:rPr lang="en-US" sz="2400" dirty="0" smtClean="0">
                <a:latin typeface="Georgia" pitchFamily="18" charset="0"/>
              </a:rPr>
              <a:t> Answer major questions in the field</a:t>
            </a:r>
            <a:endParaRPr lang="en-US" sz="2400" dirty="0">
              <a:latin typeface="Georgia" pitchFamily="18" charset="0"/>
            </a:endParaRPr>
          </a:p>
        </p:txBody>
      </p:sp>
      <p:pic>
        <p:nvPicPr>
          <p:cNvPr id="7" name="~PP1920.WAV">
            <a:hlinkClick r:id="" action="ppaction://media"/>
          </p:cNvPr>
          <p:cNvPicPr>
            <a:picLocks noRot="1" noChangeAspect="1"/>
          </p:cNvPicPr>
          <p:nvPr>
            <a:wavAudioFile r:embed="rId2" name="~PP1920.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1356277129"/>
      </p:ext>
    </p:extLst>
  </p:cSld>
  <p:clrMapOvr>
    <a:masterClrMapping/>
  </p:clrMapOvr>
  <p:transition advTm="52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9"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Course Policies</a:t>
            </a:r>
          </a:p>
        </p:txBody>
      </p:sp>
      <p:sp>
        <p:nvSpPr>
          <p:cNvPr id="107" name="Shape 107"/>
          <p:cNvSpPr txBox="1">
            <a:spLocks noGrp="1"/>
          </p:cNvSpPr>
          <p:nvPr>
            <p:ph type="body" idx="1"/>
          </p:nvPr>
        </p:nvSpPr>
        <p:spPr>
          <a:xfrm>
            <a:off x="2590800" y="1600200"/>
            <a:ext cx="60960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Georgia"/>
              <a:buChar char="•"/>
            </a:pPr>
            <a:r>
              <a:rPr lang="en-US" sz="3200" b="0" i="0" u="none" strike="noStrike" cap="none" baseline="0" dirty="0">
                <a:solidFill>
                  <a:schemeClr val="dk1"/>
                </a:solidFill>
                <a:latin typeface="Georgia"/>
                <a:ea typeface="Georgia"/>
                <a:cs typeface="Georgia"/>
                <a:sym typeface="Georgia"/>
              </a:rPr>
              <a:t>Classroom rules – be detailed!</a:t>
            </a:r>
          </a:p>
          <a:p>
            <a:pPr marL="742950" marR="0" lvl="1" indent="-285750" algn="l" rtl="0">
              <a:spcBef>
                <a:spcPts val="560"/>
              </a:spcBef>
              <a:buClr>
                <a:schemeClr val="dk1"/>
              </a:buClr>
              <a:buFont typeface="Georgia"/>
              <a:buNone/>
            </a:pPr>
            <a:endParaRPr sz="2800" b="0" i="0" u="none" strike="noStrike" cap="none" baseline="0" dirty="0">
              <a:solidFill>
                <a:schemeClr val="dk1"/>
              </a:solidFill>
              <a:latin typeface="Georgia"/>
              <a:ea typeface="Georgia"/>
              <a:cs typeface="Georgia"/>
              <a:sym typeface="Georgia"/>
            </a:endParaRPr>
          </a:p>
        </p:txBody>
      </p:sp>
      <p:pic>
        <p:nvPicPr>
          <p:cNvPr id="5" name="~PP759.WAV">
            <a:hlinkClick r:id="" action="ppaction://media"/>
          </p:cNvPr>
          <p:cNvPicPr>
            <a:picLocks noRot="1" noChangeAspect="1"/>
          </p:cNvPicPr>
          <p:nvPr>
            <a:wavAudioFile r:embed="rId2" name="~PP759.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4626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2286000"/>
            <a:ext cx="8229600" cy="3840299"/>
          </a:xfrm>
          <a:prstGeom prst="rect">
            <a:avLst/>
          </a:prstGeom>
        </p:spPr>
        <p:txBody>
          <a:bodyPr lIns="91425" tIns="91425" rIns="91425" bIns="91425" anchor="t" anchorCtr="0">
            <a:noAutofit/>
          </a:bodyPr>
          <a:lstStyle/>
          <a:p>
            <a:pPr algn="ctr">
              <a:spcBef>
                <a:spcPts val="0"/>
              </a:spcBef>
              <a:buNone/>
            </a:pPr>
            <a:r>
              <a:rPr lang="en-US" sz="2800" dirty="0">
                <a:solidFill>
                  <a:schemeClr val="dk1"/>
                </a:solidFill>
                <a:latin typeface="Georgia"/>
                <a:ea typeface="Georgia"/>
                <a:cs typeface="Georgia"/>
                <a:sym typeface="Georgia"/>
              </a:rPr>
              <a:t>If course policies are your classroom rules, what are some things you might consider important to include?</a:t>
            </a:r>
          </a:p>
        </p:txBody>
      </p:sp>
      <p:sp>
        <p:nvSpPr>
          <p:cNvPr id="113" name="Shape 113"/>
          <p:cNvSpPr txBox="1">
            <a:spLocks noGrp="1"/>
          </p:cNvSpPr>
          <p:nvPr>
            <p:ph type="title"/>
          </p:nvPr>
        </p:nvSpPr>
        <p:spPr>
          <a:xfrm>
            <a:off x="1610225" y="878212"/>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bg1"/>
                </a:solidFill>
                <a:latin typeface="Trebuchet MS"/>
                <a:ea typeface="Trebuchet MS"/>
                <a:cs typeface="Trebuchet MS"/>
                <a:sym typeface="Trebuchet MS"/>
              </a:rPr>
              <a:t>Course Policies</a:t>
            </a:r>
          </a:p>
        </p:txBody>
      </p:sp>
      <p:pic>
        <p:nvPicPr>
          <p:cNvPr id="6" name="~PP2318.WAV">
            <a:hlinkClick r:id="" action="ppaction://media"/>
          </p:cNvPr>
          <p:cNvPicPr>
            <a:picLocks noRot="1" noChangeAspect="1"/>
          </p:cNvPicPr>
          <p:nvPr>
            <a:wavAudioFile r:embed="rId2" name="~PP2318.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995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2">
                                            <p:txEl>
                                              <p:pRg st="0" end="0"/>
                                            </p:txEl>
                                          </p:spTgt>
                                        </p:tgtEl>
                                        <p:attrNameLst>
                                          <p:attrName>style.visibility</p:attrName>
                                        </p:attrNameLst>
                                      </p:cBhvr>
                                      <p:to>
                                        <p:strVal val="visible"/>
                                      </p:to>
                                    </p:set>
                                    <p:animEffect transition="in" filter="fade">
                                      <p:cBhvr>
                                        <p:cTn id="11" dur="500"/>
                                        <p:tgtEl>
                                          <p:spTgt spid="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1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Course Policies</a:t>
            </a:r>
          </a:p>
        </p:txBody>
      </p:sp>
      <p:sp>
        <p:nvSpPr>
          <p:cNvPr id="119" name="Shape 119"/>
          <p:cNvSpPr txBox="1">
            <a:spLocks noGrp="1"/>
          </p:cNvSpPr>
          <p:nvPr>
            <p:ph type="body" idx="1"/>
          </p:nvPr>
        </p:nvSpPr>
        <p:spPr>
          <a:xfrm>
            <a:off x="2590800" y="1600200"/>
            <a:ext cx="60960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Georgia"/>
              <a:buChar char="•"/>
            </a:pPr>
            <a:r>
              <a:rPr lang="en-US" sz="2700" b="0" i="0" u="none" strike="noStrike" cap="none" baseline="0" dirty="0">
                <a:solidFill>
                  <a:schemeClr val="dk1"/>
                </a:solidFill>
                <a:latin typeface="Georgia"/>
                <a:ea typeface="Georgia"/>
                <a:cs typeface="Georgia"/>
                <a:sym typeface="Georgia"/>
              </a:rPr>
              <a:t>Attendance, tardiness</a:t>
            </a:r>
          </a:p>
          <a:p>
            <a:pPr marL="742950" marR="0" lvl="1" indent="-285750" algn="l" rtl="0">
              <a:lnSpc>
                <a:spcPct val="80000"/>
              </a:lnSpc>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Excused vs. unexcused </a:t>
            </a:r>
            <a:r>
              <a:rPr lang="en-US" sz="2400" b="0" i="0" u="none" strike="noStrike" cap="none" baseline="0" dirty="0" smtClean="0">
                <a:solidFill>
                  <a:schemeClr val="dk1"/>
                </a:solidFill>
                <a:latin typeface="Georgia"/>
                <a:ea typeface="Georgia"/>
                <a:cs typeface="Georgia"/>
                <a:sym typeface="Georgia"/>
              </a:rPr>
              <a:t>absences</a:t>
            </a:r>
          </a:p>
          <a:p>
            <a:pPr lvl="1" indent="-285750">
              <a:lnSpc>
                <a:spcPct val="80000"/>
              </a:lnSpc>
              <a:spcBef>
                <a:spcPts val="480"/>
              </a:spcBef>
              <a:buSzPct val="100000"/>
            </a:pPr>
            <a:r>
              <a:rPr lang="en-US" sz="2400" dirty="0" smtClean="0">
                <a:solidFill>
                  <a:schemeClr val="dk1"/>
                </a:solidFill>
                <a:latin typeface="Georgia"/>
                <a:ea typeface="Georgia"/>
                <a:cs typeface="Georgia"/>
                <a:sym typeface="Georgia"/>
              </a:rPr>
              <a:t>How will you take attendance?</a:t>
            </a:r>
          </a:p>
          <a:p>
            <a:pPr marL="742950" marR="0" lvl="1" indent="-285750" algn="l" rtl="0">
              <a:lnSpc>
                <a:spcPct val="80000"/>
              </a:lnSpc>
              <a:spcBef>
                <a:spcPts val="480"/>
              </a:spcBef>
              <a:buClr>
                <a:schemeClr val="dk1"/>
              </a:buClr>
              <a:buSzPct val="100000"/>
              <a:buFont typeface="Georgia"/>
              <a:buChar char="–"/>
            </a:pPr>
            <a:r>
              <a:rPr lang="en-US" sz="2400" b="0" i="0" u="none" strike="noStrike" cap="none" baseline="0" dirty="0" smtClean="0">
                <a:solidFill>
                  <a:schemeClr val="dk1"/>
                </a:solidFill>
                <a:latin typeface="Georgia"/>
                <a:ea typeface="Georgia"/>
                <a:cs typeface="Georgia"/>
                <a:sym typeface="Georgia"/>
              </a:rPr>
              <a:t>Do you record tardiness</a:t>
            </a:r>
            <a:r>
              <a:rPr lang="en-US" sz="2400" b="0" i="0" u="none" strike="noStrike" cap="none" dirty="0" smtClean="0">
                <a:solidFill>
                  <a:schemeClr val="dk1"/>
                </a:solidFill>
                <a:latin typeface="Georgia"/>
                <a:ea typeface="Georgia"/>
                <a:cs typeface="Georgia"/>
                <a:sym typeface="Georgia"/>
              </a:rPr>
              <a:t>?</a:t>
            </a:r>
            <a:endParaRPr lang="en-US" sz="2400" b="0" i="0" u="none" strike="noStrike" cap="none" baseline="0" dirty="0">
              <a:solidFill>
                <a:schemeClr val="dk1"/>
              </a:solidFill>
              <a:latin typeface="Georgia"/>
              <a:ea typeface="Georgia"/>
              <a:cs typeface="Georgia"/>
              <a:sym typeface="Georgia"/>
            </a:endParaRPr>
          </a:p>
          <a:p>
            <a:pPr marL="342900" marR="0" lvl="0" indent="-342900" algn="l" rtl="0">
              <a:lnSpc>
                <a:spcPct val="80000"/>
              </a:lnSpc>
              <a:spcBef>
                <a:spcPts val="540"/>
              </a:spcBef>
              <a:buClr>
                <a:schemeClr val="dk1"/>
              </a:buClr>
              <a:buSzPct val="100000"/>
              <a:buFont typeface="Georgia"/>
              <a:buChar char="•"/>
            </a:pPr>
            <a:r>
              <a:rPr lang="en-US" sz="2700" b="0" i="0" u="none" strike="noStrike" cap="none" baseline="0" dirty="0" smtClean="0">
                <a:solidFill>
                  <a:schemeClr val="dk1"/>
                </a:solidFill>
                <a:latin typeface="Georgia"/>
                <a:ea typeface="Georgia"/>
                <a:cs typeface="Georgia"/>
                <a:sym typeface="Georgia"/>
              </a:rPr>
              <a:t>Grading </a:t>
            </a:r>
            <a:r>
              <a:rPr lang="en-US" sz="2700" b="0" i="0" u="none" strike="noStrike" cap="none" baseline="0" dirty="0">
                <a:solidFill>
                  <a:schemeClr val="dk1"/>
                </a:solidFill>
                <a:latin typeface="Georgia"/>
                <a:ea typeface="Georgia"/>
                <a:cs typeface="Georgia"/>
                <a:sym typeface="Georgia"/>
              </a:rPr>
              <a:t>policy</a:t>
            </a:r>
          </a:p>
          <a:p>
            <a:pPr marL="742950" marR="0" lvl="1" indent="-285750" algn="l" rtl="0">
              <a:lnSpc>
                <a:spcPct val="80000"/>
              </a:lnSpc>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Late work, make-up assignments, extra credit, </a:t>
            </a:r>
            <a:r>
              <a:rPr lang="en-US" sz="2400" b="0" i="0" u="none" strike="noStrike" cap="none" baseline="0" dirty="0" smtClean="0">
                <a:solidFill>
                  <a:schemeClr val="dk1"/>
                </a:solidFill>
                <a:latin typeface="Georgia"/>
                <a:ea typeface="Georgia"/>
                <a:cs typeface="Georgia"/>
                <a:sym typeface="Georgia"/>
              </a:rPr>
              <a:t>participation</a:t>
            </a:r>
            <a:r>
              <a:rPr lang="en-US" sz="2400" b="0" i="0" u="none" strike="noStrike" cap="none" dirty="0" smtClean="0">
                <a:solidFill>
                  <a:schemeClr val="dk1"/>
                </a:solidFill>
                <a:latin typeface="Georgia"/>
                <a:ea typeface="Georgia"/>
                <a:cs typeface="Georgia"/>
                <a:sym typeface="Georgia"/>
              </a:rPr>
              <a:t> points, </a:t>
            </a:r>
            <a:r>
              <a:rPr lang="en-US" sz="2400" b="0" i="0" u="none" strike="noStrike" cap="none" baseline="0" dirty="0" smtClean="0">
                <a:solidFill>
                  <a:schemeClr val="dk1"/>
                </a:solidFill>
                <a:latin typeface="Georgia"/>
                <a:ea typeface="Georgia"/>
                <a:cs typeface="Georgia"/>
                <a:sym typeface="Georgia"/>
              </a:rPr>
              <a:t>rewrites</a:t>
            </a:r>
            <a:endParaRPr lang="en-US" sz="2400" b="0" i="0" u="none" strike="noStrike" cap="none" baseline="0" dirty="0">
              <a:solidFill>
                <a:schemeClr val="dk1"/>
              </a:solidFill>
              <a:latin typeface="Georgia"/>
              <a:ea typeface="Georgia"/>
              <a:cs typeface="Georgia"/>
              <a:sym typeface="Georgia"/>
            </a:endParaRPr>
          </a:p>
          <a:p>
            <a:pPr marL="342900" marR="0" lvl="0" indent="-342900" algn="l" rtl="0">
              <a:lnSpc>
                <a:spcPct val="80000"/>
              </a:lnSpc>
              <a:spcBef>
                <a:spcPts val="540"/>
              </a:spcBef>
              <a:buClr>
                <a:schemeClr val="dk1"/>
              </a:buClr>
              <a:buSzPct val="100000"/>
              <a:buFont typeface="Georgia"/>
              <a:buChar char="•"/>
            </a:pPr>
            <a:r>
              <a:rPr lang="en-US" sz="2700" b="0" i="0" u="none" strike="noStrike" cap="none" baseline="0" dirty="0">
                <a:solidFill>
                  <a:schemeClr val="dk1"/>
                </a:solidFill>
                <a:latin typeface="Georgia"/>
                <a:ea typeface="Georgia"/>
                <a:cs typeface="Georgia"/>
                <a:sym typeface="Georgia"/>
              </a:rPr>
              <a:t>Technology</a:t>
            </a:r>
          </a:p>
          <a:p>
            <a:pPr marL="742950" marR="0" lvl="1" indent="-285750" algn="l" rtl="0">
              <a:lnSpc>
                <a:spcPct val="80000"/>
              </a:lnSpc>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Laptops, tablets, </a:t>
            </a:r>
            <a:r>
              <a:rPr lang="en-US" sz="2400" b="0" i="0" u="none" strike="noStrike" cap="none" baseline="0" dirty="0" smtClean="0">
                <a:solidFill>
                  <a:schemeClr val="dk1"/>
                </a:solidFill>
                <a:latin typeface="Georgia"/>
                <a:ea typeface="Georgia"/>
                <a:cs typeface="Georgia"/>
                <a:sym typeface="Georgia"/>
              </a:rPr>
              <a:t>mobile phones</a:t>
            </a:r>
            <a:endParaRPr lang="en-US" sz="2400" b="0" i="0" u="none" strike="noStrike" cap="none" baseline="0" dirty="0">
              <a:solidFill>
                <a:schemeClr val="dk1"/>
              </a:solidFill>
              <a:latin typeface="Georgia"/>
              <a:ea typeface="Georgia"/>
              <a:cs typeface="Georgia"/>
              <a:sym typeface="Georgia"/>
            </a:endParaRPr>
          </a:p>
          <a:p>
            <a:pPr marL="342900" marR="0" lvl="0" indent="-342900" algn="l" rtl="0">
              <a:lnSpc>
                <a:spcPct val="80000"/>
              </a:lnSpc>
              <a:spcBef>
                <a:spcPts val="540"/>
              </a:spcBef>
              <a:buClr>
                <a:schemeClr val="dk1"/>
              </a:buClr>
              <a:buSzPct val="100000"/>
              <a:buFont typeface="Georgia"/>
              <a:buChar char="•"/>
            </a:pPr>
            <a:r>
              <a:rPr lang="en-US" sz="2700" b="0" i="0" u="none" strike="noStrike" cap="none" baseline="0" dirty="0">
                <a:solidFill>
                  <a:schemeClr val="dk1"/>
                </a:solidFill>
                <a:latin typeface="Georgia"/>
                <a:ea typeface="Georgia"/>
                <a:cs typeface="Georgia"/>
                <a:sym typeface="Georgia"/>
              </a:rPr>
              <a:t>Classroom etiquette</a:t>
            </a:r>
          </a:p>
          <a:p>
            <a:pPr marL="742950" marR="0" lvl="1" indent="-285750" algn="l" rtl="0">
              <a:lnSpc>
                <a:spcPct val="80000"/>
              </a:lnSpc>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Behavior, disruptions, eating, drinking</a:t>
            </a:r>
          </a:p>
          <a:p>
            <a:pPr marL="742950" marR="0" lvl="1" indent="-285750" algn="l" rtl="0">
              <a:lnSpc>
                <a:spcPct val="80000"/>
              </a:lnSpc>
              <a:spcBef>
                <a:spcPts val="476"/>
              </a:spcBef>
              <a:buClr>
                <a:schemeClr val="dk1"/>
              </a:buClr>
              <a:buFont typeface="Georgia"/>
              <a:buNone/>
            </a:pPr>
            <a:endParaRPr sz="2400" b="0" i="0" u="none" strike="noStrike" cap="none" baseline="0" dirty="0">
              <a:solidFill>
                <a:schemeClr val="dk1"/>
              </a:solidFill>
              <a:latin typeface="Georgia"/>
              <a:ea typeface="Georgia"/>
              <a:cs typeface="Georgia"/>
              <a:sym typeface="Georgia"/>
            </a:endParaRPr>
          </a:p>
        </p:txBody>
      </p:sp>
      <p:pic>
        <p:nvPicPr>
          <p:cNvPr id="5" name="~PP983.WAV">
            <a:hlinkClick r:id="" action="ppaction://media"/>
          </p:cNvPr>
          <p:cNvPicPr>
            <a:picLocks noRot="1" noChangeAspect="1"/>
          </p:cNvPicPr>
          <p:nvPr>
            <a:wavAudioFile r:embed="rId2" name="~PP983.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13372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57200" y="2286000"/>
            <a:ext cx="8229600" cy="3840299"/>
          </a:xfrm>
          <a:prstGeom prst="rect">
            <a:avLst/>
          </a:prstGeom>
        </p:spPr>
        <p:txBody>
          <a:bodyPr lIns="91425" tIns="91425" rIns="91425" bIns="91425" anchor="t" anchorCtr="0">
            <a:noAutofit/>
          </a:bodyPr>
          <a:lstStyle/>
          <a:p>
            <a:pPr algn="ctr" rtl="0">
              <a:spcBef>
                <a:spcPts val="0"/>
              </a:spcBef>
              <a:buNone/>
            </a:pPr>
            <a:r>
              <a:rPr lang="en-US" sz="2800" dirty="0" smtClean="0">
                <a:solidFill>
                  <a:schemeClr val="dk1"/>
                </a:solidFill>
                <a:latin typeface="Georgia"/>
                <a:ea typeface="Georgia"/>
                <a:cs typeface="Georgia"/>
                <a:sym typeface="Georgia"/>
              </a:rPr>
              <a:t>What is the point of assessments in a classroom?</a:t>
            </a:r>
          </a:p>
          <a:p>
            <a:pPr algn="ctr" rtl="0">
              <a:spcBef>
                <a:spcPts val="0"/>
              </a:spcBef>
              <a:buNone/>
            </a:pPr>
            <a:endParaRPr sz="2800" dirty="0" smtClean="0">
              <a:solidFill>
                <a:schemeClr val="dk1"/>
              </a:solidFill>
              <a:latin typeface="Georgia"/>
              <a:ea typeface="Georgia"/>
              <a:cs typeface="Georgia"/>
              <a:sym typeface="Georgia"/>
            </a:endParaRPr>
          </a:p>
          <a:p>
            <a:pPr lvl="0" algn="ctr" rtl="0">
              <a:spcBef>
                <a:spcPts val="0"/>
              </a:spcBef>
              <a:buNone/>
            </a:pPr>
            <a:r>
              <a:rPr lang="en-US" sz="2800" dirty="0" smtClean="0">
                <a:solidFill>
                  <a:schemeClr val="dk1"/>
                </a:solidFill>
                <a:latin typeface="Georgia"/>
                <a:ea typeface="Georgia"/>
                <a:cs typeface="Georgia"/>
                <a:sym typeface="Georgia"/>
              </a:rPr>
              <a:t>  Are there any bad choices when it comes to what assessments you use?</a:t>
            </a:r>
            <a:endParaRPr lang="en-US" sz="2800" dirty="0">
              <a:solidFill>
                <a:schemeClr val="dk1"/>
              </a:solidFill>
              <a:latin typeface="Georgia"/>
              <a:ea typeface="Georgia"/>
              <a:cs typeface="Georgia"/>
              <a:sym typeface="Georgia"/>
            </a:endParaRPr>
          </a:p>
        </p:txBody>
      </p:sp>
      <p:sp>
        <p:nvSpPr>
          <p:cNvPr id="125" name="Shape 125"/>
          <p:cNvSpPr txBox="1">
            <a:spLocks noGrp="1"/>
          </p:cNvSpPr>
          <p:nvPr>
            <p:ph type="title"/>
          </p:nvPr>
        </p:nvSpPr>
        <p:spPr>
          <a:xfrm>
            <a:off x="1610225" y="878212"/>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dirty="0">
                <a:solidFill>
                  <a:schemeClr val="bg1"/>
                </a:solidFill>
                <a:latin typeface="Trebuchet MS"/>
                <a:ea typeface="Trebuchet MS"/>
                <a:cs typeface="Trebuchet MS"/>
                <a:sym typeface="Trebuchet MS"/>
              </a:rPr>
              <a:t>Assessment Tools</a:t>
            </a:r>
          </a:p>
        </p:txBody>
      </p:sp>
      <p:pic>
        <p:nvPicPr>
          <p:cNvPr id="4" name="~PP2024.WAV">
            <a:hlinkClick r:id="" action="ppaction://media"/>
          </p:cNvPr>
          <p:cNvPicPr>
            <a:picLocks noRot="1" noChangeAspect="1"/>
          </p:cNvPicPr>
          <p:nvPr>
            <a:wavAudioFile r:embed="rId2" name="~PP2024.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173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4">
                                            <p:txEl>
                                              <p:pRg st="0" end="0"/>
                                            </p:txEl>
                                          </p:spTgt>
                                        </p:tgtEl>
                                        <p:attrNameLst>
                                          <p:attrName>style.visibility</p:attrName>
                                        </p:attrNameLst>
                                      </p:cBhvr>
                                      <p:to>
                                        <p:strVal val="visible"/>
                                      </p:to>
                                    </p:set>
                                    <p:animEffect transition="in" filter="fade">
                                      <p:cBhvr>
                                        <p:cTn id="11" dur="500"/>
                                        <p:tgtEl>
                                          <p:spTgt spid="1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4">
                                            <p:txEl>
                                              <p:pRg st="2" end="2"/>
                                            </p:txEl>
                                          </p:spTgt>
                                        </p:tgtEl>
                                        <p:attrNameLst>
                                          <p:attrName>style.visibility</p:attrName>
                                        </p:attrNameLst>
                                      </p:cBhvr>
                                      <p:to>
                                        <p:strVal val="visible"/>
                                      </p:to>
                                    </p:set>
                                    <p:animEffect transition="in" filter="fade">
                                      <p:cBhvr>
                                        <p:cTn id="16" dur="500"/>
                                        <p:tgtEl>
                                          <p:spTgt spid="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Assessment Tools</a:t>
            </a:r>
          </a:p>
        </p:txBody>
      </p:sp>
      <p:sp>
        <p:nvSpPr>
          <p:cNvPr id="131" name="Shape 131"/>
          <p:cNvSpPr txBox="1">
            <a:spLocks noGrp="1"/>
          </p:cNvSpPr>
          <p:nvPr>
            <p:ph type="body" idx="1"/>
          </p:nvPr>
        </p:nvSpPr>
        <p:spPr>
          <a:xfrm>
            <a:off x="2590800" y="1600200"/>
            <a:ext cx="60960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Goal: Measure Course Objectives</a:t>
            </a:r>
          </a:p>
          <a:p>
            <a:pPr marL="342900" marR="0" lvl="0" indent="-165100" algn="l" rtl="0">
              <a:spcBef>
                <a:spcPts val="560"/>
              </a:spcBef>
              <a:buClr>
                <a:schemeClr val="dk1"/>
              </a:buClr>
              <a:buFont typeface="Georgia"/>
              <a:buNone/>
            </a:pPr>
            <a:endParaRPr sz="2800" b="0" i="0" u="none" strike="noStrike" cap="none" baseline="0" dirty="0">
              <a:solidFill>
                <a:schemeClr val="dk1"/>
              </a:solidFill>
              <a:latin typeface="Georgia"/>
              <a:ea typeface="Georgia"/>
              <a:cs typeface="Georgia"/>
              <a:sym typeface="Georgia"/>
            </a:endParaRPr>
          </a:p>
          <a:p>
            <a:pPr marL="342900" marR="0" lvl="0" indent="-342900" algn="l" rtl="0">
              <a:spcBef>
                <a:spcPts val="56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Consider size of class &amp; discipline</a:t>
            </a:r>
          </a:p>
          <a:p>
            <a:pPr marL="342900" marR="0" lvl="0" indent="-165100" algn="l" rtl="0">
              <a:spcBef>
                <a:spcPts val="560"/>
              </a:spcBef>
              <a:buClr>
                <a:schemeClr val="dk1"/>
              </a:buClr>
              <a:buFont typeface="Georgia"/>
              <a:buNone/>
            </a:pPr>
            <a:endParaRPr sz="2800" b="0" i="0" u="none" strike="noStrike" cap="none" baseline="0" dirty="0">
              <a:solidFill>
                <a:schemeClr val="dk1"/>
              </a:solidFill>
              <a:latin typeface="Georgia"/>
              <a:ea typeface="Georgia"/>
              <a:cs typeface="Georgia"/>
              <a:sym typeface="Georgia"/>
            </a:endParaRPr>
          </a:p>
        </p:txBody>
      </p:sp>
      <p:pic>
        <p:nvPicPr>
          <p:cNvPr id="4" name="~PP1192.WAV">
            <a:hlinkClick r:id="" action="ppaction://media"/>
          </p:cNvPr>
          <p:cNvPicPr>
            <a:picLocks noRot="1" noChangeAspect="1"/>
          </p:cNvPicPr>
          <p:nvPr>
            <a:wavAudioFile r:embed="rId2" name="~PP1192.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2364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Assessment Tools</a:t>
            </a:r>
          </a:p>
        </p:txBody>
      </p:sp>
      <p:sp>
        <p:nvSpPr>
          <p:cNvPr id="137" name="Shape 137"/>
          <p:cNvSpPr txBox="1">
            <a:spLocks noGrp="1"/>
          </p:cNvSpPr>
          <p:nvPr>
            <p:ph type="body" idx="1"/>
          </p:nvPr>
        </p:nvSpPr>
        <p:spPr>
          <a:xfrm>
            <a:off x="2590800" y="1600200"/>
            <a:ext cx="60960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Clearly state what assessments you will use</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Exams</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Quizzes</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Labs</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Homework</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Research Papers</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Oral Presentations</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Participation Points</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And many more!</a:t>
            </a:r>
          </a:p>
          <a:p>
            <a:pPr marL="342900" marR="0" lvl="0" indent="-165100" algn="l" rtl="0">
              <a:spcBef>
                <a:spcPts val="560"/>
              </a:spcBef>
              <a:buClr>
                <a:schemeClr val="dk1"/>
              </a:buClr>
              <a:buFont typeface="Georgia"/>
              <a:buNone/>
            </a:pPr>
            <a:endParaRPr sz="2800" b="0" i="0" u="none" strike="noStrike" cap="none" baseline="0" dirty="0">
              <a:solidFill>
                <a:schemeClr val="dk1"/>
              </a:solidFill>
              <a:latin typeface="Georgia"/>
              <a:ea typeface="Georgia"/>
              <a:cs typeface="Georgia"/>
              <a:sym typeface="Georgia"/>
            </a:endParaRPr>
          </a:p>
        </p:txBody>
      </p:sp>
      <p:pic>
        <p:nvPicPr>
          <p:cNvPr id="4" name="~PP3002.WAV">
            <a:hlinkClick r:id="" action="ppaction://media"/>
          </p:cNvPr>
          <p:cNvPicPr>
            <a:picLocks noRot="1" noChangeAspect="1"/>
          </p:cNvPicPr>
          <p:nvPr>
            <a:wavAudioFile r:embed="rId2" name="~PP3002.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3036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9"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Assessment Tools</a:t>
            </a:r>
          </a:p>
        </p:txBody>
      </p:sp>
      <p:sp>
        <p:nvSpPr>
          <p:cNvPr id="143" name="Shape 143"/>
          <p:cNvSpPr txBox="1">
            <a:spLocks noGrp="1"/>
          </p:cNvSpPr>
          <p:nvPr>
            <p:ph type="body" idx="1"/>
          </p:nvPr>
        </p:nvSpPr>
        <p:spPr>
          <a:xfrm>
            <a:off x="2590800" y="1600200"/>
            <a:ext cx="60960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Include grading scale</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Points</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Percentage</a:t>
            </a:r>
          </a:p>
          <a:p>
            <a:pPr marL="742950" marR="0" lvl="1" indent="-285750" algn="l" rtl="0">
              <a:spcBef>
                <a:spcPts val="480"/>
              </a:spcBef>
              <a:buClr>
                <a:schemeClr val="dk1"/>
              </a:buClr>
              <a:buSzPct val="100000"/>
              <a:buFont typeface="Georgia"/>
              <a:buChar char="–"/>
            </a:pPr>
            <a:r>
              <a:rPr lang="en-US" sz="2400" b="0" i="0" u="none" strike="noStrike" cap="none" baseline="0" dirty="0">
                <a:solidFill>
                  <a:schemeClr val="dk1"/>
                </a:solidFill>
                <a:latin typeface="Georgia"/>
                <a:ea typeface="Georgia"/>
                <a:cs typeface="Georgia"/>
                <a:sym typeface="Georgia"/>
              </a:rPr>
              <a:t>Weighted vs. non-weighted</a:t>
            </a:r>
          </a:p>
          <a:p>
            <a:pPr marL="342900" marR="0" lvl="0" indent="-165100" algn="l" rtl="0">
              <a:spcBef>
                <a:spcPts val="560"/>
              </a:spcBef>
              <a:buClr>
                <a:schemeClr val="dk1"/>
              </a:buClr>
              <a:buFont typeface="Georgia"/>
              <a:buNone/>
            </a:pPr>
            <a:endParaRPr sz="2800" b="0" i="0" u="none" strike="noStrike" cap="none" baseline="0" dirty="0">
              <a:solidFill>
                <a:schemeClr val="dk1"/>
              </a:solidFill>
              <a:latin typeface="Georgia"/>
              <a:ea typeface="Georgia"/>
              <a:cs typeface="Georgia"/>
              <a:sym typeface="Georgia"/>
            </a:endParaRPr>
          </a:p>
        </p:txBody>
      </p:sp>
      <p:pic>
        <p:nvPicPr>
          <p:cNvPr id="4" name="~PP3958.WAV">
            <a:hlinkClick r:id="" action="ppaction://media"/>
          </p:cNvPr>
          <p:cNvPicPr>
            <a:picLocks noRot="1" noChangeAspect="1"/>
          </p:cNvPicPr>
          <p:nvPr>
            <a:wavAudioFile r:embed="rId2" name="~PP3958.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50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9"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rebuchet MS" pitchFamily="34" charset="0"/>
              </a:rPr>
              <a:t>General Advice</a:t>
            </a:r>
            <a:endParaRPr lang="en-US" sz="4400" dirty="0">
              <a:latin typeface="Trebuchet MS" pitchFamily="34" charset="0"/>
            </a:endParaRPr>
          </a:p>
        </p:txBody>
      </p:sp>
      <p:sp>
        <p:nvSpPr>
          <p:cNvPr id="3" name="Text Placeholder 2"/>
          <p:cNvSpPr>
            <a:spLocks noGrp="1"/>
          </p:cNvSpPr>
          <p:nvPr>
            <p:ph type="body" idx="1"/>
          </p:nvPr>
        </p:nvSpPr>
        <p:spPr>
          <a:xfrm>
            <a:off x="2590800" y="1417638"/>
            <a:ext cx="6096000" cy="4708526"/>
          </a:xfrm>
        </p:spPr>
        <p:txBody>
          <a:bodyPr/>
          <a:lstStyle/>
          <a:p>
            <a:r>
              <a:rPr lang="en-US" sz="2600" dirty="0" smtClean="0">
                <a:latin typeface="Georgia" pitchFamily="18" charset="0"/>
              </a:rPr>
              <a:t> Treat syllabus as a contract</a:t>
            </a:r>
          </a:p>
          <a:p>
            <a:pPr marL="203200" indent="0">
              <a:buNone/>
            </a:pPr>
            <a:endParaRPr lang="en-US" sz="800" dirty="0" smtClean="0">
              <a:latin typeface="Georgia" pitchFamily="18" charset="0"/>
            </a:endParaRPr>
          </a:p>
          <a:p>
            <a:r>
              <a:rPr lang="en-US" sz="2600" dirty="0" smtClean="0">
                <a:latin typeface="Georgia" pitchFamily="18" charset="0"/>
              </a:rPr>
              <a:t> Remember level of course</a:t>
            </a:r>
          </a:p>
          <a:p>
            <a:pPr marL="203200" indent="0">
              <a:buNone/>
            </a:pPr>
            <a:endParaRPr lang="en-US" sz="800" dirty="0" smtClean="0">
              <a:latin typeface="Georgia" pitchFamily="18" charset="0"/>
            </a:endParaRPr>
          </a:p>
          <a:p>
            <a:r>
              <a:rPr lang="en-US" sz="2600" dirty="0" smtClean="0">
                <a:latin typeface="Georgia" pitchFamily="18" charset="0"/>
              </a:rPr>
              <a:t> Know requirements course fulfills</a:t>
            </a:r>
          </a:p>
          <a:p>
            <a:pPr marL="203200" indent="0">
              <a:buNone/>
            </a:pPr>
            <a:endParaRPr lang="en-US" sz="800" dirty="0" smtClean="0">
              <a:latin typeface="Georgia" pitchFamily="18" charset="0"/>
            </a:endParaRPr>
          </a:p>
          <a:p>
            <a:r>
              <a:rPr lang="en-US" sz="2600" dirty="0" smtClean="0">
                <a:latin typeface="Georgia" pitchFamily="18" charset="0"/>
              </a:rPr>
              <a:t> Keep diversity and cultural backgrounds in mind</a:t>
            </a:r>
          </a:p>
          <a:p>
            <a:pPr marL="203200" indent="0">
              <a:buNone/>
            </a:pPr>
            <a:endParaRPr lang="en-US" sz="800" dirty="0" smtClean="0">
              <a:latin typeface="Georgia" pitchFamily="18" charset="0"/>
            </a:endParaRPr>
          </a:p>
          <a:p>
            <a:r>
              <a:rPr lang="en-US" sz="2600" dirty="0" smtClean="0">
                <a:latin typeface="Georgia" pitchFamily="18" charset="0"/>
              </a:rPr>
              <a:t> Proofread before you print or send it</a:t>
            </a:r>
            <a:endParaRPr lang="en-US" sz="2600" dirty="0">
              <a:latin typeface="Georgia" pitchFamily="18" charset="0"/>
            </a:endParaRPr>
          </a:p>
        </p:txBody>
      </p:sp>
      <p:pic>
        <p:nvPicPr>
          <p:cNvPr id="6" name="~PP2785.WAV">
            <a:hlinkClick r:id="" action="ppaction://media"/>
          </p:cNvPr>
          <p:cNvPicPr>
            <a:picLocks noRot="1" noChangeAspect="1"/>
          </p:cNvPicPr>
          <p:nvPr>
            <a:wavAudioFile r:embed="rId2" name="~PP2785.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1538574405"/>
      </p:ext>
    </p:extLst>
  </p:cSld>
  <p:clrMapOvr>
    <a:masterClrMapping/>
  </p:clrMapOvr>
  <p:transition advTm="111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Scheduling</a:t>
            </a:r>
          </a:p>
        </p:txBody>
      </p:sp>
      <p:sp>
        <p:nvSpPr>
          <p:cNvPr id="149" name="Shape 149"/>
          <p:cNvSpPr txBox="1">
            <a:spLocks noGrp="1"/>
          </p:cNvSpPr>
          <p:nvPr>
            <p:ph type="body" idx="1"/>
          </p:nvPr>
        </p:nvSpPr>
        <p:spPr>
          <a:xfrm>
            <a:off x="2590800" y="1600200"/>
            <a:ext cx="60960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Georgia"/>
              <a:buChar char="•"/>
            </a:pPr>
            <a:r>
              <a:rPr lang="en-US" sz="3200" b="0" i="0" u="none" strike="noStrike" cap="none" baseline="0" dirty="0">
                <a:solidFill>
                  <a:schemeClr val="dk1"/>
                </a:solidFill>
                <a:latin typeface="Georgia"/>
                <a:ea typeface="Georgia"/>
                <a:cs typeface="Georgia"/>
                <a:sym typeface="Georgia"/>
              </a:rPr>
              <a:t>Create a timeline for the semester</a:t>
            </a:r>
          </a:p>
          <a:p>
            <a:pPr marL="342900" marR="0" lvl="0" indent="-139700" algn="l" rtl="0">
              <a:spcBef>
                <a:spcPts val="640"/>
              </a:spcBef>
              <a:buClr>
                <a:schemeClr val="dk1"/>
              </a:buClr>
              <a:buFont typeface="Georgia"/>
              <a:buNone/>
            </a:pPr>
            <a:endParaRPr sz="3200" b="0" i="0" u="none" strike="noStrike" cap="none" baseline="0" dirty="0">
              <a:solidFill>
                <a:schemeClr val="dk1"/>
              </a:solidFill>
              <a:latin typeface="Georgia"/>
              <a:ea typeface="Georgia"/>
              <a:cs typeface="Georgia"/>
              <a:sym typeface="Georgia"/>
            </a:endParaRPr>
          </a:p>
          <a:p>
            <a:pPr marL="0" marR="0" lvl="0" indent="0" algn="l" rtl="0">
              <a:lnSpc>
                <a:spcPct val="100000"/>
              </a:lnSpc>
              <a:spcBef>
                <a:spcPts val="640"/>
              </a:spcBef>
              <a:spcAft>
                <a:spcPts val="0"/>
              </a:spcAft>
              <a:buNone/>
            </a:pPr>
            <a:endParaRPr dirty="0"/>
          </a:p>
        </p:txBody>
      </p:sp>
      <p:pic>
        <p:nvPicPr>
          <p:cNvPr id="5" name="~PP1227.WAV">
            <a:hlinkClick r:id="" action="ppaction://media"/>
          </p:cNvPr>
          <p:cNvPicPr>
            <a:picLocks noRot="1" noChangeAspect="1"/>
          </p:cNvPicPr>
          <p:nvPr>
            <a:wavAudioFile r:embed="rId2" name="~PP1227.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134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457200" y="2286000"/>
            <a:ext cx="8229600" cy="3840299"/>
          </a:xfrm>
          <a:prstGeom prst="rect">
            <a:avLst/>
          </a:prstGeom>
        </p:spPr>
        <p:txBody>
          <a:bodyPr lIns="91425" tIns="91425" rIns="91425" bIns="91425" anchor="t" anchorCtr="0">
            <a:noAutofit/>
          </a:bodyPr>
          <a:lstStyle/>
          <a:p>
            <a:pPr lvl="0" algn="ctr" rtl="0">
              <a:spcBef>
                <a:spcPts val="0"/>
              </a:spcBef>
              <a:buNone/>
            </a:pPr>
            <a:r>
              <a:rPr lang="en-US" sz="2800" dirty="0">
                <a:solidFill>
                  <a:schemeClr val="dk1"/>
                </a:solidFill>
                <a:latin typeface="Georgia"/>
                <a:ea typeface="Georgia"/>
                <a:cs typeface="Georgia"/>
                <a:sym typeface="Georgia"/>
              </a:rPr>
              <a:t>What are some factors you might consider when scheduling due dates and exams for your course?</a:t>
            </a:r>
          </a:p>
        </p:txBody>
      </p:sp>
      <p:sp>
        <p:nvSpPr>
          <p:cNvPr id="155" name="Shape 155"/>
          <p:cNvSpPr txBox="1">
            <a:spLocks noGrp="1"/>
          </p:cNvSpPr>
          <p:nvPr>
            <p:ph type="title"/>
          </p:nvPr>
        </p:nvSpPr>
        <p:spPr>
          <a:xfrm>
            <a:off x="1610225" y="878212"/>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dirty="0">
                <a:solidFill>
                  <a:schemeClr val="bg1"/>
                </a:solidFill>
                <a:latin typeface="Trebuchet MS"/>
                <a:ea typeface="Trebuchet MS"/>
                <a:cs typeface="Trebuchet MS"/>
                <a:sym typeface="Trebuchet MS"/>
              </a:rPr>
              <a:t>Scheduling</a:t>
            </a:r>
          </a:p>
        </p:txBody>
      </p:sp>
      <p:pic>
        <p:nvPicPr>
          <p:cNvPr id="5" name="~PP1599.WAV">
            <a:hlinkClick r:id="" action="ppaction://media"/>
          </p:cNvPr>
          <p:cNvPicPr>
            <a:picLocks noRot="1" noChangeAspect="1"/>
          </p:cNvPicPr>
          <p:nvPr>
            <a:wavAudioFile r:embed="rId2" name="~PP1599.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845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4">
                                            <p:txEl>
                                              <p:pRg st="0" end="0"/>
                                            </p:txEl>
                                          </p:spTgt>
                                        </p:tgtEl>
                                        <p:attrNameLst>
                                          <p:attrName>style.visibility</p:attrName>
                                        </p:attrNameLst>
                                      </p:cBhvr>
                                      <p:to>
                                        <p:strVal val="visible"/>
                                      </p:to>
                                    </p:set>
                                    <p:animEffect transition="in" filter="fade">
                                      <p:cBhvr>
                                        <p:cTn id="11" dur="500"/>
                                        <p:tgtEl>
                                          <p:spTgt spid="1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Scheduling</a:t>
            </a:r>
          </a:p>
        </p:txBody>
      </p:sp>
      <p:sp>
        <p:nvSpPr>
          <p:cNvPr id="161" name="Shape 161"/>
          <p:cNvSpPr txBox="1">
            <a:spLocks noGrp="1"/>
          </p:cNvSpPr>
          <p:nvPr>
            <p:ph type="body" idx="1"/>
          </p:nvPr>
        </p:nvSpPr>
        <p:spPr>
          <a:xfrm>
            <a:off x="2590800" y="1600200"/>
            <a:ext cx="6096000" cy="4526100"/>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Georgia"/>
              <a:buChar char="•"/>
            </a:pPr>
            <a:r>
              <a:rPr lang="en-US" sz="3200" b="0" i="0" u="none" strike="noStrike" cap="none" baseline="0" dirty="0">
                <a:solidFill>
                  <a:schemeClr val="dk1"/>
                </a:solidFill>
                <a:latin typeface="Georgia"/>
                <a:ea typeface="Georgia"/>
                <a:cs typeface="Georgia"/>
                <a:sym typeface="Georgia"/>
              </a:rPr>
              <a:t>Check your own schedule first!</a:t>
            </a:r>
          </a:p>
          <a:p>
            <a:pPr marL="742950" marR="0" lvl="1" indent="-285750" algn="l" rtl="0">
              <a:spcBef>
                <a:spcPts val="56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Your deadlines</a:t>
            </a:r>
          </a:p>
          <a:p>
            <a:pPr marL="742950" marR="0" lvl="1" indent="-285750" algn="l" rtl="0">
              <a:spcBef>
                <a:spcPts val="56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Comps, thesis, dissertation deadlines</a:t>
            </a:r>
          </a:p>
          <a:p>
            <a:pPr marL="742950" marR="0" lvl="1" indent="-285750" algn="l" rtl="0">
              <a:spcBef>
                <a:spcPts val="56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Work schedule</a:t>
            </a:r>
          </a:p>
        </p:txBody>
      </p:sp>
      <p:pic>
        <p:nvPicPr>
          <p:cNvPr id="5" name="~PP2071.WAV">
            <a:hlinkClick r:id="" action="ppaction://media"/>
          </p:cNvPr>
          <p:cNvPicPr>
            <a:picLocks noRot="1" noChangeAspect="1"/>
          </p:cNvPicPr>
          <p:nvPr>
            <a:wavAudioFile r:embed="rId2" name="~PP2071.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495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3"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6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Scheduling</a:t>
            </a:r>
          </a:p>
        </p:txBody>
      </p:sp>
      <p:sp>
        <p:nvSpPr>
          <p:cNvPr id="167" name="Shape 167"/>
          <p:cNvSpPr txBox="1">
            <a:spLocks noGrp="1"/>
          </p:cNvSpPr>
          <p:nvPr>
            <p:ph type="body" idx="1"/>
          </p:nvPr>
        </p:nvSpPr>
        <p:spPr>
          <a:xfrm>
            <a:off x="2590800" y="1600200"/>
            <a:ext cx="60960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Plan due dates for assignments &amp; exams</a:t>
            </a:r>
          </a:p>
          <a:p>
            <a:pPr marL="742950" marR="0" lvl="1" indent="-285750" algn="l" rtl="0">
              <a:spcBef>
                <a:spcPts val="560"/>
              </a:spcBef>
              <a:buClr>
                <a:schemeClr val="dk1"/>
              </a:buClr>
              <a:buSzPct val="100000"/>
              <a:buFont typeface="Georgia"/>
              <a:buChar char="–"/>
            </a:pPr>
            <a:r>
              <a:rPr lang="en-US" sz="2600" b="0" i="0" u="none" strike="noStrike" cap="none" baseline="0" dirty="0">
                <a:solidFill>
                  <a:schemeClr val="dk1"/>
                </a:solidFill>
                <a:latin typeface="Georgia"/>
                <a:ea typeface="Georgia"/>
                <a:cs typeface="Georgia"/>
                <a:sym typeface="Georgia"/>
              </a:rPr>
              <a:t>Consider grading time</a:t>
            </a:r>
          </a:p>
          <a:p>
            <a:pPr marL="742950" marR="0" lvl="1" indent="-285750" algn="l" rtl="0">
              <a:spcBef>
                <a:spcPts val="560"/>
              </a:spcBef>
              <a:buClr>
                <a:schemeClr val="dk1"/>
              </a:buClr>
              <a:buSzPct val="100000"/>
              <a:buFont typeface="Georgia"/>
              <a:buChar char="–"/>
            </a:pPr>
            <a:r>
              <a:rPr lang="en-US" sz="2600" b="0" i="0" u="none" strike="noStrike" cap="none" baseline="0" dirty="0">
                <a:solidFill>
                  <a:schemeClr val="dk1"/>
                </a:solidFill>
                <a:latin typeface="Georgia"/>
                <a:ea typeface="Georgia"/>
                <a:cs typeface="Georgia"/>
                <a:sym typeface="Georgia"/>
              </a:rPr>
              <a:t>Reasonably space items out</a:t>
            </a:r>
          </a:p>
          <a:p>
            <a:pPr marL="742950" marR="0" lvl="1" indent="-285750" algn="l" rtl="0">
              <a:spcBef>
                <a:spcPts val="560"/>
              </a:spcBef>
              <a:buClr>
                <a:schemeClr val="dk1"/>
              </a:buClr>
              <a:buSzPct val="100000"/>
              <a:buFont typeface="Georgia"/>
              <a:buChar char="–"/>
            </a:pPr>
            <a:r>
              <a:rPr lang="en-US" sz="2600" b="0" i="0" u="none" strike="noStrike" cap="none" baseline="0" dirty="0">
                <a:solidFill>
                  <a:schemeClr val="dk1"/>
                </a:solidFill>
                <a:latin typeface="Georgia"/>
                <a:ea typeface="Georgia"/>
                <a:cs typeface="Georgia"/>
                <a:sym typeface="Georgia"/>
              </a:rPr>
              <a:t>Avoid religious holidays, if possible</a:t>
            </a:r>
          </a:p>
          <a:p>
            <a:pPr marL="742950" marR="0" lvl="1" indent="-285750" algn="l" rtl="0">
              <a:spcBef>
                <a:spcPts val="560"/>
              </a:spcBef>
              <a:buClr>
                <a:schemeClr val="dk1"/>
              </a:buClr>
              <a:buSzPct val="100000"/>
              <a:buFont typeface="Georgia"/>
              <a:buChar char="–"/>
            </a:pPr>
            <a:r>
              <a:rPr lang="en-US" sz="2600" b="0" i="0" u="none" strike="noStrike" cap="none" baseline="0" dirty="0">
                <a:solidFill>
                  <a:schemeClr val="dk1"/>
                </a:solidFill>
                <a:latin typeface="Georgia"/>
                <a:ea typeface="Georgia"/>
                <a:cs typeface="Georgia"/>
                <a:sym typeface="Georgia"/>
              </a:rPr>
              <a:t>Make due dates </a:t>
            </a:r>
            <a:r>
              <a:rPr lang="en-US" sz="2600" b="1" i="0" u="none" strike="noStrike" cap="none" baseline="0" dirty="0">
                <a:solidFill>
                  <a:schemeClr val="dk1"/>
                </a:solidFill>
                <a:latin typeface="Georgia"/>
                <a:ea typeface="Georgia"/>
                <a:cs typeface="Georgia"/>
                <a:sym typeface="Georgia"/>
              </a:rPr>
              <a:t>STAND </a:t>
            </a:r>
            <a:r>
              <a:rPr lang="en-US" sz="2600" b="1" i="0" u="none" strike="noStrike" cap="none" baseline="0" dirty="0" smtClean="0">
                <a:solidFill>
                  <a:schemeClr val="dk1"/>
                </a:solidFill>
                <a:latin typeface="Georgia"/>
                <a:ea typeface="Georgia"/>
                <a:cs typeface="Georgia"/>
                <a:sym typeface="Georgia"/>
              </a:rPr>
              <a:t>OUT</a:t>
            </a:r>
            <a:endParaRPr sz="2800" b="1" i="0" u="none" strike="noStrike" cap="none" baseline="0" dirty="0">
              <a:solidFill>
                <a:schemeClr val="dk1"/>
              </a:solidFill>
              <a:latin typeface="Georgia"/>
              <a:ea typeface="Georgia"/>
              <a:cs typeface="Georgia"/>
              <a:sym typeface="Georgia"/>
            </a:endParaRPr>
          </a:p>
          <a:p>
            <a:pPr marL="342900" marR="0" lvl="0" indent="-342900" algn="l" rtl="0">
              <a:spcBef>
                <a:spcPts val="64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Match reading assignments with lecture</a:t>
            </a:r>
          </a:p>
          <a:p>
            <a:pPr marL="342900" marR="0" lvl="0" indent="-139700" algn="l" rtl="0">
              <a:spcBef>
                <a:spcPts val="640"/>
              </a:spcBef>
              <a:buClr>
                <a:schemeClr val="dk1"/>
              </a:buClr>
              <a:buFont typeface="Georgia"/>
              <a:buNone/>
            </a:pPr>
            <a:endParaRPr sz="3200" b="0" i="0" u="none" strike="noStrike" cap="none" baseline="0" dirty="0">
              <a:solidFill>
                <a:schemeClr val="dk1"/>
              </a:solidFill>
              <a:latin typeface="Georgia"/>
              <a:ea typeface="Georgia"/>
              <a:cs typeface="Georgia"/>
              <a:sym typeface="Georgia"/>
            </a:endParaRPr>
          </a:p>
        </p:txBody>
      </p:sp>
      <p:pic>
        <p:nvPicPr>
          <p:cNvPr id="5" name="~PP2558.WAV">
            <a:hlinkClick r:id="" action="ppaction://media"/>
          </p:cNvPr>
          <p:cNvPicPr>
            <a:picLocks noRot="1" noChangeAspect="1"/>
          </p:cNvPicPr>
          <p:nvPr>
            <a:wavAudioFile r:embed="rId2" name="~PP2558.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5339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1"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590800" y="274637"/>
            <a:ext cx="6096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rebuchet MS"/>
              <a:buNone/>
            </a:pPr>
            <a:r>
              <a:rPr lang="en-US" sz="4400" b="0" i="0" u="none" strike="noStrike" cap="none" baseline="0" dirty="0">
                <a:solidFill>
                  <a:schemeClr val="dk1"/>
                </a:solidFill>
                <a:latin typeface="Trebuchet MS"/>
                <a:ea typeface="Trebuchet MS"/>
                <a:cs typeface="Trebuchet MS"/>
                <a:sym typeface="Trebuchet MS"/>
              </a:rPr>
              <a:t>Scheduling</a:t>
            </a:r>
          </a:p>
        </p:txBody>
      </p:sp>
      <p:sp>
        <p:nvSpPr>
          <p:cNvPr id="173" name="Shape 173"/>
          <p:cNvSpPr txBox="1">
            <a:spLocks noGrp="1"/>
          </p:cNvSpPr>
          <p:nvPr>
            <p:ph type="body" idx="1"/>
          </p:nvPr>
        </p:nvSpPr>
        <p:spPr>
          <a:xfrm>
            <a:off x="2590800" y="1600200"/>
            <a:ext cx="60960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Georgia"/>
              <a:buChar char="•"/>
            </a:pPr>
            <a:r>
              <a:rPr lang="en-US" sz="3200" b="0" i="0" u="none" strike="noStrike" cap="none" baseline="0" dirty="0">
                <a:solidFill>
                  <a:schemeClr val="dk1"/>
                </a:solidFill>
                <a:latin typeface="Georgia"/>
                <a:ea typeface="Georgia"/>
                <a:cs typeface="Georgia"/>
                <a:sym typeface="Georgia"/>
              </a:rPr>
              <a:t>Build in flexibility!</a:t>
            </a:r>
          </a:p>
          <a:p>
            <a:pPr lvl="1" indent="-285750">
              <a:spcBef>
                <a:spcPts val="560"/>
              </a:spcBef>
              <a:buSzPct val="100000"/>
            </a:pPr>
            <a:r>
              <a:rPr lang="en-US" sz="2800" dirty="0" smtClean="0">
                <a:solidFill>
                  <a:schemeClr val="dk1"/>
                </a:solidFill>
                <a:latin typeface="Georgia"/>
                <a:ea typeface="Georgia"/>
                <a:cs typeface="Georgia"/>
                <a:sym typeface="Georgia"/>
              </a:rPr>
              <a:t>“Subject to change” disclaimer</a:t>
            </a:r>
          </a:p>
          <a:p>
            <a:pPr marL="742950" marR="0" lvl="1" indent="-285750" algn="l" rtl="0">
              <a:spcBef>
                <a:spcPts val="560"/>
              </a:spcBef>
              <a:buClr>
                <a:schemeClr val="dk1"/>
              </a:buClr>
              <a:buSzPct val="100000"/>
              <a:buFont typeface="Georgia"/>
              <a:buChar char="–"/>
            </a:pPr>
            <a:r>
              <a:rPr lang="en-US" sz="2800" b="0" i="0" u="none" strike="noStrike" cap="none" baseline="0" dirty="0" smtClean="0">
                <a:solidFill>
                  <a:schemeClr val="dk1"/>
                </a:solidFill>
                <a:latin typeface="Georgia"/>
                <a:ea typeface="Georgia"/>
                <a:cs typeface="Georgia"/>
                <a:sym typeface="Georgia"/>
              </a:rPr>
              <a:t>Plan </a:t>
            </a:r>
            <a:r>
              <a:rPr lang="en-US" sz="2800" b="0" i="0" u="none" strike="noStrike" cap="none" baseline="0" dirty="0">
                <a:solidFill>
                  <a:schemeClr val="dk1"/>
                </a:solidFill>
                <a:latin typeface="Georgia"/>
                <a:ea typeface="Georgia"/>
                <a:cs typeface="Georgia"/>
                <a:sym typeface="Georgia"/>
              </a:rPr>
              <a:t>extra material</a:t>
            </a:r>
          </a:p>
          <a:p>
            <a:pPr marL="742950" marR="0" lvl="1" indent="-285750" algn="l" rtl="0">
              <a:spcBef>
                <a:spcPts val="560"/>
              </a:spcBef>
              <a:buClr>
                <a:schemeClr val="dk1"/>
              </a:buClr>
              <a:buSzPct val="100000"/>
              <a:buFont typeface="Georgia"/>
              <a:buChar char="–"/>
            </a:pPr>
            <a:r>
              <a:rPr lang="en-US" sz="2800" b="0" i="0" u="none" strike="noStrike" cap="none" baseline="0" dirty="0" smtClean="0">
                <a:solidFill>
                  <a:schemeClr val="dk1"/>
                </a:solidFill>
                <a:latin typeface="Georgia"/>
                <a:ea typeface="Georgia"/>
                <a:cs typeface="Georgia"/>
                <a:sym typeface="Georgia"/>
              </a:rPr>
              <a:t>Promise </a:t>
            </a:r>
            <a:r>
              <a:rPr lang="en-US" sz="2800" b="0" i="0" u="none" strike="noStrike" cap="none" baseline="0" dirty="0">
                <a:solidFill>
                  <a:schemeClr val="dk1"/>
                </a:solidFill>
                <a:latin typeface="Georgia"/>
                <a:ea typeface="Georgia"/>
                <a:cs typeface="Georgia"/>
                <a:sym typeface="Georgia"/>
              </a:rPr>
              <a:t>to announce changes early</a:t>
            </a:r>
          </a:p>
          <a:p>
            <a:pPr marL="742950" marR="0" lvl="1" indent="-285750" algn="l" rtl="0">
              <a:spcBef>
                <a:spcPts val="56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Avoid changing due dates/exams</a:t>
            </a:r>
          </a:p>
        </p:txBody>
      </p:sp>
      <p:pic>
        <p:nvPicPr>
          <p:cNvPr id="5" name="~PP1593.WAV">
            <a:hlinkClick r:id="" action="ppaction://media"/>
          </p:cNvPr>
          <p:cNvPicPr>
            <a:picLocks noRot="1" noChangeAspect="1"/>
          </p:cNvPicPr>
          <p:nvPr>
            <a:wavAudioFile r:embed="rId2" name="~PP1593.WAV"/>
          </p:nvPr>
        </p:nvPicPr>
        <p:blipFill>
          <a:blip r:embed="rId5"/>
          <a:stretch>
            <a:fillRect/>
          </a:stretch>
        </p:blipFill>
        <p:spPr>
          <a:xfrm>
            <a:off x="8696325" y="6410325"/>
            <a:ext cx="304800" cy="304800"/>
          </a:xfrm>
          <a:prstGeom prst="rect">
            <a:avLst/>
          </a:prstGeom>
        </p:spPr>
      </p:pic>
    </p:spTree>
    <p:custDataLst>
      <p:tags r:id="rId1"/>
    </p:custDataLst>
  </p:cSld>
  <p:clrMapOvr>
    <a:masterClrMapping/>
  </p:clrMapOvr>
  <p:transition spd="slow" advTm="371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0" y="2835422"/>
            <a:ext cx="9144000" cy="3276600"/>
          </a:xfrm>
          <a:prstGeom prst="rect">
            <a:avLst/>
          </a:prstGeom>
          <a:noFill/>
          <a:ln>
            <a:noFill/>
          </a:ln>
        </p:spPr>
        <p:txBody>
          <a:bodyPr lIns="91425" tIns="45700" rIns="91425" bIns="45700" anchor="ctr" anchorCtr="0">
            <a:noAutofit/>
          </a:bodyPr>
          <a:lstStyle/>
          <a:p>
            <a:pPr>
              <a:buSzPct val="25000"/>
            </a:pPr>
            <a:r>
              <a:rPr lang="en-US" sz="4800" b="0" i="0" u="none" strike="noStrike" cap="none" baseline="0" dirty="0">
                <a:solidFill>
                  <a:schemeClr val="bg1"/>
                </a:solidFill>
                <a:latin typeface="Trebuchet MS"/>
                <a:ea typeface="Trebuchet MS"/>
                <a:cs typeface="Trebuchet MS"/>
                <a:sym typeface="Trebuchet MS"/>
              </a:rPr>
              <a:t>Questions</a:t>
            </a:r>
            <a:r>
              <a:rPr lang="en-US" sz="4800" b="0" i="0" u="none" strike="noStrike" cap="none" baseline="0" dirty="0" smtClean="0">
                <a:solidFill>
                  <a:schemeClr val="bg1"/>
                </a:solidFill>
                <a:latin typeface="Trebuchet MS"/>
                <a:ea typeface="Trebuchet MS"/>
                <a:cs typeface="Trebuchet MS"/>
                <a:sym typeface="Trebuchet MS"/>
              </a:rPr>
              <a:t>?</a:t>
            </a:r>
            <a:br>
              <a:rPr lang="en-US" sz="4800" b="0" i="0" u="none" strike="noStrike" cap="none" baseline="0" dirty="0" smtClean="0">
                <a:solidFill>
                  <a:schemeClr val="bg1"/>
                </a:solidFill>
                <a:latin typeface="Trebuchet MS"/>
                <a:ea typeface="Trebuchet MS"/>
                <a:cs typeface="Trebuchet MS"/>
                <a:sym typeface="Trebuchet MS"/>
              </a:rPr>
            </a:br>
            <a:r>
              <a:rPr lang="en-US" sz="4800" dirty="0" smtClean="0">
                <a:solidFill>
                  <a:schemeClr val="bg1"/>
                </a:solidFill>
                <a:latin typeface="Trebuchet MS"/>
                <a:ea typeface="Trebuchet MS"/>
                <a:cs typeface="Trebuchet MS"/>
                <a:sym typeface="Trebuchet MS"/>
              </a:rPr>
              <a:t/>
            </a:r>
            <a:br>
              <a:rPr lang="en-US" sz="4800" dirty="0" smtClean="0">
                <a:solidFill>
                  <a:schemeClr val="bg1"/>
                </a:solidFill>
                <a:latin typeface="Trebuchet MS"/>
                <a:ea typeface="Trebuchet MS"/>
                <a:cs typeface="Trebuchet MS"/>
                <a:sym typeface="Trebuchet MS"/>
              </a:rPr>
            </a:br>
            <a:r>
              <a:rPr lang="en-US" sz="2400" dirty="0" smtClean="0">
                <a:solidFill>
                  <a:schemeClr val="bg1"/>
                </a:solidFill>
                <a:latin typeface="Trebuchet MS"/>
                <a:ea typeface="Trebuchet MS"/>
                <a:cs typeface="Trebuchet MS"/>
                <a:sym typeface="Trebuchet MS"/>
              </a:rPr>
              <a:t>Kristen </a:t>
            </a:r>
            <a:r>
              <a:rPr lang="en-US" sz="2400" dirty="0" err="1" smtClean="0">
                <a:solidFill>
                  <a:schemeClr val="bg1"/>
                </a:solidFill>
                <a:latin typeface="Trebuchet MS"/>
                <a:ea typeface="Trebuchet MS"/>
                <a:cs typeface="Trebuchet MS"/>
                <a:sym typeface="Trebuchet MS"/>
              </a:rPr>
              <a:t>Traynor</a:t>
            </a:r>
            <a:r>
              <a:rPr lang="en-US" sz="2400" dirty="0" smtClean="0">
                <a:solidFill>
                  <a:schemeClr val="bg1"/>
                </a:solidFill>
                <a:latin typeface="Trebuchet MS"/>
                <a:ea typeface="Trebuchet MS"/>
                <a:cs typeface="Trebuchet MS"/>
                <a:sym typeface="Trebuchet MS"/>
              </a:rPr>
              <a:t>  	    		 Andrea Maxwell </a:t>
            </a:r>
            <a:br>
              <a:rPr lang="en-US" sz="2400" dirty="0" smtClean="0">
                <a:solidFill>
                  <a:schemeClr val="bg1"/>
                </a:solidFill>
                <a:latin typeface="Trebuchet MS"/>
                <a:ea typeface="Trebuchet MS"/>
                <a:cs typeface="Trebuchet MS"/>
                <a:sym typeface="Trebuchet MS"/>
              </a:rPr>
            </a:br>
            <a:r>
              <a:rPr lang="en-US" sz="2400" dirty="0" smtClean="0">
                <a:solidFill>
                  <a:schemeClr val="bg1"/>
                </a:solidFill>
                <a:latin typeface="Trebuchet MS"/>
                <a:ea typeface="Trebuchet MS"/>
                <a:cs typeface="Trebuchet MS"/>
                <a:sym typeface="Trebuchet MS"/>
              </a:rPr>
              <a:t>ktraynor@kent.edu			 amaxwe10@kent.edu</a:t>
            </a:r>
            <a:endParaRPr lang="en-US" sz="2400" b="0" i="0" u="none" strike="noStrike" cap="none" baseline="0" dirty="0">
              <a:solidFill>
                <a:schemeClr val="bg1"/>
              </a:solidFill>
              <a:latin typeface="Trebuchet MS"/>
              <a:ea typeface="Trebuchet MS"/>
              <a:cs typeface="Trebuchet MS"/>
              <a:sym typeface="Trebuchet MS"/>
            </a:endParaRPr>
          </a:p>
        </p:txBody>
      </p:sp>
      <p:pic>
        <p:nvPicPr>
          <p:cNvPr id="3" name="~PP192.WAV">
            <a:hlinkClick r:id="" action="ppaction://media"/>
          </p:cNvPr>
          <p:cNvPicPr>
            <a:picLocks noRot="1" noChangeAspect="1"/>
          </p:cNvPicPr>
          <p:nvPr>
            <a:wavAudioFile r:embed="rId1" name="~PP192.WAV"/>
          </p:nvPr>
        </p:nvPicPr>
        <p:blipFill>
          <a:blip r:embed="rId4"/>
          <a:stretch>
            <a:fillRect/>
          </a:stretch>
        </p:blipFill>
        <p:spPr>
          <a:xfrm>
            <a:off x="8696325" y="6410325"/>
            <a:ext cx="304800" cy="304800"/>
          </a:xfrm>
          <a:prstGeom prst="rect">
            <a:avLst/>
          </a:prstGeom>
        </p:spPr>
      </p:pic>
    </p:spTree>
  </p:cSld>
  <p:clrMapOvr>
    <a:masterClrMapping/>
  </p:clrMapOvr>
  <p:transition spd="slow" advTm="19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1165"/>
            <a:ext cx="8229600" cy="1524000"/>
          </a:xfrm>
        </p:spPr>
        <p:txBody>
          <a:bodyPr/>
          <a:lstStyle/>
          <a:p>
            <a:r>
              <a:rPr lang="en-US" sz="4400" dirty="0" smtClean="0">
                <a:solidFill>
                  <a:schemeClr val="bg1"/>
                </a:solidFill>
                <a:latin typeface="Trebuchet MS" pitchFamily="34" charset="0"/>
              </a:rPr>
              <a:t>Question</a:t>
            </a:r>
            <a:endParaRPr lang="en-US" sz="4400" dirty="0">
              <a:solidFill>
                <a:schemeClr val="bg1"/>
              </a:solidFill>
              <a:latin typeface="Trebuchet MS" pitchFamily="34" charset="0"/>
            </a:endParaRPr>
          </a:p>
        </p:txBody>
      </p:sp>
      <p:sp>
        <p:nvSpPr>
          <p:cNvPr id="3" name="Text Placeholder 2"/>
          <p:cNvSpPr>
            <a:spLocks noGrp="1"/>
          </p:cNvSpPr>
          <p:nvPr>
            <p:ph type="body" idx="1"/>
          </p:nvPr>
        </p:nvSpPr>
        <p:spPr>
          <a:xfrm>
            <a:off x="846160" y="2320119"/>
            <a:ext cx="7397087" cy="3806043"/>
          </a:xfrm>
        </p:spPr>
        <p:txBody>
          <a:bodyPr/>
          <a:lstStyle/>
          <a:p>
            <a:pPr marL="203200" lvl="0" indent="0" algn="ctr">
              <a:buNone/>
            </a:pPr>
            <a:r>
              <a:rPr lang="en-US" sz="2800" dirty="0">
                <a:latin typeface="Georgia" pitchFamily="18" charset="0"/>
              </a:rPr>
              <a:t>What types of things are important to include in a syllabus</a:t>
            </a:r>
            <a:r>
              <a:rPr lang="en-US" sz="2800" dirty="0" smtClean="0">
                <a:latin typeface="Georgia" pitchFamily="18" charset="0"/>
              </a:rPr>
              <a:t>?</a:t>
            </a:r>
            <a:endParaRPr lang="en-US" sz="2800" dirty="0">
              <a:latin typeface="Georgia" pitchFamily="18" charset="0"/>
            </a:endParaRPr>
          </a:p>
        </p:txBody>
      </p:sp>
      <p:pic>
        <p:nvPicPr>
          <p:cNvPr id="5" name="~PP737.WAV">
            <a:hlinkClick r:id="" action="ppaction://media"/>
          </p:cNvPr>
          <p:cNvPicPr>
            <a:picLocks noRot="1" noChangeAspect="1"/>
          </p:cNvPicPr>
          <p:nvPr>
            <a:wavAudioFile r:embed="rId2" name="~PP737.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1504084170"/>
      </p:ext>
    </p:extLst>
  </p:cSld>
  <p:clrMapOvr>
    <a:masterClrMapping/>
  </p:clrMapOvr>
  <p:transition advTm="10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rebuchet MS" pitchFamily="34" charset="0"/>
              </a:rPr>
              <a:t>Basic Information</a:t>
            </a:r>
            <a:endParaRPr lang="en-US" sz="4400" dirty="0">
              <a:latin typeface="Trebuchet MS" pitchFamily="34" charset="0"/>
            </a:endParaRPr>
          </a:p>
        </p:txBody>
      </p:sp>
      <p:sp>
        <p:nvSpPr>
          <p:cNvPr id="3" name="Text Placeholder 2"/>
          <p:cNvSpPr>
            <a:spLocks noGrp="1"/>
          </p:cNvSpPr>
          <p:nvPr>
            <p:ph type="body" idx="1"/>
          </p:nvPr>
        </p:nvSpPr>
        <p:spPr>
          <a:xfrm>
            <a:off x="2590800" y="1296537"/>
            <a:ext cx="6096000" cy="4829627"/>
          </a:xfrm>
        </p:spPr>
        <p:txBody>
          <a:bodyPr/>
          <a:lstStyle/>
          <a:p>
            <a:r>
              <a:rPr lang="en-US" sz="2600" dirty="0" smtClean="0">
                <a:latin typeface="Georgia" pitchFamily="18" charset="0"/>
              </a:rPr>
              <a:t> Course name</a:t>
            </a:r>
            <a:br>
              <a:rPr lang="en-US" sz="2600" dirty="0" smtClean="0">
                <a:latin typeface="Georgia" pitchFamily="18" charset="0"/>
              </a:rPr>
            </a:br>
            <a:endParaRPr lang="en-US" sz="1000" dirty="0" smtClean="0">
              <a:latin typeface="Georgia" pitchFamily="18" charset="0"/>
            </a:endParaRPr>
          </a:p>
          <a:p>
            <a:r>
              <a:rPr lang="en-US" sz="2600" dirty="0">
                <a:latin typeface="Georgia" pitchFamily="18" charset="0"/>
              </a:rPr>
              <a:t> </a:t>
            </a:r>
            <a:r>
              <a:rPr lang="en-US" sz="2600" dirty="0" smtClean="0">
                <a:latin typeface="Georgia" pitchFamily="18" charset="0"/>
              </a:rPr>
              <a:t>Course ID number</a:t>
            </a:r>
          </a:p>
          <a:p>
            <a:pPr marL="203200" indent="0">
              <a:buNone/>
            </a:pPr>
            <a:endParaRPr lang="en-US" sz="1000" dirty="0" smtClean="0">
              <a:latin typeface="Georgia" pitchFamily="18" charset="0"/>
            </a:endParaRPr>
          </a:p>
          <a:p>
            <a:r>
              <a:rPr lang="en-US" sz="2600" dirty="0">
                <a:latin typeface="Georgia" pitchFamily="18" charset="0"/>
              </a:rPr>
              <a:t> </a:t>
            </a:r>
            <a:r>
              <a:rPr lang="en-US" sz="2600" dirty="0" smtClean="0">
                <a:latin typeface="Georgia" pitchFamily="18" charset="0"/>
              </a:rPr>
              <a:t>Course registration number (</a:t>
            </a:r>
            <a:r>
              <a:rPr lang="en-US" sz="2600" dirty="0" err="1" smtClean="0">
                <a:latin typeface="Georgia" pitchFamily="18" charset="0"/>
              </a:rPr>
              <a:t>CRN</a:t>
            </a:r>
            <a:r>
              <a:rPr lang="en-US" sz="2600" dirty="0" smtClean="0">
                <a:latin typeface="Georgia" pitchFamily="18" charset="0"/>
              </a:rPr>
              <a:t>)</a:t>
            </a:r>
          </a:p>
          <a:p>
            <a:pPr marL="203200" indent="0">
              <a:buNone/>
            </a:pPr>
            <a:endParaRPr lang="en-US" sz="1000" dirty="0" smtClean="0">
              <a:latin typeface="Georgia" pitchFamily="18" charset="0"/>
            </a:endParaRPr>
          </a:p>
          <a:p>
            <a:r>
              <a:rPr lang="en-US" sz="2600" dirty="0" smtClean="0">
                <a:latin typeface="Georgia" pitchFamily="18" charset="0"/>
              </a:rPr>
              <a:t> Days, time, and room number</a:t>
            </a:r>
          </a:p>
          <a:p>
            <a:pPr marL="203200" indent="0">
              <a:buNone/>
            </a:pPr>
            <a:endParaRPr lang="en-US" sz="1000" dirty="0" smtClean="0">
              <a:latin typeface="Georgia" pitchFamily="18" charset="0"/>
            </a:endParaRPr>
          </a:p>
          <a:p>
            <a:r>
              <a:rPr lang="en-US" sz="2600" dirty="0">
                <a:latin typeface="Georgia" pitchFamily="18" charset="0"/>
              </a:rPr>
              <a:t> </a:t>
            </a:r>
            <a:r>
              <a:rPr lang="en-US" sz="2600" dirty="0" smtClean="0">
                <a:latin typeface="Georgia" pitchFamily="18" charset="0"/>
              </a:rPr>
              <a:t>Your name and email address</a:t>
            </a:r>
          </a:p>
          <a:p>
            <a:pPr marL="203200" indent="0">
              <a:buNone/>
            </a:pPr>
            <a:endParaRPr lang="en-US" sz="1000" dirty="0" smtClean="0">
              <a:latin typeface="Georgia" pitchFamily="18" charset="0"/>
            </a:endParaRPr>
          </a:p>
          <a:p>
            <a:r>
              <a:rPr lang="en-US" sz="2600" dirty="0" smtClean="0">
                <a:latin typeface="Georgia" pitchFamily="18" charset="0"/>
              </a:rPr>
              <a:t> Office location and phone number</a:t>
            </a:r>
          </a:p>
          <a:p>
            <a:pPr marL="203200" indent="0">
              <a:buNone/>
            </a:pPr>
            <a:endParaRPr lang="en-US" sz="1000" dirty="0" smtClean="0">
              <a:latin typeface="Georgia" pitchFamily="18" charset="0"/>
            </a:endParaRPr>
          </a:p>
          <a:p>
            <a:r>
              <a:rPr lang="en-US" sz="2600" dirty="0" smtClean="0">
                <a:latin typeface="Georgia" pitchFamily="18" charset="0"/>
              </a:rPr>
              <a:t> Office hours</a:t>
            </a:r>
            <a:endParaRPr lang="en-US" sz="2600" dirty="0">
              <a:latin typeface="Georgia" pitchFamily="18" charset="0"/>
            </a:endParaRPr>
          </a:p>
        </p:txBody>
      </p:sp>
      <p:pic>
        <p:nvPicPr>
          <p:cNvPr id="4" name="~PP408.WAV">
            <a:hlinkClick r:id="" action="ppaction://media"/>
          </p:cNvPr>
          <p:cNvPicPr>
            <a:picLocks noRot="1" noChangeAspect="1"/>
          </p:cNvPicPr>
          <p:nvPr>
            <a:wavAudioFile r:embed="rId2" name="~PP408.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1703602578"/>
      </p:ext>
    </p:extLst>
  </p:cSld>
  <p:clrMapOvr>
    <a:masterClrMapping/>
  </p:clrMapOvr>
  <p:transition advTm="732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5"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rebuchet MS" pitchFamily="34" charset="0"/>
              </a:rPr>
              <a:t>Office Hours</a:t>
            </a:r>
            <a:endParaRPr lang="en-US" sz="4400" dirty="0">
              <a:latin typeface="Trebuchet MS" pitchFamily="34" charset="0"/>
            </a:endParaRPr>
          </a:p>
        </p:txBody>
      </p:sp>
      <p:sp>
        <p:nvSpPr>
          <p:cNvPr id="3" name="Text Placeholder 2"/>
          <p:cNvSpPr>
            <a:spLocks noGrp="1"/>
          </p:cNvSpPr>
          <p:nvPr>
            <p:ph type="body" idx="1"/>
          </p:nvPr>
        </p:nvSpPr>
        <p:spPr>
          <a:xfrm>
            <a:off x="2590800" y="1417638"/>
            <a:ext cx="6096000" cy="4708526"/>
          </a:xfrm>
        </p:spPr>
        <p:txBody>
          <a:bodyPr/>
          <a:lstStyle/>
          <a:p>
            <a:pPr>
              <a:lnSpc>
                <a:spcPct val="150000"/>
              </a:lnSpc>
            </a:pPr>
            <a:r>
              <a:rPr lang="en-US" sz="2800" dirty="0" smtClean="0">
                <a:latin typeface="Georgia" pitchFamily="18" charset="0"/>
              </a:rPr>
              <a:t> Required</a:t>
            </a:r>
          </a:p>
          <a:p>
            <a:pPr>
              <a:lnSpc>
                <a:spcPct val="150000"/>
              </a:lnSpc>
            </a:pPr>
            <a:r>
              <a:rPr lang="en-US" sz="2800" dirty="0" smtClean="0">
                <a:latin typeface="Georgia" pitchFamily="18" charset="0"/>
              </a:rPr>
              <a:t> Scheduled time</a:t>
            </a:r>
          </a:p>
          <a:p>
            <a:pPr lvl="1">
              <a:lnSpc>
                <a:spcPct val="150000"/>
              </a:lnSpc>
            </a:pPr>
            <a:r>
              <a:rPr lang="en-US" sz="2600" dirty="0" smtClean="0">
                <a:latin typeface="Georgia" pitchFamily="18" charset="0"/>
              </a:rPr>
              <a:t>In your office</a:t>
            </a:r>
            <a:endParaRPr lang="en-US" sz="2600" dirty="0">
              <a:latin typeface="Georgia" pitchFamily="18" charset="0"/>
            </a:endParaRPr>
          </a:p>
          <a:p>
            <a:pPr lvl="1"/>
            <a:r>
              <a:rPr lang="en-US" sz="2600" dirty="0" smtClean="0">
                <a:latin typeface="Georgia" pitchFamily="18" charset="0"/>
              </a:rPr>
              <a:t>Available for student questions or concerns</a:t>
            </a:r>
          </a:p>
        </p:txBody>
      </p:sp>
      <p:pic>
        <p:nvPicPr>
          <p:cNvPr id="4" name="~PP3345.WAV">
            <a:hlinkClick r:id="" action="ppaction://media"/>
          </p:cNvPr>
          <p:cNvPicPr>
            <a:picLocks noRot="1" noChangeAspect="1"/>
          </p:cNvPicPr>
          <p:nvPr>
            <a:wavAudioFile r:embed="rId2" name="~PP3345.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317392516"/>
      </p:ext>
    </p:extLst>
  </p:cSld>
  <p:clrMapOvr>
    <a:masterClrMapping/>
  </p:clrMapOvr>
  <p:transition advTm="15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9"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rebuchet MS" pitchFamily="34" charset="0"/>
              </a:rPr>
              <a:t>Office Hours</a:t>
            </a:r>
            <a:endParaRPr lang="en-US" sz="4400" dirty="0">
              <a:latin typeface="Trebuchet MS" pitchFamily="34" charset="0"/>
            </a:endParaRPr>
          </a:p>
        </p:txBody>
      </p:sp>
      <p:sp>
        <p:nvSpPr>
          <p:cNvPr id="3" name="Text Placeholder 2"/>
          <p:cNvSpPr>
            <a:spLocks noGrp="1"/>
          </p:cNvSpPr>
          <p:nvPr>
            <p:ph type="body" idx="1"/>
          </p:nvPr>
        </p:nvSpPr>
        <p:spPr>
          <a:xfrm>
            <a:off x="2590800" y="1417638"/>
            <a:ext cx="6096000" cy="4708526"/>
          </a:xfrm>
        </p:spPr>
        <p:txBody>
          <a:bodyPr/>
          <a:lstStyle/>
          <a:p>
            <a:pPr indent="-365760"/>
            <a:r>
              <a:rPr lang="en-US" sz="2600" dirty="0" smtClean="0">
                <a:latin typeface="Georgia" pitchFamily="18" charset="0"/>
              </a:rPr>
              <a:t> Ask department about number of required hours</a:t>
            </a:r>
            <a:br>
              <a:rPr lang="en-US" sz="2600" dirty="0" smtClean="0">
                <a:latin typeface="Georgia" pitchFamily="18" charset="0"/>
              </a:rPr>
            </a:br>
            <a:endParaRPr lang="en-US" sz="1000" dirty="0" smtClean="0">
              <a:latin typeface="Georgia" pitchFamily="18" charset="0"/>
            </a:endParaRPr>
          </a:p>
          <a:p>
            <a:pPr indent="-365760"/>
            <a:r>
              <a:rPr lang="en-US" sz="2600" dirty="0" smtClean="0">
                <a:latin typeface="Georgia" pitchFamily="18" charset="0"/>
              </a:rPr>
              <a:t> Allow students to schedule appointments with you outside of the allotted hours</a:t>
            </a:r>
          </a:p>
          <a:p>
            <a:pPr marL="0" indent="0">
              <a:buNone/>
            </a:pPr>
            <a:r>
              <a:rPr lang="en-US" sz="1000" dirty="0" smtClean="0">
                <a:latin typeface="Georgia" pitchFamily="18" charset="0"/>
              </a:rPr>
              <a:t> </a:t>
            </a:r>
          </a:p>
          <a:p>
            <a:pPr indent="-365760"/>
            <a:r>
              <a:rPr lang="en-US" sz="2600" dirty="0" smtClean="0">
                <a:latin typeface="Georgia" pitchFamily="18" charset="0"/>
              </a:rPr>
              <a:t> Inform students ahead of time if office hours change</a:t>
            </a:r>
            <a:endParaRPr lang="en-US" dirty="0" smtClean="0">
              <a:latin typeface="Georgia" pitchFamily="18" charset="0"/>
            </a:endParaRPr>
          </a:p>
        </p:txBody>
      </p:sp>
      <p:pic>
        <p:nvPicPr>
          <p:cNvPr id="4" name="~PP2701.WAV">
            <a:hlinkClick r:id="" action="ppaction://media"/>
          </p:cNvPr>
          <p:cNvPicPr>
            <a:picLocks noRot="1" noChangeAspect="1"/>
          </p:cNvPicPr>
          <p:nvPr>
            <a:wavAudioFile r:embed="rId2" name="~PP2701.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2878113491"/>
      </p:ext>
    </p:extLst>
  </p:cSld>
  <p:clrMapOvr>
    <a:masterClrMapping/>
  </p:clrMapOvr>
  <p:transition advTm="52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9"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68351"/>
            <a:ext cx="6096000" cy="949286"/>
          </a:xfrm>
        </p:spPr>
        <p:txBody>
          <a:bodyPr/>
          <a:lstStyle/>
          <a:p>
            <a:r>
              <a:rPr lang="en-US" sz="3500" dirty="0" smtClean="0">
                <a:latin typeface="Trebuchet MS" pitchFamily="34" charset="0"/>
              </a:rPr>
              <a:t>University Policies and Requirements</a:t>
            </a:r>
            <a:endParaRPr lang="en-US" sz="3500" dirty="0">
              <a:latin typeface="Trebuchet MS" pitchFamily="34" charset="0"/>
            </a:endParaRPr>
          </a:p>
        </p:txBody>
      </p:sp>
      <p:sp>
        <p:nvSpPr>
          <p:cNvPr id="3" name="Text Placeholder 2"/>
          <p:cNvSpPr>
            <a:spLocks noGrp="1"/>
          </p:cNvSpPr>
          <p:nvPr>
            <p:ph type="body" idx="1"/>
          </p:nvPr>
        </p:nvSpPr>
        <p:spPr>
          <a:xfrm>
            <a:off x="2483893" y="1667306"/>
            <a:ext cx="6202907" cy="4611263"/>
          </a:xfrm>
        </p:spPr>
        <p:txBody>
          <a:bodyPr/>
          <a:lstStyle/>
          <a:p>
            <a:r>
              <a:rPr lang="en-US" sz="2500" dirty="0">
                <a:latin typeface="Georgia" pitchFamily="18" charset="0"/>
              </a:rPr>
              <a:t> </a:t>
            </a:r>
            <a:r>
              <a:rPr lang="en-US" sz="2500" dirty="0" smtClean="0">
                <a:latin typeface="Georgia" pitchFamily="18" charset="0"/>
              </a:rPr>
              <a:t>Last day to add/withdraw from course</a:t>
            </a:r>
          </a:p>
          <a:p>
            <a:pPr marL="635000" lvl="1" indent="0">
              <a:buNone/>
            </a:pPr>
            <a:endParaRPr lang="en-US" sz="1000" dirty="0" smtClean="0">
              <a:latin typeface="Georgia" pitchFamily="18" charset="0"/>
            </a:endParaRPr>
          </a:p>
          <a:p>
            <a:pPr lvl="1"/>
            <a:r>
              <a:rPr lang="en-US" sz="2400" dirty="0" smtClean="0">
                <a:latin typeface="Georgia" pitchFamily="18" charset="0"/>
              </a:rPr>
              <a:t> Fall: Sept. 7     Nov. 2</a:t>
            </a:r>
          </a:p>
          <a:p>
            <a:pPr marL="635000" lvl="1" indent="0">
              <a:buNone/>
            </a:pPr>
            <a:endParaRPr lang="en-US" sz="1000" dirty="0">
              <a:latin typeface="Georgia" pitchFamily="18" charset="0"/>
            </a:endParaRPr>
          </a:p>
          <a:p>
            <a:r>
              <a:rPr lang="en-US" sz="2500" dirty="0">
                <a:latin typeface="Georgia" pitchFamily="18" charset="0"/>
              </a:rPr>
              <a:t> </a:t>
            </a:r>
            <a:r>
              <a:rPr lang="en-US" sz="2500" dirty="0" smtClean="0">
                <a:latin typeface="Georgia" pitchFamily="18" charset="0"/>
              </a:rPr>
              <a:t>Final exam schedule</a:t>
            </a:r>
          </a:p>
          <a:p>
            <a:pPr marL="203200" indent="0">
              <a:buNone/>
            </a:pPr>
            <a:endParaRPr lang="en-US" sz="1000" dirty="0" smtClean="0">
              <a:latin typeface="Georgia" pitchFamily="18" charset="0"/>
            </a:endParaRPr>
          </a:p>
          <a:p>
            <a:pPr lvl="1"/>
            <a:r>
              <a:rPr lang="en-US" sz="2400" dirty="0" smtClean="0">
                <a:latin typeface="Georgia" pitchFamily="18" charset="0"/>
              </a:rPr>
              <a:t>Varies by campus</a:t>
            </a:r>
          </a:p>
          <a:p>
            <a:pPr marL="635000" lvl="1" indent="0">
              <a:buNone/>
            </a:pPr>
            <a:endParaRPr lang="en-US" sz="1000" dirty="0">
              <a:latin typeface="Georgia" pitchFamily="18" charset="0"/>
            </a:endParaRPr>
          </a:p>
          <a:p>
            <a:r>
              <a:rPr lang="en-US" sz="2500" dirty="0">
                <a:latin typeface="Georgia" pitchFamily="18" charset="0"/>
              </a:rPr>
              <a:t> </a:t>
            </a:r>
            <a:r>
              <a:rPr lang="en-US" sz="2500" dirty="0" smtClean="0">
                <a:latin typeface="Georgia" pitchFamily="18" charset="0"/>
              </a:rPr>
              <a:t>Policies to copy and paste</a:t>
            </a:r>
          </a:p>
          <a:p>
            <a:pPr marL="203200" indent="0">
              <a:buNone/>
            </a:pPr>
            <a:endParaRPr lang="en-US" sz="1000" dirty="0" smtClean="0">
              <a:latin typeface="Georgia" pitchFamily="18" charset="0"/>
            </a:endParaRPr>
          </a:p>
          <a:p>
            <a:pPr lvl="1"/>
            <a:r>
              <a:rPr lang="en-US" sz="2500" dirty="0" smtClean="0">
                <a:latin typeface="Georgia" pitchFamily="18" charset="0"/>
              </a:rPr>
              <a:t> </a:t>
            </a:r>
            <a:r>
              <a:rPr lang="en-US" sz="2400" dirty="0" smtClean="0">
                <a:latin typeface="Georgia" pitchFamily="18" charset="0"/>
              </a:rPr>
              <a:t>Student Accessibility Services</a:t>
            </a:r>
          </a:p>
          <a:p>
            <a:pPr marL="635000" lvl="1" indent="0">
              <a:buNone/>
            </a:pPr>
            <a:endParaRPr lang="en-US" sz="1000" dirty="0" smtClean="0">
              <a:latin typeface="Georgia" pitchFamily="18" charset="0"/>
            </a:endParaRPr>
          </a:p>
          <a:p>
            <a:pPr lvl="1"/>
            <a:r>
              <a:rPr lang="en-US" sz="2400" dirty="0" smtClean="0">
                <a:latin typeface="Georgia" pitchFamily="18" charset="0"/>
              </a:rPr>
              <a:t> Academic </a:t>
            </a:r>
            <a:r>
              <a:rPr lang="en-US" sz="2400" dirty="0">
                <a:latin typeface="Georgia" pitchFamily="18" charset="0"/>
              </a:rPr>
              <a:t>H</a:t>
            </a:r>
            <a:r>
              <a:rPr lang="en-US" sz="2400" dirty="0" smtClean="0">
                <a:latin typeface="Georgia" pitchFamily="18" charset="0"/>
              </a:rPr>
              <a:t>onesty</a:t>
            </a:r>
          </a:p>
        </p:txBody>
      </p:sp>
      <p:pic>
        <p:nvPicPr>
          <p:cNvPr id="8" name="~PP2066.WAV">
            <a:hlinkClick r:id="" action="ppaction://media"/>
          </p:cNvPr>
          <p:cNvPicPr>
            <a:picLocks noRot="1" noChangeAspect="1"/>
          </p:cNvPicPr>
          <p:nvPr>
            <a:wavAudioFile r:embed="rId2" name="~PP2066.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1455198701"/>
      </p:ext>
    </p:extLst>
  </p:cSld>
  <p:clrMapOvr>
    <a:masterClrMapping/>
  </p:clrMapOvr>
  <p:transition advTm="779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5"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rebuchet MS" pitchFamily="34" charset="0"/>
              </a:rPr>
              <a:t>Course Description</a:t>
            </a:r>
            <a:endParaRPr lang="en-US" sz="4400" dirty="0">
              <a:latin typeface="Trebuchet MS" pitchFamily="34" charset="0"/>
            </a:endParaRPr>
          </a:p>
        </p:txBody>
      </p:sp>
      <p:sp>
        <p:nvSpPr>
          <p:cNvPr id="3" name="Text Placeholder 2"/>
          <p:cNvSpPr>
            <a:spLocks noGrp="1"/>
          </p:cNvSpPr>
          <p:nvPr>
            <p:ph type="body" idx="1"/>
          </p:nvPr>
        </p:nvSpPr>
        <p:spPr>
          <a:xfrm>
            <a:off x="2590800" y="1417638"/>
            <a:ext cx="6096000" cy="4708526"/>
          </a:xfrm>
        </p:spPr>
        <p:txBody>
          <a:bodyPr/>
          <a:lstStyle/>
          <a:p>
            <a:r>
              <a:rPr lang="en-US" sz="2700" dirty="0" smtClean="0">
                <a:latin typeface="Georgia" pitchFamily="18" charset="0"/>
              </a:rPr>
              <a:t> </a:t>
            </a:r>
            <a:r>
              <a:rPr lang="en-US" sz="3000" dirty="0" smtClean="0">
                <a:latin typeface="Georgia" pitchFamily="18" charset="0"/>
              </a:rPr>
              <a:t>Description of </a:t>
            </a:r>
            <a:r>
              <a:rPr lang="en-US" sz="3000" dirty="0">
                <a:latin typeface="Georgia" pitchFamily="18" charset="0"/>
              </a:rPr>
              <a:t>the </a:t>
            </a:r>
            <a:r>
              <a:rPr lang="en-US" sz="3000" dirty="0" smtClean="0">
                <a:latin typeface="Georgia" pitchFamily="18" charset="0"/>
              </a:rPr>
              <a:t>course</a:t>
            </a:r>
          </a:p>
          <a:p>
            <a:pPr lvl="1">
              <a:lnSpc>
                <a:spcPct val="150000"/>
              </a:lnSpc>
            </a:pPr>
            <a:r>
              <a:rPr lang="en-US" sz="2800" dirty="0" smtClean="0">
                <a:latin typeface="Georgia" pitchFamily="18" charset="0"/>
              </a:rPr>
              <a:t>Catch students’ interest</a:t>
            </a:r>
            <a:endParaRPr lang="en-US" sz="2800" dirty="0">
              <a:latin typeface="Georgia" pitchFamily="18" charset="0"/>
            </a:endParaRPr>
          </a:p>
          <a:p>
            <a:pPr lvl="1">
              <a:lnSpc>
                <a:spcPct val="150000"/>
              </a:lnSpc>
            </a:pPr>
            <a:r>
              <a:rPr lang="en-US" sz="2800" dirty="0" smtClean="0">
                <a:latin typeface="Georgia" pitchFamily="18" charset="0"/>
              </a:rPr>
              <a:t>Explain why it is important</a:t>
            </a:r>
          </a:p>
          <a:p>
            <a:pPr lvl="1">
              <a:lnSpc>
                <a:spcPct val="150000"/>
              </a:lnSpc>
            </a:pPr>
            <a:r>
              <a:rPr lang="en-US" sz="2800" dirty="0" smtClean="0">
                <a:latin typeface="Georgia" pitchFamily="18" charset="0"/>
              </a:rPr>
              <a:t>Opportunity to personalize</a:t>
            </a:r>
            <a:endParaRPr lang="en-US" sz="2800" dirty="0">
              <a:latin typeface="Georgia" pitchFamily="18" charset="0"/>
            </a:endParaRPr>
          </a:p>
        </p:txBody>
      </p:sp>
      <p:pic>
        <p:nvPicPr>
          <p:cNvPr id="6" name="~PP4055.WAV">
            <a:hlinkClick r:id="" action="ppaction://media"/>
          </p:cNvPr>
          <p:cNvPicPr>
            <a:picLocks noRot="1" noChangeAspect="1"/>
          </p:cNvPicPr>
          <p:nvPr>
            <a:wavAudioFile r:embed="rId2" name="~PP4055.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951089711"/>
      </p:ext>
    </p:extLst>
  </p:cSld>
  <p:clrMapOvr>
    <a:masterClrMapping/>
  </p:clrMapOvr>
  <p:transition advTm="346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3"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rebuchet MS" pitchFamily="34" charset="0"/>
              </a:rPr>
              <a:t>Course Objectives</a:t>
            </a:r>
            <a:endParaRPr lang="en-US" sz="4400" dirty="0">
              <a:latin typeface="Trebuchet MS" pitchFamily="34" charset="0"/>
            </a:endParaRPr>
          </a:p>
        </p:txBody>
      </p:sp>
      <p:sp>
        <p:nvSpPr>
          <p:cNvPr id="3" name="Text Placeholder 2"/>
          <p:cNvSpPr>
            <a:spLocks noGrp="1"/>
          </p:cNvSpPr>
          <p:nvPr>
            <p:ph type="body" idx="1"/>
          </p:nvPr>
        </p:nvSpPr>
        <p:spPr>
          <a:xfrm>
            <a:off x="2590800" y="1417638"/>
            <a:ext cx="6096000" cy="4708526"/>
          </a:xfrm>
        </p:spPr>
        <p:txBody>
          <a:bodyPr/>
          <a:lstStyle/>
          <a:p>
            <a:r>
              <a:rPr lang="en-US" sz="2600" dirty="0" smtClean="0">
                <a:latin typeface="Georgia" pitchFamily="18" charset="0"/>
              </a:rPr>
              <a:t> What </a:t>
            </a:r>
            <a:r>
              <a:rPr lang="en-US" sz="2600" dirty="0">
                <a:latin typeface="Georgia" pitchFamily="18" charset="0"/>
              </a:rPr>
              <a:t>do you want students to get out of the class</a:t>
            </a:r>
            <a:r>
              <a:rPr lang="en-US" sz="2600" dirty="0" smtClean="0">
                <a:latin typeface="Georgia" pitchFamily="18" charset="0"/>
              </a:rPr>
              <a:t>?</a:t>
            </a:r>
          </a:p>
          <a:p>
            <a:pPr>
              <a:lnSpc>
                <a:spcPct val="150000"/>
              </a:lnSpc>
            </a:pPr>
            <a:r>
              <a:rPr lang="en-US" sz="2600" dirty="0" smtClean="0">
                <a:latin typeface="Georgia" pitchFamily="18" charset="0"/>
              </a:rPr>
              <a:t> Be </a:t>
            </a:r>
            <a:r>
              <a:rPr lang="en-US" sz="2600" dirty="0">
                <a:latin typeface="Georgia" pitchFamily="18" charset="0"/>
              </a:rPr>
              <a:t>specific and focused on the </a:t>
            </a:r>
            <a:r>
              <a:rPr lang="en-US" sz="2600" dirty="0" smtClean="0">
                <a:latin typeface="Georgia" pitchFamily="18" charset="0"/>
              </a:rPr>
              <a:t>course</a:t>
            </a:r>
          </a:p>
          <a:p>
            <a:pPr>
              <a:lnSpc>
                <a:spcPct val="150000"/>
              </a:lnSpc>
            </a:pPr>
            <a:r>
              <a:rPr lang="en-US" sz="2600" dirty="0" smtClean="0">
                <a:latin typeface="Georgia" pitchFamily="18" charset="0"/>
              </a:rPr>
              <a:t> </a:t>
            </a:r>
            <a:r>
              <a:rPr lang="en-US" sz="2600" dirty="0">
                <a:latin typeface="Georgia" pitchFamily="18" charset="0"/>
              </a:rPr>
              <a:t>O</a:t>
            </a:r>
            <a:r>
              <a:rPr lang="en-US" sz="2600" dirty="0" smtClean="0">
                <a:latin typeface="Georgia" pitchFamily="18" charset="0"/>
              </a:rPr>
              <a:t>bjective</a:t>
            </a:r>
            <a:r>
              <a:rPr lang="en-US" sz="2600" dirty="0">
                <a:latin typeface="Georgia" pitchFamily="18" charset="0"/>
              </a:rPr>
              <a:t>, measurable, and </a:t>
            </a:r>
            <a:r>
              <a:rPr lang="en-US" sz="2600" dirty="0" smtClean="0">
                <a:latin typeface="Georgia" pitchFamily="18" charset="0"/>
              </a:rPr>
              <a:t>attainable</a:t>
            </a:r>
          </a:p>
          <a:p>
            <a:pPr>
              <a:lnSpc>
                <a:spcPct val="150000"/>
              </a:lnSpc>
            </a:pPr>
            <a:r>
              <a:rPr lang="en-US" sz="2600" dirty="0" smtClean="0">
                <a:latin typeface="Georgia" pitchFamily="18" charset="0"/>
              </a:rPr>
              <a:t> </a:t>
            </a:r>
            <a:r>
              <a:rPr lang="en-US" sz="2600" dirty="0">
                <a:latin typeface="Georgia" pitchFamily="18" charset="0"/>
              </a:rPr>
              <a:t>W</a:t>
            </a:r>
            <a:r>
              <a:rPr lang="en-US" sz="2600" dirty="0" smtClean="0">
                <a:latin typeface="Georgia" pitchFamily="18" charset="0"/>
              </a:rPr>
              <a:t>hat </a:t>
            </a:r>
            <a:r>
              <a:rPr lang="en-US" sz="2600" dirty="0">
                <a:latin typeface="Georgia" pitchFamily="18" charset="0"/>
              </a:rPr>
              <a:t>students should </a:t>
            </a:r>
            <a:r>
              <a:rPr lang="en-US" sz="2600" dirty="0" smtClean="0">
                <a:latin typeface="Georgia" pitchFamily="18" charset="0"/>
              </a:rPr>
              <a:t>learn</a:t>
            </a:r>
          </a:p>
        </p:txBody>
      </p:sp>
      <p:pic>
        <p:nvPicPr>
          <p:cNvPr id="6" name="~PP2552.WAV">
            <a:hlinkClick r:id="" action="ppaction://media"/>
          </p:cNvPr>
          <p:cNvPicPr>
            <a:picLocks noRot="1" noChangeAspect="1"/>
          </p:cNvPicPr>
          <p:nvPr>
            <a:wavAudioFile r:embed="rId2" name="~PP2552.WAV"/>
          </p:nvPr>
        </p:nvPicPr>
        <p:blipFill>
          <a:blip r:embed="rId5"/>
          <a:stretch>
            <a:fillRect/>
          </a:stretch>
        </p:blipFill>
        <p:spPr>
          <a:xfrm>
            <a:off x="8696325" y="6410325"/>
            <a:ext cx="304800" cy="304800"/>
          </a:xfrm>
          <a:prstGeom prst="rect">
            <a:avLst/>
          </a:prstGeom>
        </p:spPr>
      </p:pic>
    </p:spTree>
    <p:custDataLst>
      <p:tags r:id="rId1"/>
    </p:custDataLst>
    <p:extLst>
      <p:ext uri="{BB962C8B-B14F-4D97-AF65-F5344CB8AC3E}">
        <p14:creationId xmlns:p14="http://schemas.microsoft.com/office/powerpoint/2010/main" val="2920251811"/>
      </p:ext>
    </p:extLst>
  </p:cSld>
  <p:clrMapOvr>
    <a:masterClrMapping/>
  </p:clrMapOvr>
  <p:transition advTm="39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3"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9|21.4|18.4|22.9|24.2"/>
</p:tagLst>
</file>

<file path=ppt/tags/tag10.xml><?xml version="1.0" encoding="utf-8"?>
<p:tagLst xmlns:a="http://schemas.openxmlformats.org/drawingml/2006/main" xmlns:r="http://schemas.openxmlformats.org/officeDocument/2006/relationships" xmlns:p="http://schemas.openxmlformats.org/presentationml/2006/main">
  <p:tag name="TIMING" val="|1.8"/>
</p:tagLst>
</file>

<file path=ppt/tags/tag11.xml><?xml version="1.0" encoding="utf-8"?>
<p:tagLst xmlns:a="http://schemas.openxmlformats.org/drawingml/2006/main" xmlns:r="http://schemas.openxmlformats.org/officeDocument/2006/relationships" xmlns:p="http://schemas.openxmlformats.org/presentationml/2006/main">
  <p:tag name="TIMING" val="|1.3|4.1|6.8"/>
</p:tagLst>
</file>

<file path=ppt/tags/tag12.xml><?xml version="1.0" encoding="utf-8"?>
<p:tagLst xmlns:a="http://schemas.openxmlformats.org/drawingml/2006/main" xmlns:r="http://schemas.openxmlformats.org/officeDocument/2006/relationships" xmlns:p="http://schemas.openxmlformats.org/presentationml/2006/main">
  <p:tag name="TIMING" val="|16"/>
</p:tagLst>
</file>

<file path=ppt/tags/tag13.xml><?xml version="1.0" encoding="utf-8"?>
<p:tagLst xmlns:a="http://schemas.openxmlformats.org/drawingml/2006/main" xmlns:r="http://schemas.openxmlformats.org/officeDocument/2006/relationships" xmlns:p="http://schemas.openxmlformats.org/presentationml/2006/main">
  <p:tag name="TIMING" val="|1.6"/>
</p:tagLst>
</file>

<file path=ppt/tags/tag14.xml><?xml version="1.0" encoding="utf-8"?>
<p:tagLst xmlns:a="http://schemas.openxmlformats.org/drawingml/2006/main" xmlns:r="http://schemas.openxmlformats.org/officeDocument/2006/relationships" xmlns:p="http://schemas.openxmlformats.org/presentationml/2006/main">
  <p:tag name="TIMING" val="|5|9|15.2|19.2|10.4|7.8|18.5|3.4|19.3|8.6"/>
</p:tagLst>
</file>

<file path=ppt/tags/tag15.xml><?xml version="1.0" encoding="utf-8"?>
<p:tagLst xmlns:a="http://schemas.openxmlformats.org/drawingml/2006/main" xmlns:r="http://schemas.openxmlformats.org/officeDocument/2006/relationships" xmlns:p="http://schemas.openxmlformats.org/presentationml/2006/main">
  <p:tag name="TIMING" val="|5.2|4.2"/>
</p:tagLst>
</file>

<file path=ppt/tags/tag16.xml><?xml version="1.0" encoding="utf-8"?>
<p:tagLst xmlns:a="http://schemas.openxmlformats.org/drawingml/2006/main" xmlns:r="http://schemas.openxmlformats.org/officeDocument/2006/relationships" xmlns:p="http://schemas.openxmlformats.org/presentationml/2006/main">
  <p:tag name="TIMING" val="|3.9|4.4"/>
</p:tagLst>
</file>

<file path=ppt/tags/tag17.xml><?xml version="1.0" encoding="utf-8"?>
<p:tagLst xmlns:a="http://schemas.openxmlformats.org/drawingml/2006/main" xmlns:r="http://schemas.openxmlformats.org/officeDocument/2006/relationships" xmlns:p="http://schemas.openxmlformats.org/presentationml/2006/main">
  <p:tag name="TIMING" val="|3.2|3.1"/>
</p:tagLst>
</file>

<file path=ppt/tags/tag18.xml><?xml version="1.0" encoding="utf-8"?>
<p:tagLst xmlns:a="http://schemas.openxmlformats.org/drawingml/2006/main" xmlns:r="http://schemas.openxmlformats.org/officeDocument/2006/relationships" xmlns:p="http://schemas.openxmlformats.org/presentationml/2006/main">
  <p:tag name="TIMING" val="|4.9|17.8"/>
</p:tagLst>
</file>

<file path=ppt/tags/tag19.xml><?xml version="1.0" encoding="utf-8"?>
<p:tagLst xmlns:a="http://schemas.openxmlformats.org/drawingml/2006/main" xmlns:r="http://schemas.openxmlformats.org/officeDocument/2006/relationships" xmlns:p="http://schemas.openxmlformats.org/presentationml/2006/main">
  <p:tag name="TIMING" val="|4.8"/>
</p:tagLst>
</file>

<file path=ppt/tags/tag2.xml><?xml version="1.0" encoding="utf-8"?>
<p:tagLst xmlns:a="http://schemas.openxmlformats.org/drawingml/2006/main" xmlns:r="http://schemas.openxmlformats.org/officeDocument/2006/relationships" xmlns:p="http://schemas.openxmlformats.org/presentationml/2006/main">
  <p:tag name="TIMING" val="|3"/>
</p:tagLst>
</file>

<file path=ppt/tags/tag20.xml><?xml version="1.0" encoding="utf-8"?>
<p:tagLst xmlns:a="http://schemas.openxmlformats.org/drawingml/2006/main" xmlns:r="http://schemas.openxmlformats.org/officeDocument/2006/relationships" xmlns:p="http://schemas.openxmlformats.org/presentationml/2006/main">
  <p:tag name="TIMING" val="|1.3"/>
</p:tagLst>
</file>

<file path=ppt/tags/tag21.xml><?xml version="1.0" encoding="utf-8"?>
<p:tagLst xmlns:a="http://schemas.openxmlformats.org/drawingml/2006/main" xmlns:r="http://schemas.openxmlformats.org/officeDocument/2006/relationships" xmlns:p="http://schemas.openxmlformats.org/presentationml/2006/main">
  <p:tag name="TIMING" val="|1.6|4.3|8.3|7.5"/>
</p:tagLst>
</file>

<file path=ppt/tags/tag22.xml><?xml version="1.0" encoding="utf-8"?>
<p:tagLst xmlns:a="http://schemas.openxmlformats.org/drawingml/2006/main" xmlns:r="http://schemas.openxmlformats.org/officeDocument/2006/relationships" xmlns:p="http://schemas.openxmlformats.org/presentationml/2006/main">
  <p:tag name="TIMING" val="|2.2|4.2|3.9|10.8|6.5|14.8"/>
</p:tagLst>
</file>

<file path=ppt/tags/tag23.xml><?xml version="1.0" encoding="utf-8"?>
<p:tagLst xmlns:a="http://schemas.openxmlformats.org/drawingml/2006/main" xmlns:r="http://schemas.openxmlformats.org/officeDocument/2006/relationships" xmlns:p="http://schemas.openxmlformats.org/presentationml/2006/main">
  <p:tag name="TIMING" val="|2.3|4.7|13.2|6.3|4.3"/>
</p:tagLst>
</file>

<file path=ppt/tags/tag3.xml><?xml version="1.0" encoding="utf-8"?>
<p:tagLst xmlns:a="http://schemas.openxmlformats.org/drawingml/2006/main" xmlns:r="http://schemas.openxmlformats.org/officeDocument/2006/relationships" xmlns:p="http://schemas.openxmlformats.org/presentationml/2006/main">
  <p:tag name="TIMING" val="|8.7|8.6|11.3|8.3|6.9|5.5|10"/>
</p:tagLst>
</file>

<file path=ppt/tags/tag4.xml><?xml version="1.0" encoding="utf-8"?>
<p:tagLst xmlns:a="http://schemas.openxmlformats.org/drawingml/2006/main" xmlns:r="http://schemas.openxmlformats.org/officeDocument/2006/relationships" xmlns:p="http://schemas.openxmlformats.org/presentationml/2006/main">
  <p:tag name="TIMING" val="|2|3.3"/>
</p:tagLst>
</file>

<file path=ppt/tags/tag5.xml><?xml version="1.0" encoding="utf-8"?>
<p:tagLst xmlns:a="http://schemas.openxmlformats.org/drawingml/2006/main" xmlns:r="http://schemas.openxmlformats.org/officeDocument/2006/relationships" xmlns:p="http://schemas.openxmlformats.org/presentationml/2006/main">
  <p:tag name="TIMING" val="|1.3|11.7|19.8"/>
</p:tagLst>
</file>

<file path=ppt/tags/tag6.xml><?xml version="1.0" encoding="utf-8"?>
<p:tagLst xmlns:a="http://schemas.openxmlformats.org/drawingml/2006/main" xmlns:r="http://schemas.openxmlformats.org/officeDocument/2006/relationships" xmlns:p="http://schemas.openxmlformats.org/presentationml/2006/main">
  <p:tag name="TIMING" val="|6.2|4.2|8.6|6.7|9.5|6.1|15.9"/>
</p:tagLst>
</file>

<file path=ppt/tags/tag7.xml><?xml version="1.0" encoding="utf-8"?>
<p:tagLst xmlns:a="http://schemas.openxmlformats.org/drawingml/2006/main" xmlns:r="http://schemas.openxmlformats.org/officeDocument/2006/relationships" xmlns:p="http://schemas.openxmlformats.org/presentationml/2006/main">
  <p:tag name="TIMING" val="|6.6|5.3|5.6|3.5"/>
</p:tagLst>
</file>

<file path=ppt/tags/tag8.xml><?xml version="1.0" encoding="utf-8"?>
<p:tagLst xmlns:a="http://schemas.openxmlformats.org/drawingml/2006/main" xmlns:r="http://schemas.openxmlformats.org/officeDocument/2006/relationships" xmlns:p="http://schemas.openxmlformats.org/presentationml/2006/main">
  <p:tag name="TIMING" val="|6.1|6.6|7.3|10.9"/>
</p:tagLst>
</file>

<file path=ppt/tags/tag9.xml><?xml version="1.0" encoding="utf-8"?>
<p:tagLst xmlns:a="http://schemas.openxmlformats.org/drawingml/2006/main" xmlns:r="http://schemas.openxmlformats.org/officeDocument/2006/relationships" xmlns:p="http://schemas.openxmlformats.org/presentationml/2006/main">
  <p:tag name="TIMING" val="|2.3|13.9|4.8|6.2|5.6|8.7"/>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2650</Words>
  <Application>Microsoft Office PowerPoint</Application>
  <PresentationFormat>On-screen Show (4:3)</PresentationFormat>
  <Paragraphs>283</Paragraphs>
  <Slides>25</Slides>
  <Notes>25</Notes>
  <HiddenSlides>0</HiddenSlides>
  <MMClips>25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Syllabus and Scheduling</vt:lpstr>
      <vt:lpstr>General Advice</vt:lpstr>
      <vt:lpstr>Question</vt:lpstr>
      <vt:lpstr>Basic Information</vt:lpstr>
      <vt:lpstr>Office Hours</vt:lpstr>
      <vt:lpstr>Office Hours</vt:lpstr>
      <vt:lpstr>University Policies and Requirements</vt:lpstr>
      <vt:lpstr>Course Description</vt:lpstr>
      <vt:lpstr>Course Objectives</vt:lpstr>
      <vt:lpstr>Course Objectives</vt:lpstr>
      <vt:lpstr>Question</vt:lpstr>
      <vt:lpstr>Course Objectives</vt:lpstr>
      <vt:lpstr>Course Policies</vt:lpstr>
      <vt:lpstr>Course Policies</vt:lpstr>
      <vt:lpstr>Course Policies</vt:lpstr>
      <vt:lpstr>Assessment Tools</vt:lpstr>
      <vt:lpstr>Assessment Tools</vt:lpstr>
      <vt:lpstr>Assessment Tools</vt:lpstr>
      <vt:lpstr>Assessment Tools</vt:lpstr>
      <vt:lpstr>Scheduling</vt:lpstr>
      <vt:lpstr>Scheduling</vt:lpstr>
      <vt:lpstr>Scheduling</vt:lpstr>
      <vt:lpstr>Scheduling</vt:lpstr>
      <vt:lpstr>Scheduling</vt:lpstr>
      <vt:lpstr>Questions?  Kristen Traynor          Andrea Maxwell  ktraynor@kent.edu    amaxwe10@kent.edu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and Scheduling</dc:title>
  <dc:creator>Kristen</dc:creator>
  <cp:lastModifiedBy>REYNOLDS, KYLE</cp:lastModifiedBy>
  <cp:revision>228</cp:revision>
  <dcterms:modified xsi:type="dcterms:W3CDTF">2014-10-20T19:23:51Z</dcterms:modified>
</cp:coreProperties>
</file>